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8"/>
  </p:notesMasterIdLst>
  <p:handoutMasterIdLst>
    <p:handoutMasterId r:id="rId19"/>
  </p:handoutMasterIdLst>
  <p:sldIdLst>
    <p:sldId id="381" r:id="rId2"/>
    <p:sldId id="256" r:id="rId3"/>
    <p:sldId id="393" r:id="rId4"/>
    <p:sldId id="394" r:id="rId5"/>
    <p:sldId id="412" r:id="rId6"/>
    <p:sldId id="397" r:id="rId7"/>
    <p:sldId id="398" r:id="rId8"/>
    <p:sldId id="399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407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2" autoAdjust="0"/>
    <p:restoredTop sz="94728" autoAdjust="0"/>
  </p:normalViewPr>
  <p:slideViewPr>
    <p:cSldViewPr>
      <p:cViewPr varScale="1">
        <p:scale>
          <a:sx n="82" d="100"/>
          <a:sy n="82" d="100"/>
        </p:scale>
        <p:origin x="13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8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FFD7EB7-F9D6-43C7-B8E2-7791C45CD4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879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972304C-EF9A-41FC-B005-E3801DA3E6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368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C08291-611A-46A1-9975-9DD8A9AD89B4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4537" cy="3416300"/>
          </a:xfrm>
          <a:ln w="12700" cap="flat">
            <a:solidFill>
              <a:schemeClr val="tx1"/>
            </a:solidFill>
          </a:ln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4343400"/>
            <a:ext cx="50911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Example of high frequency sensorineural hearing loss of moderate degree.  </a:t>
            </a:r>
          </a:p>
        </p:txBody>
      </p:sp>
    </p:spTree>
    <p:extLst>
      <p:ext uri="{BB962C8B-B14F-4D97-AF65-F5344CB8AC3E}">
        <p14:creationId xmlns:p14="http://schemas.microsoft.com/office/powerpoint/2010/main" val="2376264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2868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68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29A2277F-D224-42E4-ACD1-6D0287C315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46326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F99A8-C5DF-47C6-A62D-8CF86BFD5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4813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60E56-7616-4547-9666-04A27D1CB1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71585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FE6D3-2872-46DF-A558-D266CAB23A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8994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7605F-094F-42C4-B5D9-66CBF1B5E5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56846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8570E-8937-409F-9343-625B4781CA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21965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E9017-15D5-4964-8BAA-AB184345C2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83127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B6C6D-8781-4A6D-ACA8-11857BCE4B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8014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2A6E3-B146-474F-A117-D9FAC42975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3257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AD0B6-D4BE-4391-B6EB-78E5677F43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55709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4F14C-A24A-40F3-8FEB-0DA3A2D0CA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90877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2B274-0106-4A95-AEC4-E00CD1CB43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20442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E2CD0-2813-4AB8-93C4-1ABA8EE17D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49083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D4781-7072-497E-983E-885C5400E4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95380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97373-7697-42BE-BEF8-72A475A3FB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36311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2D648-B8F9-4948-A162-2A2B3B32A4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375987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</p:grpSp>
      <p:sp>
        <p:nvSpPr>
          <p:cNvPr id="2765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6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01B19A2-6E7D-4250-BAA6-9BC4129A62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7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7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7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/>
      <p:bldP spid="2765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65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65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65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65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65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wma"/><Relationship Id="rId7" Type="http://schemas.openxmlformats.org/officeDocument/2006/relationships/image" Target="../media/image2.png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ma"/><Relationship Id="rId2" Type="http://schemas.microsoft.com/office/2007/relationships/media" Target="../media/media10.wma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wma"/><Relationship Id="rId2" Type="http://schemas.microsoft.com/office/2007/relationships/media" Target="../media/media11.wma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wma"/><Relationship Id="rId2" Type="http://schemas.microsoft.com/office/2007/relationships/media" Target="../media/media12.wma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wma"/><Relationship Id="rId2" Type="http://schemas.microsoft.com/office/2007/relationships/media" Target="../media/media13.wma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wma"/><Relationship Id="rId2" Type="http://schemas.microsoft.com/office/2007/relationships/media" Target="../media/media14.wma"/><Relationship Id="rId1" Type="http://schemas.openxmlformats.org/officeDocument/2006/relationships/tags" Target="../tags/tag1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wma"/><Relationship Id="rId2" Type="http://schemas.microsoft.com/office/2007/relationships/media" Target="../media/media15.wma"/><Relationship Id="rId1" Type="http://schemas.openxmlformats.org/officeDocument/2006/relationships/tags" Target="../tags/tag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wma"/><Relationship Id="rId2" Type="http://schemas.microsoft.com/office/2007/relationships/media" Target="../media/media16.wma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7" Type="http://schemas.openxmlformats.org/officeDocument/2006/relationships/image" Target="../media/image3.png"/><Relationship Id="rId2" Type="http://schemas.microsoft.com/office/2007/relationships/media" Target="../media/media4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5.emf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2" Type="http://schemas.microsoft.com/office/2007/relationships/media" Target="../media/media8.wma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2" Type="http://schemas.microsoft.com/office/2007/relationships/media" Target="../media/media9.wma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fa-IR" altLang="en-US"/>
              <a:t>هو السميع</a:t>
            </a:r>
            <a:endParaRPr lang="en-US" altLang="en-US"/>
          </a:p>
        </p:txBody>
      </p:sp>
      <p:graphicFrame>
        <p:nvGraphicFramePr>
          <p:cNvPr id="5123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062114"/>
              </p:ext>
            </p:extLst>
          </p:nvPr>
        </p:nvGraphicFramePr>
        <p:xfrm>
          <a:off x="1004110" y="2780928"/>
          <a:ext cx="7351712" cy="3861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5" imgW="7515329" imgH="657271" progId="MSGraph.Chart.8">
                  <p:embed followColorScheme="full"/>
                </p:oleObj>
              </mc:Choice>
              <mc:Fallback>
                <p:oleObj name="Chart" r:id="rId5" imgW="7515329" imgH="657271" progId="MSGraph.Chart.8">
                  <p:embed followColorScheme="full"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110" y="2780928"/>
                        <a:ext cx="7351712" cy="38611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4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13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altLang="en-US"/>
              <a:t>آزمون</a:t>
            </a:r>
            <a:r>
              <a:rPr lang="en-US" altLang="en-US"/>
              <a:t> SISI</a:t>
            </a:r>
            <a:r>
              <a:rPr lang="fa-IR" altLang="en-US"/>
              <a:t>  با روش </a:t>
            </a:r>
            <a:r>
              <a:rPr lang="en-US" altLang="en-US"/>
              <a:t>70dBHL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altLang="en-US" dirty="0"/>
              <a:t>هم افراد </a:t>
            </a:r>
            <a:r>
              <a:rPr lang="fa-IR" altLang="en-US" dirty="0" err="1"/>
              <a:t>طبيعي</a:t>
            </a:r>
            <a:r>
              <a:rPr lang="fa-IR" altLang="en-US" dirty="0"/>
              <a:t> و هم افراد مبتلا به </a:t>
            </a:r>
            <a:r>
              <a:rPr lang="fa-IR" altLang="en-US" dirty="0" err="1"/>
              <a:t>ضايعات</a:t>
            </a:r>
            <a:r>
              <a:rPr lang="fa-IR" altLang="en-US" dirty="0"/>
              <a:t> </a:t>
            </a:r>
            <a:r>
              <a:rPr lang="fa-IR" altLang="en-US" dirty="0" err="1"/>
              <a:t>حلزوني</a:t>
            </a:r>
            <a:r>
              <a:rPr lang="fa-IR" altLang="en-US" dirty="0"/>
              <a:t> </a:t>
            </a:r>
            <a:r>
              <a:rPr lang="fa-IR" altLang="en-US" dirty="0" err="1"/>
              <a:t>امتياز</a:t>
            </a:r>
            <a:r>
              <a:rPr lang="fa-IR" altLang="en-US" dirty="0"/>
              <a:t> بالا </a:t>
            </a:r>
            <a:r>
              <a:rPr lang="fa-IR" altLang="en-US" dirty="0" err="1"/>
              <a:t>كسب</a:t>
            </a:r>
            <a:r>
              <a:rPr lang="fa-IR" altLang="en-US" dirty="0"/>
              <a:t> </a:t>
            </a:r>
            <a:r>
              <a:rPr lang="fa-IR" altLang="en-US" dirty="0" err="1"/>
              <a:t>مي‌كنند</a:t>
            </a:r>
            <a:r>
              <a:rPr lang="fa-IR" altLang="en-US" dirty="0"/>
              <a:t>(در سطوح شدتی بالا هر دو سلول های مویی داخلی و خارجی تحریک می شوند)، </a:t>
            </a:r>
            <a:r>
              <a:rPr lang="fa-IR" altLang="en-US" dirty="0" err="1"/>
              <a:t>ولي</a:t>
            </a:r>
            <a:r>
              <a:rPr lang="fa-IR" altLang="en-US" dirty="0"/>
              <a:t> افراد مبتلا به </a:t>
            </a:r>
            <a:r>
              <a:rPr lang="fa-IR" altLang="en-US" dirty="0" err="1"/>
              <a:t>ضايعه</a:t>
            </a:r>
            <a:r>
              <a:rPr lang="fa-IR" altLang="en-US" dirty="0"/>
              <a:t> </a:t>
            </a:r>
            <a:r>
              <a:rPr lang="fa-IR" altLang="en-US" dirty="0" err="1"/>
              <a:t>وراءحلزوني</a:t>
            </a:r>
            <a:r>
              <a:rPr lang="fa-IR" altLang="en-US" dirty="0"/>
              <a:t> </a:t>
            </a:r>
            <a:r>
              <a:rPr lang="fa-IR" altLang="en-US" dirty="0" err="1"/>
              <a:t>امتياز</a:t>
            </a:r>
            <a:r>
              <a:rPr lang="fa-IR" altLang="en-US" dirty="0"/>
              <a:t> </a:t>
            </a:r>
            <a:r>
              <a:rPr lang="fa-IR" altLang="en-US" dirty="0" err="1"/>
              <a:t>پايين</a:t>
            </a:r>
            <a:r>
              <a:rPr lang="fa-IR" altLang="en-US" dirty="0"/>
              <a:t> </a:t>
            </a:r>
            <a:r>
              <a:rPr lang="fa-IR" altLang="en-US" dirty="0" err="1"/>
              <a:t>كسب</a:t>
            </a:r>
            <a:r>
              <a:rPr lang="fa-IR" altLang="en-US" dirty="0"/>
              <a:t> خواهند </a:t>
            </a:r>
            <a:r>
              <a:rPr lang="fa-IR" altLang="en-US" dirty="0" err="1"/>
              <a:t>كرد</a:t>
            </a:r>
            <a:r>
              <a:rPr lang="fa-IR" altLang="en-US" dirty="0"/>
              <a:t> و این روشی برای تشخیص ضایعات </a:t>
            </a:r>
            <a:r>
              <a:rPr lang="en-US" altLang="en-US" dirty="0" err="1"/>
              <a:t>Retrocochlear</a:t>
            </a:r>
            <a:r>
              <a:rPr lang="fa-IR" altLang="en-US" dirty="0"/>
              <a:t> است. </a:t>
            </a:r>
            <a:endParaRPr lang="en-US" altLang="en-US" dirty="0"/>
          </a:p>
          <a:p>
            <a:endParaRPr lang="en-US" altLang="en-US" dirty="0"/>
          </a:p>
        </p:txBody>
      </p:sp>
      <p:pic>
        <p:nvPicPr>
          <p:cNvPr id="15364" name="Audio 3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06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altLang="en-US"/>
              <a:t>تفسیرآزمون </a:t>
            </a:r>
            <a:r>
              <a:rPr lang="en-US" altLang="en-US"/>
              <a:t>SISI </a:t>
            </a:r>
            <a:r>
              <a:rPr lang="fa-IR" altLang="en-US"/>
              <a:t> با روش </a:t>
            </a:r>
            <a:br>
              <a:rPr lang="en-US" altLang="en-US"/>
            </a:br>
            <a:r>
              <a:rPr lang="en-US" altLang="en-US"/>
              <a:t>20dBSL </a:t>
            </a:r>
            <a:r>
              <a:rPr lang="fa-IR" altLang="en-US"/>
              <a:t>(جرگر و همكاران ) </a:t>
            </a:r>
            <a:endParaRPr lang="en-US" altLang="en-US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altLang="en-US" dirty="0" err="1"/>
              <a:t>امتياز</a:t>
            </a:r>
            <a:r>
              <a:rPr lang="fa-IR" altLang="en-US" dirty="0"/>
              <a:t> </a:t>
            </a:r>
            <a:r>
              <a:rPr lang="fa-IR" altLang="en-US" dirty="0" err="1"/>
              <a:t>منفي</a:t>
            </a:r>
            <a:r>
              <a:rPr lang="fa-IR" altLang="en-US" dirty="0"/>
              <a:t> </a:t>
            </a:r>
            <a:r>
              <a:rPr lang="fa-IR" altLang="en-US" dirty="0" err="1"/>
              <a:t>يا</a:t>
            </a:r>
            <a:r>
              <a:rPr lang="fa-IR" altLang="en-US" dirty="0"/>
              <a:t> </a:t>
            </a:r>
            <a:r>
              <a:rPr lang="fa-IR" altLang="en-US" dirty="0" err="1"/>
              <a:t>امتياز</a:t>
            </a:r>
            <a:r>
              <a:rPr lang="fa-IR" altLang="en-US" dirty="0"/>
              <a:t> </a:t>
            </a:r>
            <a:r>
              <a:rPr lang="fa-IR" altLang="en-US" dirty="0" err="1"/>
              <a:t>پايين</a:t>
            </a:r>
            <a:r>
              <a:rPr lang="fa-IR" altLang="en-US" dirty="0"/>
              <a:t> </a:t>
            </a:r>
          </a:p>
          <a:p>
            <a:pPr algn="r" rtl="1"/>
            <a:r>
              <a:rPr lang="en-US" altLang="en-US" dirty="0"/>
              <a:t>(Negative or Low SISI Score)</a:t>
            </a:r>
            <a:endParaRPr lang="fa-IR" altLang="en-US" dirty="0"/>
          </a:p>
          <a:p>
            <a:pPr algn="r" rtl="1"/>
            <a:r>
              <a:rPr lang="fa-IR" altLang="en-US" dirty="0"/>
              <a:t>20-0 درصد </a:t>
            </a:r>
          </a:p>
          <a:p>
            <a:pPr algn="r" rtl="1"/>
            <a:r>
              <a:rPr lang="fa-IR" altLang="en-US" dirty="0"/>
              <a:t>افراد هنجار و افراد مبتلا به </a:t>
            </a:r>
            <a:r>
              <a:rPr lang="fa-IR" altLang="en-US" dirty="0" err="1"/>
              <a:t>ضايعات</a:t>
            </a:r>
            <a:r>
              <a:rPr lang="fa-IR" altLang="en-US" dirty="0"/>
              <a:t> </a:t>
            </a:r>
            <a:r>
              <a:rPr lang="fa-IR" altLang="en-US" dirty="0" err="1"/>
              <a:t>انتقالي</a:t>
            </a:r>
            <a:r>
              <a:rPr lang="fa-IR" altLang="en-US" dirty="0"/>
              <a:t> و </a:t>
            </a:r>
            <a:r>
              <a:rPr lang="fa-IR" altLang="en-US" dirty="0" err="1"/>
              <a:t>ضايعات</a:t>
            </a:r>
            <a:r>
              <a:rPr lang="fa-IR" altLang="en-US" dirty="0"/>
              <a:t> عصب هشتم </a:t>
            </a:r>
            <a:r>
              <a:rPr lang="fa-IR" altLang="en-US" dirty="0" err="1"/>
              <a:t>ديده</a:t>
            </a:r>
            <a:r>
              <a:rPr lang="fa-IR" altLang="en-US" dirty="0"/>
              <a:t> </a:t>
            </a:r>
            <a:r>
              <a:rPr lang="fa-IR" altLang="en-US" dirty="0" err="1"/>
              <a:t>امتیازپایین</a:t>
            </a:r>
            <a:r>
              <a:rPr lang="fa-IR" altLang="en-US" dirty="0"/>
              <a:t> کسب می کنند اما افراد مبتلا به ضایعات حسی امتیاز بالایی کسب می کنند </a:t>
            </a:r>
            <a:r>
              <a:rPr lang="en-US" altLang="en-US" dirty="0"/>
              <a:t>.</a:t>
            </a:r>
          </a:p>
          <a:p>
            <a:pPr algn="r" rtl="1"/>
            <a:endParaRPr lang="en-US" altLang="en-US" dirty="0"/>
          </a:p>
        </p:txBody>
      </p:sp>
      <p:pic>
        <p:nvPicPr>
          <p:cNvPr id="16388" name="Audio 3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60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altLang="en-US"/>
              <a:t>تفسیرآزمون </a:t>
            </a:r>
            <a:r>
              <a:rPr lang="en-US" altLang="en-US"/>
              <a:t>SISI </a:t>
            </a:r>
            <a:r>
              <a:rPr lang="fa-IR" altLang="en-US"/>
              <a:t> با روش </a:t>
            </a:r>
            <a:br>
              <a:rPr lang="en-US" altLang="en-US"/>
            </a:br>
            <a:r>
              <a:rPr lang="en-US" altLang="en-US"/>
              <a:t>20dBSL </a:t>
            </a:r>
            <a:r>
              <a:rPr lang="fa-IR" altLang="en-US"/>
              <a:t>(جرگر و همكاران ) </a:t>
            </a:r>
            <a:endParaRPr lang="en-US" altLang="en-US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altLang="en-US"/>
              <a:t>امتيازات 65-25 درصد</a:t>
            </a:r>
            <a:endParaRPr lang="en-US" altLang="en-US"/>
          </a:p>
          <a:p>
            <a:pPr algn="r" rtl="1"/>
            <a:r>
              <a:rPr lang="fa-IR" altLang="en-US"/>
              <a:t>به عنوان امتيازات مشكوك </a:t>
            </a:r>
            <a:r>
              <a:rPr lang="en-US" altLang="en-US"/>
              <a:t>(Questionable) </a:t>
            </a:r>
          </a:p>
          <a:p>
            <a:pPr algn="r" rtl="1"/>
            <a:endParaRPr lang="en-US" altLang="en-US"/>
          </a:p>
        </p:txBody>
      </p:sp>
      <p:pic>
        <p:nvPicPr>
          <p:cNvPr id="17412" name="Audio 3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78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altLang="en-US"/>
              <a:t>تفسیرآزمون </a:t>
            </a:r>
            <a:r>
              <a:rPr lang="en-US" altLang="en-US"/>
              <a:t>SISI </a:t>
            </a:r>
            <a:r>
              <a:rPr lang="fa-IR" altLang="en-US"/>
              <a:t> با روش </a:t>
            </a:r>
            <a:br>
              <a:rPr lang="en-US" altLang="en-US"/>
            </a:br>
            <a:r>
              <a:rPr lang="en-US" altLang="en-US"/>
              <a:t>20dBSL </a:t>
            </a:r>
            <a:r>
              <a:rPr lang="fa-IR" altLang="en-US"/>
              <a:t>(جرگر و همكاران ) </a:t>
            </a:r>
            <a:endParaRPr lang="en-US" altLang="en-US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altLang="en-US"/>
              <a:t>امتيازات 100-70 درصد </a:t>
            </a:r>
            <a:endParaRPr lang="en-US" altLang="en-US"/>
          </a:p>
          <a:p>
            <a:pPr algn="r" rtl="1"/>
            <a:r>
              <a:rPr lang="fa-IR" altLang="en-US"/>
              <a:t>امتيازات مثبت يا بالا </a:t>
            </a:r>
            <a:r>
              <a:rPr lang="en-US" altLang="en-US"/>
              <a:t>(Possitive or High Score)</a:t>
            </a:r>
          </a:p>
          <a:p>
            <a:pPr algn="r" rtl="1"/>
            <a:r>
              <a:rPr lang="fa-IR" altLang="en-US"/>
              <a:t>افراد مبتلا به ضايعات حلزوني </a:t>
            </a:r>
            <a:endParaRPr lang="en-US" altLang="en-US"/>
          </a:p>
        </p:txBody>
      </p:sp>
      <p:pic>
        <p:nvPicPr>
          <p:cNvPr id="18436" name="Audio 3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28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altLang="en-US"/>
              <a:t>جرگر خاطرنشان ساخت در افراد مبتلا به ضايعه حلزوني امتيازات بالا در فركانس‌های </a:t>
            </a:r>
            <a:r>
              <a:rPr lang="en-US" altLang="en-US"/>
              <a:t>2000 HZ</a:t>
            </a:r>
            <a:r>
              <a:rPr lang="fa-IR" altLang="en-US"/>
              <a:t> و بيشتر ديده مي‌شود. </a:t>
            </a:r>
            <a:endParaRPr lang="en-US" altLang="en-US"/>
          </a:p>
        </p:txBody>
      </p:sp>
      <p:pic>
        <p:nvPicPr>
          <p:cNvPr id="19460" name="Audio 4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61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altLang="en-US"/>
              <a:t>بنابراين در افراد مبتلا به ضايعه حلزوني انجام </a:t>
            </a:r>
            <a:r>
              <a:rPr lang="en-US" altLang="en-US"/>
              <a:t>SISI</a:t>
            </a:r>
            <a:r>
              <a:rPr lang="fa-IR" altLang="en-US"/>
              <a:t> در فركانس‌هاي </a:t>
            </a:r>
            <a:r>
              <a:rPr lang="en-US" altLang="en-US"/>
              <a:t>2KHz</a:t>
            </a:r>
            <a:r>
              <a:rPr lang="fa-IR" altLang="en-US"/>
              <a:t> و به بالا پيشنهاد مي‌شود. معمولا براي تشخيص محل ضايعه استفاده از مجموعه آزمون‌ها توصيه مي‌گردد. </a:t>
            </a:r>
            <a:endParaRPr lang="en-US" altLang="en-US"/>
          </a:p>
        </p:txBody>
      </p:sp>
      <p:pic>
        <p:nvPicPr>
          <p:cNvPr id="20484" name="Audio 3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71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altLang="en-US"/>
              <a:t>وابستگي </a:t>
            </a:r>
            <a:r>
              <a:rPr lang="en-US" altLang="en-US"/>
              <a:t>SISI</a:t>
            </a:r>
            <a:r>
              <a:rPr lang="fa-IR" altLang="en-US"/>
              <a:t> و افت شنوايي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altLang="en-US"/>
              <a:t>هرچه ميزان افت شنوايي حلزوني بيشتر شود احتمال كسب امتيازات بالا نيز بيشتر مي‌گردد. </a:t>
            </a:r>
          </a:p>
          <a:p>
            <a:pPr algn="r" rtl="1"/>
            <a:r>
              <a:rPr lang="fa-IR" altLang="en-US"/>
              <a:t>آزمون </a:t>
            </a:r>
            <a:r>
              <a:rPr lang="en-US" altLang="en-US"/>
              <a:t>SISI</a:t>
            </a:r>
            <a:r>
              <a:rPr lang="fa-IR" altLang="en-US"/>
              <a:t> براي ضايعات عصبي </a:t>
            </a:r>
            <a:endParaRPr lang="en-US" altLang="en-US"/>
          </a:p>
        </p:txBody>
      </p:sp>
      <p:pic>
        <p:nvPicPr>
          <p:cNvPr id="21508" name="Audio 3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89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a-IR" altLang="en-US"/>
              <a:t>ارزیابی تکمیلی شنوایی</a:t>
            </a: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7605713"/>
            <a:ext cx="5792787" cy="136842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148" name="WordArt 6" descr="Paper bag"/>
          <p:cNvSpPr>
            <a:spLocks noChangeArrowheads="1" noChangeShapeType="1" noTextEdit="1"/>
          </p:cNvSpPr>
          <p:nvPr/>
        </p:nvSpPr>
        <p:spPr bwMode="auto">
          <a:xfrm>
            <a:off x="2700338" y="3860800"/>
            <a:ext cx="34004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fa-IR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ارزیابی تکمیلی شنوایی</a:t>
            </a:r>
            <a:endParaRPr lang="en-US" sz="3600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2286000" y="5286375"/>
            <a:ext cx="4500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1800"/>
              <a:t>فهیمه حاجی ابوالحسن</a:t>
            </a:r>
          </a:p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1800"/>
              <a:t>  عضو هیئت علمی دانشگاه علوم پزشکی تهران </a:t>
            </a:r>
            <a:endParaRPr lang="en-US" altLang="en-US" sz="1800"/>
          </a:p>
        </p:txBody>
      </p:sp>
      <p:pic>
        <p:nvPicPr>
          <p:cNvPr id="6150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06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Short Increament sensitivity Index </a:t>
            </a:r>
            <a:br>
              <a:rPr lang="en-US" altLang="en-US"/>
            </a:br>
            <a:r>
              <a:rPr lang="en-US" altLang="en-US"/>
              <a:t>(SISI)</a:t>
            </a:r>
            <a:br>
              <a:rPr lang="en-US" altLang="en-US"/>
            </a:br>
            <a:r>
              <a:rPr lang="fa-IR" altLang="en-US"/>
              <a:t>شاخص حساسيت نسبت به افزايش‌هاي ناچيز </a:t>
            </a:r>
            <a:endParaRPr lang="en-US" altLang="en-US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172" name="Audio 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96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195" name="Content Placeholder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2492375"/>
            <a:ext cx="5927725" cy="4157663"/>
          </a:xfrm>
        </p:spPr>
      </p:pic>
      <p:pic>
        <p:nvPicPr>
          <p:cNvPr id="8196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45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1731963" y="342900"/>
            <a:ext cx="6345237" cy="1535113"/>
          </a:xfrm>
        </p:spPr>
        <p:txBody>
          <a:bodyPr lIns="92075" tIns="46038" rIns="92075" bIns="46038" anchor="ctr"/>
          <a:lstStyle/>
          <a:p>
            <a:pPr algn="ctr" eaLnBrk="1" hangingPunct="1"/>
            <a:r>
              <a:rPr lang="en-US" altLang="en-US"/>
              <a:t>High Frequency Sensorineural Hearing Loss</a:t>
            </a:r>
          </a:p>
        </p:txBody>
      </p:sp>
      <p:pic>
        <p:nvPicPr>
          <p:cNvPr id="9219" name="Picture 3" descr="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997200"/>
            <a:ext cx="4359275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90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SISI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altLang="en-US"/>
              <a:t>سال 1959 توسط جرگر</a:t>
            </a:r>
            <a:endParaRPr lang="en-US" altLang="en-US"/>
          </a:p>
          <a:p>
            <a:pPr algn="r" rtl="1"/>
            <a:r>
              <a:rPr lang="fa-IR" altLang="en-US"/>
              <a:t>بر اساس حد افتراق شدت </a:t>
            </a:r>
            <a:r>
              <a:rPr lang="en-US" altLang="en-US"/>
              <a:t>(Difference Limen for intensity) </a:t>
            </a:r>
          </a:p>
          <a:p>
            <a:pPr algn="r" rtl="1"/>
            <a:r>
              <a:rPr lang="fa-IR" altLang="en-US"/>
              <a:t>اين آزمون توانايي بيمار در تشخيص تغييرات دسي‌بلي صوت خالص و ممتدي كه تن حامل </a:t>
            </a:r>
            <a:r>
              <a:rPr lang="en-US" altLang="en-US"/>
              <a:t>(Carrier Tone)</a:t>
            </a:r>
            <a:r>
              <a:rPr lang="fa-IR" altLang="en-US"/>
              <a:t> خوانده مي‌شود و در سطوح </a:t>
            </a:r>
            <a:r>
              <a:rPr lang="en-US" altLang="en-US"/>
              <a:t>20dBSL</a:t>
            </a:r>
            <a:r>
              <a:rPr lang="fa-IR" altLang="en-US"/>
              <a:t> ارائه مي‌شود را تعيين مي‌كند.</a:t>
            </a:r>
            <a:endParaRPr lang="en-US" altLang="en-US"/>
          </a:p>
          <a:p>
            <a:pPr algn="r" rtl="1"/>
            <a:endParaRPr lang="en-US" altLang="en-US"/>
          </a:p>
        </p:txBody>
      </p:sp>
      <p:pic>
        <p:nvPicPr>
          <p:cNvPr id="11268" name="Audio 3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892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altLang="en-US"/>
              <a:t>روش كلاسيك </a:t>
            </a:r>
            <a:r>
              <a:rPr lang="en-US" altLang="en-US"/>
              <a:t>SISI</a:t>
            </a:r>
            <a:r>
              <a:rPr lang="fa-IR" altLang="en-US"/>
              <a:t> يا روش 20 دسي‌بل </a:t>
            </a:r>
            <a:r>
              <a:rPr lang="en-US" altLang="en-US"/>
              <a:t>SL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033463" y="2349500"/>
            <a:ext cx="7693025" cy="3724275"/>
          </a:xfrm>
        </p:spPr>
        <p:txBody>
          <a:bodyPr/>
          <a:lstStyle/>
          <a:p>
            <a:pPr algn="r" rtl="1"/>
            <a:r>
              <a:rPr lang="fa-IR" altLang="en-US" dirty="0"/>
              <a:t>صوت خالص ممتد در سطح شدت </a:t>
            </a:r>
            <a:r>
              <a:rPr lang="en-US" altLang="en-US" dirty="0"/>
              <a:t>20dBSL</a:t>
            </a:r>
            <a:r>
              <a:rPr lang="fa-IR" altLang="en-US" dirty="0"/>
              <a:t> ارائه </a:t>
            </a:r>
            <a:r>
              <a:rPr lang="fa-IR" altLang="en-US" dirty="0" err="1"/>
              <a:t>مي‌شود</a:t>
            </a:r>
            <a:r>
              <a:rPr lang="fa-IR" altLang="en-US" dirty="0"/>
              <a:t> و در فواصل 5 </a:t>
            </a:r>
            <a:r>
              <a:rPr lang="fa-IR" altLang="en-US" dirty="0" err="1"/>
              <a:t>ثانيه</a:t>
            </a:r>
            <a:r>
              <a:rPr lang="fa-IR" altLang="en-US" dirty="0"/>
              <a:t> شدت صوت </a:t>
            </a:r>
            <a:r>
              <a:rPr lang="fa-IR" altLang="en-US" dirty="0" err="1"/>
              <a:t>طي</a:t>
            </a:r>
            <a:r>
              <a:rPr lang="fa-IR" altLang="en-US" dirty="0"/>
              <a:t> مدت 300 </a:t>
            </a:r>
            <a:r>
              <a:rPr lang="fa-IR" altLang="en-US" dirty="0" err="1"/>
              <a:t>ميلي</a:t>
            </a:r>
            <a:r>
              <a:rPr lang="fa-IR" altLang="en-US" dirty="0"/>
              <a:t> </a:t>
            </a:r>
            <a:r>
              <a:rPr lang="fa-IR" altLang="en-US" dirty="0" err="1"/>
              <a:t>ثانيه</a:t>
            </a:r>
            <a:r>
              <a:rPr lang="fa-IR" altLang="en-US" dirty="0"/>
              <a:t> </a:t>
            </a:r>
            <a:r>
              <a:rPr lang="fa-IR" altLang="en-US" dirty="0" err="1"/>
              <a:t>افزايش</a:t>
            </a:r>
            <a:r>
              <a:rPr lang="fa-IR" altLang="en-US" dirty="0"/>
              <a:t> </a:t>
            </a:r>
            <a:r>
              <a:rPr lang="fa-IR" altLang="en-US" dirty="0" err="1"/>
              <a:t>مي‌يابد</a:t>
            </a:r>
            <a:r>
              <a:rPr lang="fa-IR" altLang="en-US" dirty="0"/>
              <a:t>. از این 300 میلی ثانیه ،50 میلی ثانیه </a:t>
            </a:r>
            <a:r>
              <a:rPr lang="en-US" altLang="en-US" dirty="0"/>
              <a:t>rise time</a:t>
            </a:r>
            <a:r>
              <a:rPr lang="fa-IR" altLang="en-US" dirty="0"/>
              <a:t> و 50 میلی ثانیه </a:t>
            </a:r>
            <a:r>
              <a:rPr lang="en-US" altLang="en-US" dirty="0"/>
              <a:t>fall time</a:t>
            </a:r>
            <a:r>
              <a:rPr lang="fa-IR" altLang="en-US" dirty="0"/>
              <a:t>  است و 200 میلی ثانیه باقی مانده </a:t>
            </a:r>
            <a:r>
              <a:rPr lang="fa-IR" altLang="en-US" dirty="0" err="1"/>
              <a:t>پلاتو</a:t>
            </a:r>
            <a:r>
              <a:rPr lang="fa-IR" altLang="en-US" dirty="0"/>
              <a:t> است  </a:t>
            </a:r>
            <a:endParaRPr lang="en-US" altLang="en-US" dirty="0"/>
          </a:p>
          <a:p>
            <a:pPr algn="r" rtl="1"/>
            <a:endParaRPr lang="en-US" altLang="en-US" dirty="0"/>
          </a:p>
          <a:p>
            <a:pPr algn="r" rtl="1"/>
            <a:endParaRPr lang="en-US" altLang="en-US" dirty="0"/>
          </a:p>
          <a:p>
            <a:pPr algn="r" rtl="1"/>
            <a:endParaRPr lang="en-US" altLang="en-US" dirty="0"/>
          </a:p>
          <a:p>
            <a:pPr algn="r" rtl="1"/>
            <a:r>
              <a:rPr lang="fa-IR" altLang="en-US" sz="1400" dirty="0"/>
              <a:t>                                                                                                              300 </a:t>
            </a:r>
            <a:r>
              <a:rPr lang="fa-IR" altLang="en-US" sz="1400" dirty="0" err="1"/>
              <a:t>ميلي</a:t>
            </a:r>
            <a:r>
              <a:rPr lang="fa-IR" altLang="en-US" sz="1400" dirty="0"/>
              <a:t> </a:t>
            </a:r>
            <a:r>
              <a:rPr lang="fa-IR" altLang="en-US" sz="1400" dirty="0" err="1"/>
              <a:t>ثانيه</a:t>
            </a:r>
            <a:endParaRPr lang="en-US" altLang="en-US" sz="1400" dirty="0"/>
          </a:p>
          <a:p>
            <a:pPr algn="r" rtl="1"/>
            <a:r>
              <a:rPr lang="fa-IR" altLang="en-US" dirty="0"/>
              <a:t>                                            </a:t>
            </a:r>
            <a:r>
              <a:rPr lang="fa-IR" altLang="en-US" sz="1400" dirty="0"/>
              <a:t>5 </a:t>
            </a:r>
            <a:r>
              <a:rPr lang="fa-IR" altLang="en-US" sz="1400" dirty="0" err="1"/>
              <a:t>ثانيه</a:t>
            </a:r>
            <a:r>
              <a:rPr lang="fa-IR" altLang="en-US" sz="1400" dirty="0"/>
              <a:t> </a:t>
            </a:r>
            <a:endParaRPr lang="en-US" altLang="en-US" sz="1400" dirty="0"/>
          </a:p>
        </p:txBody>
      </p:sp>
      <p:cxnSp>
        <p:nvCxnSpPr>
          <p:cNvPr id="12292" name="Straight Connector 4"/>
          <p:cNvCxnSpPr>
            <a:cxnSpLocks noChangeShapeType="1"/>
          </p:cNvCxnSpPr>
          <p:nvPr/>
        </p:nvCxnSpPr>
        <p:spPr bwMode="auto">
          <a:xfrm>
            <a:off x="3203575" y="5162550"/>
            <a:ext cx="936625" cy="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Elbow Connector 8"/>
          <p:cNvCxnSpPr>
            <a:cxnSpLocks noChangeShapeType="1"/>
          </p:cNvCxnSpPr>
          <p:nvPr/>
        </p:nvCxnSpPr>
        <p:spPr bwMode="auto">
          <a:xfrm flipV="1">
            <a:off x="1619250" y="4868863"/>
            <a:ext cx="792163" cy="288925"/>
          </a:xfrm>
          <a:prstGeom prst="bentConnector3">
            <a:avLst>
              <a:gd name="adj1" fmla="val 50000"/>
            </a:avLst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4" name="Elbow Connector 11"/>
          <p:cNvCxnSpPr>
            <a:cxnSpLocks noChangeShapeType="1"/>
          </p:cNvCxnSpPr>
          <p:nvPr/>
        </p:nvCxnSpPr>
        <p:spPr bwMode="auto">
          <a:xfrm>
            <a:off x="2411413" y="4868863"/>
            <a:ext cx="792162" cy="288925"/>
          </a:xfrm>
          <a:prstGeom prst="bentConnector3">
            <a:avLst>
              <a:gd name="adj1" fmla="val 50000"/>
            </a:avLst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5" name="Straight Connector 14"/>
          <p:cNvCxnSpPr>
            <a:cxnSpLocks noChangeShapeType="1"/>
          </p:cNvCxnSpPr>
          <p:nvPr/>
        </p:nvCxnSpPr>
        <p:spPr bwMode="auto">
          <a:xfrm flipV="1">
            <a:off x="4140200" y="5013325"/>
            <a:ext cx="0" cy="144463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6" name="Straight Connector 16"/>
          <p:cNvCxnSpPr>
            <a:cxnSpLocks noChangeShapeType="1"/>
          </p:cNvCxnSpPr>
          <p:nvPr/>
        </p:nvCxnSpPr>
        <p:spPr bwMode="auto">
          <a:xfrm>
            <a:off x="4140200" y="5013325"/>
            <a:ext cx="739775" cy="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7" name="Straight Connector 20"/>
          <p:cNvCxnSpPr>
            <a:cxnSpLocks noChangeShapeType="1"/>
          </p:cNvCxnSpPr>
          <p:nvPr/>
        </p:nvCxnSpPr>
        <p:spPr bwMode="auto">
          <a:xfrm>
            <a:off x="4879975" y="5013325"/>
            <a:ext cx="0" cy="144463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8" name="Straight Connector 23"/>
          <p:cNvCxnSpPr>
            <a:cxnSpLocks noChangeShapeType="1"/>
          </p:cNvCxnSpPr>
          <p:nvPr/>
        </p:nvCxnSpPr>
        <p:spPr bwMode="auto">
          <a:xfrm>
            <a:off x="4879975" y="5157788"/>
            <a:ext cx="1131888" cy="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299" name="Audio 24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728" y="4879817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34728" y="4868863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161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altLang="en-US"/>
              <a:t>ابتداي آزمايش حدود پنج افزايش 5 دسي‌بلي </a:t>
            </a:r>
          </a:p>
          <a:p>
            <a:pPr algn="r" rtl="1"/>
            <a:r>
              <a:rPr lang="fa-IR" altLang="en-US"/>
              <a:t>اين افزايشها مي‌تواند شامل پنج افزايش 5، 4، 3 و 2 دسي‌بلي باشد</a:t>
            </a:r>
          </a:p>
          <a:p>
            <a:pPr algn="r" rtl="1"/>
            <a:r>
              <a:rPr lang="fa-IR" altLang="en-US"/>
              <a:t>بيست افزايش 1 دسي‌بلي براي محاسبه امتياز </a:t>
            </a:r>
            <a:r>
              <a:rPr lang="en-US" altLang="en-US"/>
              <a:t>SISI</a:t>
            </a:r>
            <a:r>
              <a:rPr lang="fa-IR" altLang="en-US"/>
              <a:t> ارائه مي‌گردد.</a:t>
            </a:r>
            <a:endParaRPr lang="en-US" altLang="en-US"/>
          </a:p>
        </p:txBody>
      </p:sp>
      <p:pic>
        <p:nvPicPr>
          <p:cNvPr id="13316" name="Audio 3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99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altLang="en-US"/>
              <a:t>اصلاحاتي در انجام </a:t>
            </a:r>
            <a:r>
              <a:rPr lang="en-US" altLang="en-US"/>
              <a:t>SISI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altLang="en-US"/>
              <a:t>تغيير در زمان ارائه محرك با ايجاد وقفه براي حفظ توجه بيمار</a:t>
            </a:r>
            <a:endParaRPr lang="en-US" altLang="en-US"/>
          </a:p>
          <a:p>
            <a:pPr algn="r" rtl="1"/>
            <a:r>
              <a:rPr lang="fa-IR" altLang="en-US"/>
              <a:t>تغيير در اندازه افزايش‌ها</a:t>
            </a:r>
            <a:endParaRPr lang="en-US" altLang="en-US"/>
          </a:p>
          <a:p>
            <a:pPr algn="r" rtl="1"/>
            <a:r>
              <a:rPr lang="fa-IR" altLang="en-US"/>
              <a:t>تغيير در تعداد افزايش‌ها به طوري كه براي جلوگيري از اتلاف زمان در صورتي كه بيمار اكثر يا تمام موارد 10 افزايش اوليه را بتواند رديابي كند و يا اينكه هيچ يك از 10 افزايش اوليه را نتواند رديابي نمايد ، مي‌توان تعداد محرك‌ها را از 20 مورد به 10 مورد تقليل داد.</a:t>
            </a:r>
            <a:endParaRPr lang="en-US" altLang="en-US"/>
          </a:p>
          <a:p>
            <a:pPr algn="r" rtl="1"/>
            <a:endParaRPr lang="en-US" altLang="en-US"/>
          </a:p>
        </p:txBody>
      </p:sp>
      <p:pic>
        <p:nvPicPr>
          <p:cNvPr id="14340" name="Audio 3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94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2.2|1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6.8|14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3.5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2|7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5.5|5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8|3.6|9.1|9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5.7"/>
</p:tagLst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1437</TotalTime>
  <Words>506</Words>
  <Application>Microsoft Office PowerPoint</Application>
  <PresentationFormat>On-screen Show (4:3)</PresentationFormat>
  <Paragraphs>46</Paragraphs>
  <Slides>16</Slides>
  <Notes>1</Notes>
  <HiddenSlides>0</HiddenSlides>
  <MMClips>16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Wingdings</vt:lpstr>
      <vt:lpstr>Capsules</vt:lpstr>
      <vt:lpstr>Chart</vt:lpstr>
      <vt:lpstr>هو السميع</vt:lpstr>
      <vt:lpstr>ارزیابی تکمیلی شنوایی</vt:lpstr>
      <vt:lpstr>Short Increament sensitivity Index  (SISI) شاخص حساسيت نسبت به افزايش‌هاي ناچيز </vt:lpstr>
      <vt:lpstr>PowerPoint Presentation</vt:lpstr>
      <vt:lpstr>High Frequency Sensorineural Hearing Loss</vt:lpstr>
      <vt:lpstr>SISI</vt:lpstr>
      <vt:lpstr>روش كلاسيك SISI يا روش 20 دسي‌بل SL </vt:lpstr>
      <vt:lpstr>PowerPoint Presentation</vt:lpstr>
      <vt:lpstr>اصلاحاتي در انجام SISI </vt:lpstr>
      <vt:lpstr>آزمون SISI  با روش 70dBHL</vt:lpstr>
      <vt:lpstr>تفسیرآزمون SISI  با روش  20dBSL (جرگر و همكاران ) </vt:lpstr>
      <vt:lpstr>تفسیرآزمون SISI  با روش  20dBSL (جرگر و همكاران ) </vt:lpstr>
      <vt:lpstr>تفسیرآزمون SISI  با روش  20dBSL (جرگر و همكاران ) </vt:lpstr>
      <vt:lpstr>PowerPoint Presentation</vt:lpstr>
      <vt:lpstr>PowerPoint Presentation</vt:lpstr>
      <vt:lpstr>وابستگي SISI و افت شنوايي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ارزیابی تکمیلی شنوایی</dc:title>
  <dc:creator>admin</dc:creator>
  <cp:lastModifiedBy>mobin ahmadikya</cp:lastModifiedBy>
  <cp:revision>186</cp:revision>
  <dcterms:created xsi:type="dcterms:W3CDTF">2007-06-06T09:59:56Z</dcterms:created>
  <dcterms:modified xsi:type="dcterms:W3CDTF">2026-04-07T13:05:17Z</dcterms:modified>
</cp:coreProperties>
</file>