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381" r:id="rId2"/>
    <p:sldId id="256" r:id="rId3"/>
    <p:sldId id="393" r:id="rId4"/>
    <p:sldId id="407" r:id="rId5"/>
    <p:sldId id="408" r:id="rId6"/>
    <p:sldId id="409" r:id="rId7"/>
    <p:sldId id="410" r:id="rId8"/>
    <p:sldId id="411" r:id="rId9"/>
    <p:sldId id="392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2" autoAdjust="0"/>
    <p:restoredTop sz="94728" autoAdjust="0"/>
  </p:normalViewPr>
  <p:slideViewPr>
    <p:cSldViewPr>
      <p:cViewPr varScale="1">
        <p:scale>
          <a:sx n="82" d="100"/>
          <a:sy n="82" d="100"/>
        </p:scale>
        <p:origin x="13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8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9266A70-4B92-404D-8D53-122D210DDA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634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6D53AE2-F774-4DEE-A013-082D479FD9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136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3BEB15-FAB3-496D-9EB2-97ADA1F7B7A0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4537" cy="3416300"/>
          </a:xfrm>
          <a:ln w="12700" cap="flat">
            <a:solidFill>
              <a:schemeClr val="tx1"/>
            </a:solidFill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4343400"/>
            <a:ext cx="50911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Example of high frequency sensorineural hearing loss of moderate degree.  </a:t>
            </a:r>
          </a:p>
        </p:txBody>
      </p:sp>
    </p:spTree>
    <p:extLst>
      <p:ext uri="{BB962C8B-B14F-4D97-AF65-F5344CB8AC3E}">
        <p14:creationId xmlns:p14="http://schemas.microsoft.com/office/powerpoint/2010/main" val="2215314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2868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68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2DBB0264-9E4B-45F5-AF50-86BB1E8930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08344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F8166-E2DA-4BD3-AF81-3C1A104E9C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18392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0178F-DDBF-4368-ADDC-A92933BA72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9519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9A625-C0CC-4EFE-960A-BC731DDA9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640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74EBE-DA18-4312-B477-7C2EACD552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25796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F96B7-6D76-476E-A0B4-29597DE470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00807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BBB62-F951-4BE0-BDD3-825716AD5C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69143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57BAB-D056-4B5A-8117-4C47B3585D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415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EABFF-D83B-47CC-8486-024DBCA1A1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7383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73B29-F951-4991-809E-F4254FFF50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6288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C2994-5D04-4A22-AF7C-ADDB4C133D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0009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B9219-D9EF-4E23-ACC4-097EEA091D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13137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27C1C-3448-43F0-B12A-83CC49A252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6085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830CC-F462-440F-9609-B39587672D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5748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C0C2F-C15C-428C-9658-65C4BDF51B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35579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618A7-B35C-4526-A98A-729339BAE3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00373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</p:grpSp>
      <p:sp>
        <p:nvSpPr>
          <p:cNvPr id="2765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702FF31-AC6E-4542-A747-7C368969A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7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/>
      <p:bldP spid="2765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65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65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65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65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65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wma"/><Relationship Id="rId7" Type="http://schemas.openxmlformats.org/officeDocument/2006/relationships/image" Target="../media/image2.png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2" Type="http://schemas.microsoft.com/office/2007/relationships/media" Target="../media/media8.wma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altLang="en-US"/>
              <a:t>هو السميع</a:t>
            </a:r>
            <a:endParaRPr lang="en-US" altLang="en-US"/>
          </a:p>
        </p:txBody>
      </p:sp>
      <p:graphicFrame>
        <p:nvGraphicFramePr>
          <p:cNvPr id="5123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116013" y="7461250"/>
          <a:ext cx="7351712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5" imgW="7515329" imgH="657271" progId="MSGraph.Chart.8">
                  <p:embed followColorScheme="full"/>
                </p:oleObj>
              </mc:Choice>
              <mc:Fallback>
                <p:oleObj name="Chart" r:id="rId5" imgW="7515329" imgH="657271" progId="MSGraph.Chart.8">
                  <p:embed followColorScheme="full"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7461250"/>
                        <a:ext cx="7351712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4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41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a-IR" altLang="en-US"/>
              <a:t>ارزیابی تکمیلی شنوایی</a:t>
            </a: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7605713"/>
            <a:ext cx="5792787" cy="13684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148" name="WordArt 6" descr="Paper bag"/>
          <p:cNvSpPr>
            <a:spLocks noChangeArrowheads="1" noChangeShapeType="1" noTextEdit="1"/>
          </p:cNvSpPr>
          <p:nvPr/>
        </p:nvSpPr>
        <p:spPr bwMode="auto">
          <a:xfrm>
            <a:off x="2700338" y="3860800"/>
            <a:ext cx="34004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fa-IR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ارزیابی تکمیلی شنوایی</a:t>
            </a:r>
            <a:endParaRPr lang="en-US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2286000" y="5286375"/>
            <a:ext cx="4500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1800"/>
              <a:t>فهیمه حاجی ابوالحسن</a:t>
            </a:r>
          </a:p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1800"/>
              <a:t>  عضو هیئت علمی دانشگاه علوم پزشکی تهران </a:t>
            </a:r>
            <a:endParaRPr lang="en-US" altLang="en-US" sz="1800"/>
          </a:p>
        </p:txBody>
      </p:sp>
      <p:pic>
        <p:nvPicPr>
          <p:cNvPr id="6150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03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Short Increament sensitivity Index </a:t>
            </a:r>
            <a:br>
              <a:rPr lang="en-US" altLang="en-US"/>
            </a:br>
            <a:r>
              <a:rPr lang="en-US" altLang="en-US"/>
              <a:t>(SISI)</a:t>
            </a:r>
            <a:br>
              <a:rPr lang="en-US" altLang="en-US"/>
            </a:br>
            <a:r>
              <a:rPr lang="fa-IR" altLang="en-US"/>
              <a:t>شاخص حساسيت نسبت به افزايش‌هاي ناچيز </a:t>
            </a:r>
            <a:endParaRPr lang="en-US" altLang="en-US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72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61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altLang="en-US"/>
              <a:t>وابستگي </a:t>
            </a:r>
            <a:r>
              <a:rPr lang="en-US" altLang="en-US"/>
              <a:t>SISI</a:t>
            </a:r>
            <a:r>
              <a:rPr lang="fa-IR" altLang="en-US"/>
              <a:t> و افت شنوايي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altLang="en-US" dirty="0"/>
              <a:t>هرچه </a:t>
            </a:r>
            <a:r>
              <a:rPr lang="fa-IR" altLang="en-US" dirty="0" err="1"/>
              <a:t>ميزان</a:t>
            </a:r>
            <a:r>
              <a:rPr lang="fa-IR" altLang="en-US" dirty="0"/>
              <a:t> افت </a:t>
            </a:r>
            <a:r>
              <a:rPr lang="fa-IR" altLang="en-US" dirty="0" err="1"/>
              <a:t>شنوايي</a:t>
            </a:r>
            <a:r>
              <a:rPr lang="fa-IR" altLang="en-US" dirty="0"/>
              <a:t> </a:t>
            </a:r>
            <a:r>
              <a:rPr lang="fa-IR" altLang="en-US" dirty="0" err="1"/>
              <a:t>حلزوني</a:t>
            </a:r>
            <a:r>
              <a:rPr lang="fa-IR" altLang="en-US" dirty="0"/>
              <a:t> </a:t>
            </a:r>
            <a:r>
              <a:rPr lang="fa-IR" altLang="en-US" dirty="0" err="1"/>
              <a:t>بيشتر</a:t>
            </a:r>
            <a:r>
              <a:rPr lang="fa-IR" altLang="en-US" dirty="0"/>
              <a:t> شود احتمال </a:t>
            </a:r>
            <a:r>
              <a:rPr lang="fa-IR" altLang="en-US" dirty="0" err="1"/>
              <a:t>كسب</a:t>
            </a:r>
            <a:r>
              <a:rPr lang="fa-IR" altLang="en-US" dirty="0"/>
              <a:t> </a:t>
            </a:r>
            <a:r>
              <a:rPr lang="fa-IR" altLang="en-US" dirty="0" err="1"/>
              <a:t>امتيازات</a:t>
            </a:r>
            <a:r>
              <a:rPr lang="fa-IR" altLang="en-US" dirty="0"/>
              <a:t> بالا </a:t>
            </a:r>
            <a:r>
              <a:rPr lang="fa-IR" altLang="en-US" dirty="0" err="1"/>
              <a:t>نيز</a:t>
            </a:r>
            <a:r>
              <a:rPr lang="fa-IR" altLang="en-US" dirty="0"/>
              <a:t> </a:t>
            </a:r>
            <a:r>
              <a:rPr lang="fa-IR" altLang="en-US" dirty="0" err="1"/>
              <a:t>بيشتر</a:t>
            </a:r>
            <a:r>
              <a:rPr lang="fa-IR" altLang="en-US" dirty="0"/>
              <a:t> </a:t>
            </a:r>
            <a:r>
              <a:rPr lang="fa-IR" altLang="en-US" dirty="0" err="1"/>
              <a:t>مي‌گردد</a:t>
            </a:r>
            <a:r>
              <a:rPr lang="fa-IR" altLang="en-US" dirty="0"/>
              <a:t>.(فرکانسی که بیشترین افت را دارد مناسب آزمون </a:t>
            </a:r>
            <a:r>
              <a:rPr lang="en-US" altLang="en-US" dirty="0"/>
              <a:t>SISI</a:t>
            </a:r>
            <a:r>
              <a:rPr lang="fa-IR" altLang="en-US" dirty="0"/>
              <a:t> است)</a:t>
            </a:r>
          </a:p>
          <a:p>
            <a:pPr algn="r" rtl="1"/>
            <a:r>
              <a:rPr lang="fa-IR" altLang="en-US" dirty="0"/>
              <a:t>آزمون </a:t>
            </a:r>
            <a:r>
              <a:rPr lang="en-US" altLang="en-US" dirty="0"/>
              <a:t>SISI</a:t>
            </a:r>
            <a:r>
              <a:rPr lang="fa-IR" altLang="en-US" dirty="0"/>
              <a:t> </a:t>
            </a:r>
            <a:r>
              <a:rPr lang="fa-IR" altLang="en-US" dirty="0" err="1"/>
              <a:t>براي</a:t>
            </a:r>
            <a:r>
              <a:rPr lang="fa-IR" altLang="en-US" dirty="0"/>
              <a:t> </a:t>
            </a:r>
            <a:r>
              <a:rPr lang="fa-IR" altLang="en-US" dirty="0" err="1"/>
              <a:t>ضايعات</a:t>
            </a:r>
            <a:r>
              <a:rPr lang="fa-IR" altLang="en-US" dirty="0"/>
              <a:t> </a:t>
            </a:r>
            <a:r>
              <a:rPr lang="fa-IR" altLang="en-US" dirty="0" err="1"/>
              <a:t>عصبي</a:t>
            </a:r>
            <a:r>
              <a:rPr lang="fa-IR" altLang="en-US" dirty="0"/>
              <a:t> روش 70 </a:t>
            </a:r>
            <a:r>
              <a:rPr lang="fa-IR" altLang="en-US" dirty="0" err="1"/>
              <a:t>دسی</a:t>
            </a:r>
            <a:r>
              <a:rPr lang="fa-IR" altLang="en-US" dirty="0"/>
              <a:t> بل مناسب است اما برای ضایعات حلزونی روش 20 </a:t>
            </a:r>
            <a:r>
              <a:rPr lang="fa-IR" altLang="en-US" dirty="0" err="1"/>
              <a:t>دسی</a:t>
            </a:r>
            <a:r>
              <a:rPr lang="fa-IR" altLang="en-US" dirty="0"/>
              <a:t> بل مناسب تر است</a:t>
            </a:r>
            <a:endParaRPr lang="en-US" altLang="en-US" dirty="0"/>
          </a:p>
        </p:txBody>
      </p:sp>
      <p:pic>
        <p:nvPicPr>
          <p:cNvPr id="8196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40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altLang="en-US"/>
              <a:t>نكته </a:t>
            </a:r>
            <a:endParaRPr lang="en-US" altLang="en-US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altLang="en-US"/>
              <a:t>به دو علت در موارد نورينوم ممكن است امتيازات بالا ديده شود:</a:t>
            </a:r>
            <a:endParaRPr lang="en-US" altLang="en-US"/>
          </a:p>
          <a:p>
            <a:pPr algn="r" rtl="1"/>
            <a:r>
              <a:rPr lang="fa-IR" altLang="en-US"/>
              <a:t>الف ) به دليل متاستاز تومور مواد سمي </a:t>
            </a:r>
            <a:r>
              <a:rPr lang="en-US" altLang="en-US"/>
              <a:t>(Tonic)</a:t>
            </a:r>
            <a:r>
              <a:rPr lang="fa-IR" altLang="en-US"/>
              <a:t> وارد خون گرديده و به </a:t>
            </a:r>
            <a:r>
              <a:rPr lang="en-US" altLang="en-US"/>
              <a:t>Cochlear</a:t>
            </a:r>
            <a:r>
              <a:rPr lang="fa-IR" altLang="en-US"/>
              <a:t> رسيده و حلزون را دچار اختلال كرده باشد.</a:t>
            </a:r>
            <a:endParaRPr lang="en-US" altLang="en-US"/>
          </a:p>
          <a:p>
            <a:pPr algn="r" rtl="1"/>
            <a:r>
              <a:rPr lang="fa-IR" altLang="en-US"/>
              <a:t>ب ) تومور متاستاز كرده و حلزون دچار اختلال شده باشد.</a:t>
            </a:r>
            <a:endParaRPr lang="en-US" altLang="en-US"/>
          </a:p>
          <a:p>
            <a:pPr algn="r" rtl="1"/>
            <a:endParaRPr lang="en-US" altLang="en-US"/>
          </a:p>
        </p:txBody>
      </p:sp>
      <p:pic>
        <p:nvPicPr>
          <p:cNvPr id="9220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15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altLang="en-US"/>
              <a:t>نكته </a:t>
            </a:r>
            <a:endParaRPr lang="en-US" altLang="en-US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altLang="en-US" dirty="0"/>
              <a:t>اگر </a:t>
            </a:r>
            <a:r>
              <a:rPr lang="fa-IR" altLang="en-US" dirty="0" err="1"/>
              <a:t>فردي</a:t>
            </a:r>
            <a:r>
              <a:rPr lang="fa-IR" altLang="en-US" dirty="0"/>
              <a:t> </a:t>
            </a:r>
            <a:r>
              <a:rPr lang="fa-IR" altLang="en-US" dirty="0" err="1"/>
              <a:t>كم‌شنوايي‌اش</a:t>
            </a:r>
            <a:r>
              <a:rPr lang="fa-IR" altLang="en-US" dirty="0"/>
              <a:t> </a:t>
            </a:r>
            <a:r>
              <a:rPr lang="fa-IR" altLang="en-US" dirty="0" err="1"/>
              <a:t>كمتر</a:t>
            </a:r>
            <a:r>
              <a:rPr lang="fa-IR" altLang="en-US" dirty="0"/>
              <a:t> از </a:t>
            </a:r>
            <a:r>
              <a:rPr lang="en-US" altLang="en-US" dirty="0"/>
              <a:t>60dB</a:t>
            </a:r>
            <a:r>
              <a:rPr lang="fa-IR" altLang="en-US" dirty="0"/>
              <a:t> باشد بهتر است از روش </a:t>
            </a:r>
            <a:r>
              <a:rPr lang="en-US" altLang="en-US" dirty="0"/>
              <a:t>20 </a:t>
            </a:r>
            <a:r>
              <a:rPr lang="en-US" altLang="en-US" dirty="0" err="1"/>
              <a:t>dBSL</a:t>
            </a:r>
            <a:r>
              <a:rPr lang="fa-IR" altLang="en-US" dirty="0"/>
              <a:t> </a:t>
            </a:r>
            <a:r>
              <a:rPr lang="fa-IR" altLang="en-US" dirty="0" err="1"/>
              <a:t>كمك</a:t>
            </a:r>
            <a:r>
              <a:rPr lang="fa-IR" altLang="en-US" dirty="0"/>
              <a:t> </a:t>
            </a:r>
            <a:r>
              <a:rPr lang="fa-IR" altLang="en-US" dirty="0" err="1"/>
              <a:t>بگيريم</a:t>
            </a:r>
            <a:r>
              <a:rPr lang="fa-IR" altLang="en-US" dirty="0"/>
              <a:t> و برای بالای </a:t>
            </a:r>
            <a:r>
              <a:rPr lang="en-US" altLang="en-US" dirty="0"/>
              <a:t>60dB</a:t>
            </a:r>
            <a:r>
              <a:rPr lang="fa-IR" altLang="en-US" dirty="0"/>
              <a:t> روش </a:t>
            </a:r>
            <a:r>
              <a:rPr lang="en-US" altLang="en-US" dirty="0"/>
              <a:t>70dB</a:t>
            </a:r>
            <a:r>
              <a:rPr lang="fa-IR" altLang="en-US" dirty="0"/>
              <a:t>.</a:t>
            </a:r>
          </a:p>
          <a:p>
            <a:pPr algn="r" rtl="1"/>
            <a:r>
              <a:rPr lang="fa-IR" altLang="en-US" dirty="0"/>
              <a:t>اگر هدف از انجام آزمون </a:t>
            </a:r>
            <a:r>
              <a:rPr lang="en-US" altLang="en-US" dirty="0"/>
              <a:t>SISI</a:t>
            </a:r>
            <a:r>
              <a:rPr lang="fa-IR" altLang="en-US" dirty="0"/>
              <a:t> </a:t>
            </a:r>
            <a:r>
              <a:rPr lang="fa-IR" altLang="en-US" dirty="0" err="1"/>
              <a:t>بررسي</a:t>
            </a:r>
            <a:r>
              <a:rPr lang="fa-IR" altLang="en-US" dirty="0"/>
              <a:t> فرد مبتلا به </a:t>
            </a:r>
            <a:r>
              <a:rPr lang="fa-IR" altLang="en-US" dirty="0" err="1"/>
              <a:t>ضايعه</a:t>
            </a:r>
            <a:r>
              <a:rPr lang="fa-IR" altLang="en-US" dirty="0"/>
              <a:t> </a:t>
            </a:r>
            <a:r>
              <a:rPr lang="fa-IR" altLang="en-US" dirty="0" err="1"/>
              <a:t>حلزوني</a:t>
            </a:r>
            <a:r>
              <a:rPr lang="fa-IR" altLang="en-US" dirty="0"/>
              <a:t> (</a:t>
            </a:r>
            <a:r>
              <a:rPr lang="fa-IR" altLang="en-US" dirty="0" err="1"/>
              <a:t>منير</a:t>
            </a:r>
            <a:r>
              <a:rPr lang="fa-IR" altLang="en-US" dirty="0"/>
              <a:t>) باشد انجام آزمون در </a:t>
            </a:r>
            <a:r>
              <a:rPr lang="en-US" altLang="en-US" dirty="0"/>
              <a:t>20 </a:t>
            </a:r>
            <a:r>
              <a:rPr lang="en-US" altLang="en-US" dirty="0" err="1"/>
              <a:t>dBSL</a:t>
            </a:r>
            <a:r>
              <a:rPr lang="fa-IR" altLang="en-US" dirty="0"/>
              <a:t> </a:t>
            </a:r>
            <a:r>
              <a:rPr lang="fa-IR" altLang="en-US" dirty="0" err="1"/>
              <a:t>توصيه</a:t>
            </a:r>
            <a:r>
              <a:rPr lang="fa-IR" altLang="en-US" dirty="0"/>
              <a:t> </a:t>
            </a:r>
            <a:r>
              <a:rPr lang="fa-IR" altLang="en-US" dirty="0" err="1"/>
              <a:t>مي‌گردد</a:t>
            </a:r>
            <a:r>
              <a:rPr lang="fa-IR" altLang="en-US" dirty="0"/>
              <a:t>. </a:t>
            </a:r>
          </a:p>
          <a:p>
            <a:pPr algn="r" rtl="1"/>
            <a:r>
              <a:rPr lang="fa-IR" altLang="en-US" dirty="0" err="1"/>
              <a:t>ولي</a:t>
            </a:r>
            <a:r>
              <a:rPr lang="fa-IR" altLang="en-US" dirty="0"/>
              <a:t> اگر هدف </a:t>
            </a:r>
            <a:r>
              <a:rPr lang="fa-IR" altLang="en-US" dirty="0" err="1"/>
              <a:t>بررسي</a:t>
            </a:r>
            <a:r>
              <a:rPr lang="fa-IR" altLang="en-US" dirty="0"/>
              <a:t> </a:t>
            </a:r>
            <a:r>
              <a:rPr lang="fa-IR" altLang="en-US" dirty="0" err="1"/>
              <a:t>ضايعات</a:t>
            </a:r>
            <a:r>
              <a:rPr lang="fa-IR" altLang="en-US" dirty="0"/>
              <a:t> وراء </a:t>
            </a:r>
            <a:r>
              <a:rPr lang="fa-IR" altLang="en-US" dirty="0" err="1"/>
              <a:t>حلزوني</a:t>
            </a:r>
            <a:r>
              <a:rPr lang="fa-IR" altLang="en-US" dirty="0"/>
              <a:t> مثل تومور </a:t>
            </a:r>
            <a:r>
              <a:rPr lang="fa-IR" altLang="en-US" dirty="0" err="1"/>
              <a:t>اكوستيك</a:t>
            </a:r>
            <a:r>
              <a:rPr lang="fa-IR" altLang="en-US" dirty="0"/>
              <a:t> باشد، استفاده از روش </a:t>
            </a:r>
            <a:r>
              <a:rPr lang="en-US" altLang="en-US" dirty="0"/>
              <a:t>70 </a:t>
            </a:r>
            <a:r>
              <a:rPr lang="en-US" altLang="en-US" dirty="0" err="1"/>
              <a:t>dBHL</a:t>
            </a:r>
            <a:r>
              <a:rPr lang="fa-IR" altLang="en-US" dirty="0"/>
              <a:t> </a:t>
            </a:r>
            <a:r>
              <a:rPr lang="fa-IR" altLang="en-US" dirty="0" err="1"/>
              <a:t>توصيه</a:t>
            </a:r>
            <a:r>
              <a:rPr lang="fa-IR" altLang="en-US" dirty="0"/>
              <a:t> </a:t>
            </a:r>
            <a:r>
              <a:rPr lang="fa-IR" altLang="en-US" dirty="0" err="1"/>
              <a:t>مي‌شود</a:t>
            </a:r>
            <a:r>
              <a:rPr lang="fa-IR" altLang="en-US" dirty="0"/>
              <a:t>.</a:t>
            </a:r>
            <a:endParaRPr lang="en-US" altLang="en-US" dirty="0"/>
          </a:p>
          <a:p>
            <a:pPr algn="r" rtl="1"/>
            <a:endParaRPr lang="en-US" alt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98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altLang="en-US"/>
              <a:t>پوشش و </a:t>
            </a:r>
            <a:r>
              <a:rPr lang="en-US" altLang="en-US"/>
              <a:t>SISI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altLang="en-US" dirty="0"/>
              <a:t>اگر </a:t>
            </a:r>
            <a:r>
              <a:rPr lang="en-US" altLang="en-US" dirty="0"/>
              <a:t>SISI</a:t>
            </a:r>
            <a:r>
              <a:rPr lang="en-US" altLang="en-US" baseline="-25000" dirty="0"/>
              <a:t>HL</a:t>
            </a:r>
            <a:r>
              <a:rPr lang="en-US" altLang="en-US" dirty="0"/>
              <a:t>- IA ≥ </a:t>
            </a:r>
            <a:r>
              <a:rPr lang="en-US" altLang="en-US" dirty="0" err="1"/>
              <a:t>Bc</a:t>
            </a:r>
            <a:r>
              <a:rPr lang="en-US" altLang="en-US" baseline="-25000" dirty="0" err="1"/>
              <a:t>nte</a:t>
            </a:r>
            <a:endParaRPr lang="en-US" altLang="en-US" baseline="-25000" dirty="0"/>
          </a:p>
          <a:p>
            <a:pPr algn="r" rtl="1"/>
            <a:endParaRPr lang="fa-IR" altLang="en-US" dirty="0"/>
          </a:p>
          <a:p>
            <a:r>
              <a:rPr lang="en-US" altLang="en-US" dirty="0"/>
              <a:t>Min  = SISI</a:t>
            </a:r>
            <a:r>
              <a:rPr lang="en-US" altLang="en-US" baseline="-25000" dirty="0"/>
              <a:t>HL</a:t>
            </a:r>
            <a:r>
              <a:rPr lang="en-US" altLang="en-US" baseline="30000" dirty="0"/>
              <a:t>  </a:t>
            </a:r>
            <a:r>
              <a:rPr lang="en-US" altLang="en-US" dirty="0"/>
              <a:t>- IA  +  </a:t>
            </a:r>
            <a:r>
              <a:rPr lang="en-US" altLang="en-US" dirty="0" err="1"/>
              <a:t>ABG</a:t>
            </a:r>
            <a:r>
              <a:rPr lang="en-US" altLang="en-US" baseline="-25000" dirty="0" err="1"/>
              <a:t>nte</a:t>
            </a:r>
            <a:endParaRPr lang="en-US" altLang="en-US" dirty="0"/>
          </a:p>
          <a:p>
            <a:r>
              <a:rPr lang="en-US" altLang="en-US" dirty="0"/>
              <a:t>Max = </a:t>
            </a:r>
            <a:r>
              <a:rPr lang="en-US" altLang="en-US" dirty="0" err="1"/>
              <a:t>BC</a:t>
            </a:r>
            <a:r>
              <a:rPr lang="en-US" altLang="en-US" baseline="-25000" dirty="0" err="1"/>
              <a:t>te</a:t>
            </a:r>
            <a:r>
              <a:rPr lang="en-US" altLang="en-US" dirty="0"/>
              <a:t>  +  IA</a:t>
            </a:r>
          </a:p>
          <a:p>
            <a:pPr algn="r" rtl="1"/>
            <a:endParaRPr lang="en-US" alt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299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altLang="en-US"/>
              <a:t>تاثير نويز بر </a:t>
            </a:r>
            <a:r>
              <a:rPr lang="en-US" altLang="en-US"/>
              <a:t>SISI</a:t>
            </a:r>
            <a:r>
              <a:rPr lang="fa-IR" altLang="en-US"/>
              <a:t>:</a:t>
            </a:r>
            <a:endParaRPr lang="en-US" altLang="en-US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altLang="en-US"/>
              <a:t>در فركانس‌هاي زير معمولا با ارائه پوشش درصد </a:t>
            </a:r>
            <a:r>
              <a:rPr lang="en-US" altLang="en-US"/>
              <a:t>SISI</a:t>
            </a:r>
            <a:r>
              <a:rPr lang="fa-IR" altLang="en-US"/>
              <a:t> افزايش پيدا مي‌كند. </a:t>
            </a:r>
          </a:p>
          <a:p>
            <a:pPr algn="r" rtl="1"/>
            <a:r>
              <a:rPr lang="fa-IR" altLang="en-US"/>
              <a:t>در فركانس‌هاي مياني تاثيري ندارد .</a:t>
            </a:r>
          </a:p>
          <a:p>
            <a:pPr algn="r" rtl="1"/>
            <a:r>
              <a:rPr lang="fa-IR" altLang="en-US"/>
              <a:t> در فركانس‌هاي پايين گاهي باعث كم‌شدن امتياز </a:t>
            </a:r>
            <a:r>
              <a:rPr lang="en-US" altLang="en-US"/>
              <a:t>SISI</a:t>
            </a:r>
            <a:r>
              <a:rPr lang="fa-IR" altLang="en-US"/>
              <a:t> مي‌گردد.</a:t>
            </a:r>
            <a:endParaRPr lang="en-US" altLang="en-US"/>
          </a:p>
          <a:p>
            <a:pPr algn="r" rtl="1"/>
            <a:endParaRPr lang="en-US" alt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57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1731963" y="342900"/>
            <a:ext cx="6345237" cy="1535113"/>
          </a:xfrm>
        </p:spPr>
        <p:txBody>
          <a:bodyPr lIns="92075" tIns="46038" rIns="92075" bIns="46038" anchor="ctr"/>
          <a:lstStyle/>
          <a:p>
            <a:pPr algn="ctr" eaLnBrk="1" hangingPunct="1"/>
            <a:r>
              <a:rPr lang="en-US" altLang="en-US"/>
              <a:t>High Frequency Sensorineural Hearing Loss</a:t>
            </a:r>
          </a:p>
        </p:txBody>
      </p:sp>
      <p:pic>
        <p:nvPicPr>
          <p:cNvPr id="13315" name="Picture 3" descr="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997200"/>
            <a:ext cx="4359275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8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4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2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2.3|2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6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8|2"/>
</p:tagLst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1314</TotalTime>
  <Words>280</Words>
  <Application>Microsoft Office PowerPoint</Application>
  <PresentationFormat>On-screen Show (4:3)</PresentationFormat>
  <Paragraphs>29</Paragraphs>
  <Slides>9</Slides>
  <Notes>1</Notes>
  <HiddenSlides>0</HiddenSlides>
  <MMClips>9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Wingdings</vt:lpstr>
      <vt:lpstr>Capsules</vt:lpstr>
      <vt:lpstr>Chart</vt:lpstr>
      <vt:lpstr>هو السميع</vt:lpstr>
      <vt:lpstr>ارزیابی تکمیلی شنوایی</vt:lpstr>
      <vt:lpstr>Short Increament sensitivity Index  (SISI) شاخص حساسيت نسبت به افزايش‌هاي ناچيز </vt:lpstr>
      <vt:lpstr>وابستگي SISI و افت شنوايي </vt:lpstr>
      <vt:lpstr>نكته </vt:lpstr>
      <vt:lpstr>نكته </vt:lpstr>
      <vt:lpstr>پوشش و SISI </vt:lpstr>
      <vt:lpstr>تاثير نويز بر SISI:</vt:lpstr>
      <vt:lpstr>High Frequency Sensorineural Hearing Loss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ارزیابی تکمیلی شنوایی</dc:title>
  <dc:creator>admin</dc:creator>
  <cp:lastModifiedBy>mobin ahmadikya</cp:lastModifiedBy>
  <cp:revision>187</cp:revision>
  <dcterms:created xsi:type="dcterms:W3CDTF">2007-06-06T09:59:56Z</dcterms:created>
  <dcterms:modified xsi:type="dcterms:W3CDTF">2026-04-07T13:30:54Z</dcterms:modified>
</cp:coreProperties>
</file>