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handoutMasterIdLst>
    <p:handoutMasterId r:id="rId17"/>
  </p:handoutMasterIdLst>
  <p:sldIdLst>
    <p:sldId id="381" r:id="rId2"/>
    <p:sldId id="256" r:id="rId3"/>
    <p:sldId id="425" r:id="rId4"/>
    <p:sldId id="427" r:id="rId5"/>
    <p:sldId id="424" r:id="rId6"/>
    <p:sldId id="428" r:id="rId7"/>
    <p:sldId id="429" r:id="rId8"/>
    <p:sldId id="430" r:id="rId9"/>
    <p:sldId id="431" r:id="rId10"/>
    <p:sldId id="432" r:id="rId11"/>
    <p:sldId id="433" r:id="rId12"/>
    <p:sldId id="435" r:id="rId13"/>
    <p:sldId id="434" r:id="rId14"/>
    <p:sldId id="436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98" autoAdjust="0"/>
    <p:restoredTop sz="94728" autoAdjust="0"/>
  </p:normalViewPr>
  <p:slideViewPr>
    <p:cSldViewPr>
      <p:cViewPr varScale="1">
        <p:scale>
          <a:sx n="85" d="100"/>
          <a:sy n="85" d="100"/>
        </p:scale>
        <p:origin x="2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2.5673940949935817E-2"/>
          <c:y val="0.14925373134328357"/>
          <c:w val="0.92811296534017973"/>
          <c:h val="0.477611940298507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27.4</c:v>
                </c:pt>
                <c:pt idx="2">
                  <c:v>90</c:v>
                </c:pt>
                <c:pt idx="3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28-4758-88AD-5E9A19560E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2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28-4758-88AD-5E9A19560E8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chemeClr val="hlink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28-4758-88AD-5E9A19560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43114079"/>
        <c:axId val="1"/>
        <c:axId val="0"/>
      </c:bar3DChart>
      <c:catAx>
        <c:axId val="14431140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3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06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3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43114079"/>
        <c:crosses val="autoZero"/>
        <c:crossBetween val="between"/>
      </c:valAx>
      <c:spPr>
        <a:noFill/>
        <a:ln w="24846">
          <a:noFill/>
        </a:ln>
      </c:spPr>
    </c:plotArea>
    <c:legend>
      <c:legendPos val="r"/>
      <c:layout>
        <c:manualLayout>
          <c:xMode val="edge"/>
          <c:yMode val="edge"/>
          <c:x val="0.96790757381258019"/>
          <c:y val="0.26865671641791045"/>
          <c:w val="2.6957637997432605E-2"/>
          <c:h val="0.46268656716417911"/>
        </c:manualLayout>
      </c:layout>
      <c:overlay val="0"/>
      <c:spPr>
        <a:noFill/>
        <a:ln w="3106">
          <a:solidFill>
            <a:schemeClr val="tx1"/>
          </a:solidFill>
          <a:prstDash val="solid"/>
        </a:ln>
      </c:spPr>
      <c:txPr>
        <a:bodyPr/>
        <a:lstStyle/>
        <a:p>
          <a:pPr>
            <a:defRPr sz="28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1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33F2053-90AF-4411-811B-89B6B6FCA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F079D0-A52B-4406-82E4-2DAB93570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B4D24CBD-98F7-456A-BB78-FD336F90F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31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30177-46B7-456D-AB54-C2AA0E308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6144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6DED-3F6F-4F40-B474-96C6AF6A4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5969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F5180-64C6-4762-B4DE-CD9B5EF40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7096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411-0F78-4457-BC74-0164A275AE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5881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33AD5-EBA3-4FAF-8812-89512BA989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9504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E9D0-EFEA-4E7F-9035-BF2D8F992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147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9EF70-2BE8-4D74-8A2D-A8E873D96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1760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3910-AA77-4E6B-A658-B357AE56C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9221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D6A7B-D76B-471B-928C-A65D1224E9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7940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5AD7A-E27C-4A24-BCA9-7FBBFF06C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683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66690-A1C9-4711-BB69-37E0ABF81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6182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9156-E851-4130-8FD5-0C74E4D95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8646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F6F3C-14A5-4873-92A6-A861B38F4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9200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C3697-430A-4805-9D63-EB7BDE62CD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902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DF35D-B09B-4549-AEA0-3C8FCC14C7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3134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765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29A8D0-A3ED-412A-90FF-CA756FE4A7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هو السميع</a:t>
            </a:r>
            <a:endParaRPr lang="en-US" altLang="en-US" smtClean="0"/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66813" y="7512050"/>
          <a:ext cx="725011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روش انجام </a:t>
            </a:r>
            <a:r>
              <a:rPr lang="en-US" dirty="0"/>
              <a:t>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4-از </a:t>
            </a:r>
            <a:r>
              <a:rPr lang="fa-IR" dirty="0"/>
              <a:t>آنجاییکه نویز خیلی زود از کالیبره خارج می شود تمام مراحل فوق را ابتدا بر روی 5 الی 10 فرد هنجار انجام می دهیم و میانگین اعداد تفاضل تغییرات </a:t>
            </a:r>
            <a:r>
              <a:rPr lang="en-US" dirty="0"/>
              <a:t>AC</a:t>
            </a:r>
            <a:r>
              <a:rPr lang="fa-IR" dirty="0"/>
              <a:t> برای افراد هنجاررا بدست می آوریم</a:t>
            </a:r>
            <a:r>
              <a:rPr lang="fa-IR" dirty="0" smtClean="0"/>
              <a:t>.</a:t>
            </a:r>
          </a:p>
          <a:p>
            <a:pPr algn="r" rtl="1"/>
            <a:r>
              <a:rPr lang="fa-IR" dirty="0" smtClean="0"/>
              <a:t>5- با کم کردن  تفاضل تغییرات </a:t>
            </a:r>
            <a:r>
              <a:rPr lang="en-US" dirty="0" smtClean="0"/>
              <a:t>AC</a:t>
            </a:r>
            <a:r>
              <a:rPr lang="fa-IR" dirty="0" smtClean="0"/>
              <a:t> افراد هنجار از </a:t>
            </a:r>
            <a:r>
              <a:rPr lang="fa-IR" dirty="0"/>
              <a:t>تفاضل تغییرات </a:t>
            </a:r>
            <a:r>
              <a:rPr lang="en-US" dirty="0" smtClean="0"/>
              <a:t>AC</a:t>
            </a:r>
            <a:r>
              <a:rPr lang="fa-IR" dirty="0" smtClean="0"/>
              <a:t> بیمار مورد نظر ، آستانه  </a:t>
            </a:r>
            <a:r>
              <a:rPr lang="en-US" dirty="0" smtClean="0"/>
              <a:t>BC</a:t>
            </a:r>
            <a:r>
              <a:rPr lang="fa-IR" dirty="0" smtClean="0"/>
              <a:t>  بیمار بدست خواهد آمد.</a:t>
            </a:r>
          </a:p>
          <a:p>
            <a:pPr algn="r" rtl="1"/>
            <a:r>
              <a:rPr lang="fa-IR" dirty="0" smtClean="0"/>
              <a:t>اگر نویز کالیبره باشد ارائه  60 دسی بل نویز، آستانه  فرد هنجار را به میزان 60 دسی بل تغییر خواهد داد.بنابراین تفاضل تغییرات </a:t>
            </a:r>
            <a:r>
              <a:rPr lang="en-US" dirty="0" smtClean="0"/>
              <a:t>AC</a:t>
            </a:r>
            <a:r>
              <a:rPr lang="fa-IR" dirty="0" smtClean="0"/>
              <a:t>  هنجار 60 خواهد بود.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923669"/>
      </p:ext>
    </p:extLst>
  </p:cSld>
  <p:clrMapOvr>
    <a:masterClrMapping/>
  </p:clrMapOvr>
  <p:transition advTm="134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مثال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بیمار زیر می خواهیم آستانه </a:t>
            </a:r>
            <a:r>
              <a:rPr lang="en-US" dirty="0" smtClean="0"/>
              <a:t>BC </a:t>
            </a:r>
            <a:r>
              <a:rPr lang="fa-IR" dirty="0" smtClean="0"/>
              <a:t>  وی را با استفاده از روش </a:t>
            </a:r>
            <a:r>
              <a:rPr lang="en-US" dirty="0" smtClean="0"/>
              <a:t>SAL</a:t>
            </a:r>
            <a:r>
              <a:rPr lang="fa-IR" dirty="0" smtClean="0"/>
              <a:t>  بدست آوریم.</a:t>
            </a:r>
          </a:p>
          <a:p>
            <a:pPr algn="r" rtl="1"/>
            <a:r>
              <a:rPr lang="fa-IR" dirty="0" smtClean="0"/>
              <a:t>فرض می کنیم </a:t>
            </a:r>
            <a:r>
              <a:rPr lang="fa-IR" dirty="0"/>
              <a:t>تفاضل تغییرات </a:t>
            </a:r>
            <a:r>
              <a:rPr lang="en-US" dirty="0"/>
              <a:t>AC</a:t>
            </a:r>
            <a:r>
              <a:rPr lang="fa-IR" dirty="0"/>
              <a:t> افراد هنجار </a:t>
            </a:r>
            <a:r>
              <a:rPr lang="fa-IR" dirty="0" smtClean="0"/>
              <a:t>60 دسیبل می باشد.</a:t>
            </a:r>
          </a:p>
          <a:p>
            <a:pPr algn="r" rtl="1"/>
            <a:r>
              <a:rPr lang="fa-IR" dirty="0" smtClean="0"/>
              <a:t>ارزیابی </a:t>
            </a:r>
            <a:r>
              <a:rPr lang="fa-IR" dirty="0"/>
              <a:t>آستانه های راه هوایی </a:t>
            </a:r>
            <a:r>
              <a:rPr lang="fa-IR" dirty="0" smtClean="0"/>
              <a:t>فرکانس 1000 هرتزهر </a:t>
            </a:r>
            <a:r>
              <a:rPr lang="fa-IR" dirty="0"/>
              <a:t>گوش بدون ارائه </a:t>
            </a:r>
            <a:r>
              <a:rPr lang="fa-IR" dirty="0" smtClean="0"/>
              <a:t>نویز40 بدست آمده است.</a:t>
            </a:r>
            <a:endParaRPr lang="fa-IR" dirty="0"/>
          </a:p>
          <a:p>
            <a:pPr algn="r" rtl="1"/>
            <a:r>
              <a:rPr lang="en-US" dirty="0"/>
              <a:t>bone vibrator </a:t>
            </a:r>
            <a:r>
              <a:rPr lang="fa-IR" dirty="0"/>
              <a:t>را بر روی </a:t>
            </a:r>
            <a:r>
              <a:rPr lang="fa-IR" dirty="0" smtClean="0"/>
              <a:t>پیشانی بیمار </a:t>
            </a:r>
            <a:r>
              <a:rPr lang="fa-IR" dirty="0"/>
              <a:t>قرار می دهیم و مجددا با ارائه نویز باند باریک ( معمولا 60 دسی بل نویز) آستانه </a:t>
            </a:r>
            <a:r>
              <a:rPr lang="en-US" dirty="0"/>
              <a:t>AC </a:t>
            </a:r>
            <a:r>
              <a:rPr lang="fa-IR" dirty="0"/>
              <a:t>هر گوش را جداگانه تعیین </a:t>
            </a:r>
            <a:r>
              <a:rPr lang="fa-IR" dirty="0" smtClean="0"/>
              <a:t>کردیم .آستانه </a:t>
            </a:r>
            <a:r>
              <a:rPr lang="en-US" dirty="0" smtClean="0"/>
              <a:t>AC</a:t>
            </a:r>
            <a:r>
              <a:rPr lang="fa-IR" dirty="0" smtClean="0"/>
              <a:t> راست 100 و آستانه </a:t>
            </a:r>
            <a:r>
              <a:rPr lang="en-US" dirty="0" smtClean="0"/>
              <a:t>AC</a:t>
            </a:r>
            <a:r>
              <a:rPr lang="fa-IR" dirty="0" smtClean="0"/>
              <a:t> چپ </a:t>
            </a:r>
            <a:r>
              <a:rPr lang="en-US" dirty="0" smtClean="0"/>
              <a:t>85</a:t>
            </a:r>
            <a:r>
              <a:rPr lang="fa-IR" dirty="0" smtClean="0"/>
              <a:t> دسیبل شد.</a:t>
            </a:r>
            <a:r>
              <a:rPr lang="en-US" dirty="0" smtClean="0"/>
              <a:t> </a:t>
            </a:r>
            <a:endParaRPr lang="fa-IR" dirty="0"/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162620"/>
      </p:ext>
    </p:extLst>
  </p:cSld>
  <p:clrMapOvr>
    <a:masterClrMapping/>
  </p:clrMapOvr>
  <p:transition advTm="72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بنابراین طبق فرمول زیر</a:t>
            </a:r>
          </a:p>
          <a:p>
            <a:pPr algn="r" rtl="1"/>
            <a:r>
              <a:rPr lang="en-US" dirty="0" smtClean="0"/>
              <a:t>BC SAL=</a:t>
            </a:r>
            <a:r>
              <a:rPr lang="en-US" dirty="0"/>
              <a:t> </a:t>
            </a:r>
            <a:r>
              <a:rPr lang="en-US" dirty="0" smtClean="0"/>
              <a:t>AC</a:t>
            </a:r>
            <a:r>
              <a:rPr lang="en-US" dirty="0"/>
              <a:t> </a:t>
            </a:r>
            <a:r>
              <a:rPr lang="en-US" dirty="0" smtClean="0"/>
              <a:t>Shift normal - </a:t>
            </a:r>
            <a:r>
              <a:rPr lang="en-US" dirty="0"/>
              <a:t>AC Shift </a:t>
            </a:r>
            <a:r>
              <a:rPr lang="en-US" dirty="0" smtClean="0"/>
              <a:t>patient</a:t>
            </a:r>
          </a:p>
          <a:p>
            <a:pPr algn="r" rtl="1"/>
            <a:r>
              <a:rPr lang="en-US" dirty="0"/>
              <a:t>BC(right ear</a:t>
            </a:r>
            <a:r>
              <a:rPr lang="en-US" dirty="0" smtClean="0"/>
              <a:t>):      BC SAL1000= 60- 60</a:t>
            </a:r>
            <a:r>
              <a:rPr lang="en-US" dirty="0"/>
              <a:t> </a:t>
            </a:r>
            <a:r>
              <a:rPr lang="en-US" dirty="0" smtClean="0"/>
              <a:t>=0 </a:t>
            </a:r>
          </a:p>
          <a:p>
            <a:pPr algn="r" rtl="1"/>
            <a:r>
              <a:rPr lang="en-US" dirty="0" smtClean="0"/>
              <a:t>BC(left   </a:t>
            </a:r>
            <a:r>
              <a:rPr lang="en-US" dirty="0"/>
              <a:t>ear):  </a:t>
            </a:r>
            <a:r>
              <a:rPr lang="en-US" dirty="0" smtClean="0"/>
              <a:t>  </a:t>
            </a:r>
            <a:r>
              <a:rPr lang="en-US" dirty="0"/>
              <a:t>BC SAL1000= 60- </a:t>
            </a:r>
            <a:r>
              <a:rPr lang="en-US" dirty="0" smtClean="0"/>
              <a:t>45 =15 </a:t>
            </a:r>
            <a:endParaRPr lang="en-US" dirty="0"/>
          </a:p>
          <a:p>
            <a:pPr algn="r" rtl="1"/>
            <a:endParaRPr lang="en-US" dirty="0"/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095584"/>
      </p:ext>
    </p:extLst>
  </p:cSld>
  <p:clrMapOvr>
    <a:masterClrMapping/>
  </p:clrMapOvr>
  <p:transition advTm="115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Sensorineural Acuity level(SAL)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21" y="2362200"/>
            <a:ext cx="5343382" cy="3724275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373499"/>
      </p:ext>
    </p:extLst>
  </p:cSld>
  <p:clrMapOvr>
    <a:masterClrMapping/>
  </p:clrMapOvr>
  <p:transition advTm="32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مثال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en-US" dirty="0"/>
          </a:p>
          <a:p>
            <a:pPr marL="0" indent="0" algn="r" rtl="1">
              <a:buNone/>
            </a:pPr>
            <a:r>
              <a:rPr lang="fa-IR" dirty="0" smtClean="0"/>
              <a:t>حال در مثال فوق اگر</a:t>
            </a:r>
            <a:r>
              <a:rPr lang="en-US" dirty="0"/>
              <a:t> AC Shift normal </a:t>
            </a:r>
            <a:r>
              <a:rPr lang="fa-IR" dirty="0" smtClean="0"/>
              <a:t> برابر با 50 دسیبل بود، نتایج </a:t>
            </a:r>
            <a:r>
              <a:rPr lang="en-US" dirty="0"/>
              <a:t>BC </a:t>
            </a:r>
            <a:r>
              <a:rPr lang="en-US" dirty="0" smtClean="0"/>
              <a:t>SAL</a:t>
            </a:r>
            <a:r>
              <a:rPr lang="fa-IR" dirty="0" smtClean="0"/>
              <a:t> به صورت زیر تغییر می یافت:</a:t>
            </a:r>
          </a:p>
          <a:p>
            <a:pPr algn="r" rtl="1"/>
            <a:r>
              <a:rPr lang="en-US" dirty="0"/>
              <a:t>BC SAL= AC Shift normal - AC Shift patient</a:t>
            </a:r>
          </a:p>
          <a:p>
            <a:pPr algn="r" rtl="1"/>
            <a:r>
              <a:rPr lang="en-US" dirty="0"/>
              <a:t>BC(right ear): </a:t>
            </a:r>
            <a:r>
              <a:rPr lang="en-US" dirty="0" smtClean="0"/>
              <a:t>  </a:t>
            </a:r>
            <a:r>
              <a:rPr lang="en-US" dirty="0"/>
              <a:t>BC SAL1000= </a:t>
            </a:r>
            <a:r>
              <a:rPr lang="en-US" dirty="0" smtClean="0"/>
              <a:t>50- </a:t>
            </a:r>
            <a:r>
              <a:rPr lang="en-US" dirty="0"/>
              <a:t>60 </a:t>
            </a:r>
            <a:r>
              <a:rPr lang="en-US" dirty="0" smtClean="0"/>
              <a:t>= -10 </a:t>
            </a:r>
            <a:endParaRPr lang="en-US" dirty="0"/>
          </a:p>
          <a:p>
            <a:pPr algn="r" rtl="1"/>
            <a:r>
              <a:rPr lang="en-US" dirty="0"/>
              <a:t>BC(left   ear</a:t>
            </a:r>
            <a:r>
              <a:rPr lang="en-US"/>
              <a:t>): </a:t>
            </a:r>
            <a:r>
              <a:rPr lang="en-US" smtClean="0"/>
              <a:t>      </a:t>
            </a:r>
            <a:r>
              <a:rPr lang="en-US" dirty="0"/>
              <a:t>BC SAL1000= </a:t>
            </a:r>
            <a:r>
              <a:rPr lang="en-US" dirty="0" smtClean="0"/>
              <a:t>50- </a:t>
            </a:r>
            <a:r>
              <a:rPr lang="en-US" dirty="0"/>
              <a:t>45 </a:t>
            </a:r>
            <a:r>
              <a:rPr lang="en-US" dirty="0" smtClean="0"/>
              <a:t>=5 </a:t>
            </a:r>
            <a:endParaRPr lang="en-US" dirty="0"/>
          </a:p>
          <a:p>
            <a:pPr algn="r" rtl="1"/>
            <a:endParaRPr lang="en-US" dirty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119180"/>
      </p:ext>
    </p:extLst>
  </p:cSld>
  <p:clrMapOvr>
    <a:masterClrMapping/>
  </p:clrMapOvr>
  <p:transition advTm="78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ارزیابی تکمیلی شنوایی</a:t>
            </a:r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7605713"/>
            <a:ext cx="5792787" cy="13684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8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700338" y="3860800"/>
            <a:ext cx="34004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ارزیابی تکمیلی شنوایی</a:t>
            </a:r>
            <a:endParaRPr lang="en-US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2286000" y="5286375"/>
            <a:ext cx="4500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فهیمه حاجی ابوالحسن</a:t>
            </a:r>
          </a:p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  عضو هیئت علمی دانشگاه علوم پزشکی تهران 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mtClean="0"/>
              <a:t>معضلات</a:t>
            </a:r>
            <a:endParaRPr lang="en-US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err="1" smtClean="0"/>
              <a:t>ABGnte</a:t>
            </a:r>
            <a:r>
              <a:rPr lang="en-US" altLang="en-US" dirty="0" smtClean="0"/>
              <a:t>&gt;= 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646629"/>
      </p:ext>
    </p:extLst>
  </p:cSld>
  <p:clrMapOvr>
    <a:masterClrMapping/>
  </p:clrMapOvr>
  <p:transition advTm="36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 Dilemma</a:t>
            </a:r>
            <a:r>
              <a:rPr lang="fa-IR" dirty="0" smtClean="0"/>
              <a:t>(معضل)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2362200"/>
            <a:ext cx="6620933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044708"/>
      </p:ext>
    </p:extLst>
  </p:cSld>
  <p:clrMapOvr>
    <a:masterClrMapping/>
  </p:clrMapOvr>
  <p:transition advTm="61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mtClean="0"/>
              <a:t>معضلات</a:t>
            </a:r>
            <a:endParaRPr lang="en-US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 dirty="0" smtClean="0"/>
          </a:p>
          <a:p>
            <a:endParaRPr lang="en-US" altLang="en-US"/>
          </a:p>
          <a:p>
            <a:r>
              <a:rPr lang="fa-IR" altLang="en-US" smtClean="0"/>
              <a:t>َ</a:t>
            </a:r>
            <a:r>
              <a:rPr lang="en-US" altLang="en-US" dirty="0" err="1" smtClean="0"/>
              <a:t>ABGnte</a:t>
            </a:r>
            <a:r>
              <a:rPr lang="en-US" altLang="en-US" dirty="0" smtClean="0"/>
              <a:t>&gt;= IA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pPr algn="r" rtl="1"/>
            <a:r>
              <a:rPr lang="fa-IR" altLang="en-US" dirty="0" smtClean="0"/>
              <a:t>گوشي هاي داخل گوشي</a:t>
            </a:r>
          </a:p>
          <a:p>
            <a:pPr algn="r" rtl="1"/>
            <a:r>
              <a:rPr lang="fa-IR" altLang="en-US" dirty="0" smtClean="0"/>
              <a:t>روش </a:t>
            </a:r>
            <a:r>
              <a:rPr lang="en-US" altLang="en-US" dirty="0" smtClean="0"/>
              <a:t>SAL</a:t>
            </a:r>
            <a:endParaRPr lang="fa-IR" altLang="en-US" dirty="0" smtClean="0"/>
          </a:p>
          <a:p>
            <a:pPr algn="r" rtl="1"/>
            <a:r>
              <a:rPr lang="fa-IR" altLang="en-US" dirty="0" smtClean="0"/>
              <a:t>روش </a:t>
            </a:r>
            <a:r>
              <a:rPr lang="en-US" altLang="en-US" dirty="0" smtClean="0"/>
              <a:t>dB SL</a:t>
            </a:r>
            <a:r>
              <a:rPr lang="fa-IR" altLang="en-US" dirty="0" smtClean="0"/>
              <a:t>20 (طاهايي)</a:t>
            </a:r>
          </a:p>
          <a:p>
            <a:pPr algn="r" rtl="1"/>
            <a:r>
              <a:rPr lang="fa-IR" altLang="en-US" dirty="0" smtClean="0"/>
              <a:t>بررسي عدم افت عميق راه  هوايي</a:t>
            </a:r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139375"/>
      </p:ext>
    </p:extLst>
  </p:cSld>
  <p:clrMapOvr>
    <a:masterClrMapping/>
  </p:clrMapOvr>
  <p:transition advTm="49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Sensorineural Acuity level(SAL)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21" y="2362200"/>
            <a:ext cx="5343382" cy="3724275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540842"/>
      </p:ext>
    </p:extLst>
  </p:cSld>
  <p:clrMapOvr>
    <a:masterClrMapping/>
  </p:clrMapOvr>
  <p:transition advTm="60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Sensorineural Acuity level(SAL)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برای تعیین میزان واقعی </a:t>
            </a:r>
            <a:r>
              <a:rPr lang="en-US" dirty="0" smtClean="0"/>
              <a:t>BC</a:t>
            </a:r>
            <a:r>
              <a:rPr lang="fa-IR" dirty="0" smtClean="0"/>
              <a:t> کاربرد دارد.</a:t>
            </a:r>
            <a:endParaRPr lang="en-US" dirty="0" smtClean="0"/>
          </a:p>
          <a:p>
            <a:pPr algn="r" rtl="1"/>
            <a:r>
              <a:rPr lang="fa-IR" dirty="0" smtClean="0"/>
              <a:t>گوشی</a:t>
            </a:r>
            <a:r>
              <a:rPr lang="en-US" dirty="0" smtClean="0"/>
              <a:t> Pederson</a:t>
            </a:r>
            <a:r>
              <a:rPr lang="fa-IR" dirty="0" smtClean="0"/>
              <a:t> </a:t>
            </a:r>
            <a:r>
              <a:rPr lang="en-US" dirty="0" smtClean="0"/>
              <a:t> </a:t>
            </a:r>
            <a:r>
              <a:rPr lang="fa-IR" dirty="0"/>
              <a:t>نیاز است.</a:t>
            </a:r>
          </a:p>
          <a:p>
            <a:pPr marL="0" indent="0" algn="r" rtl="1">
              <a:buNone/>
            </a:pPr>
            <a:r>
              <a:rPr lang="fa-IR" dirty="0" smtClean="0"/>
              <a:t> ویبریتور </a:t>
            </a:r>
            <a:r>
              <a:rPr lang="fa-IR" dirty="0" smtClean="0"/>
              <a:t>ویژه نیاز است.</a:t>
            </a:r>
          </a:p>
          <a:p>
            <a:pPr marL="0" indent="0" algn="r" rtl="1">
              <a:buNone/>
            </a:pPr>
            <a:r>
              <a:rPr lang="fa-IR" dirty="0" smtClean="0"/>
              <a:t>نویز از طریق</a:t>
            </a:r>
            <a:r>
              <a:rPr lang="en-US" dirty="0" smtClean="0"/>
              <a:t>bone vibrator</a:t>
            </a:r>
            <a:r>
              <a:rPr lang="fa-IR" dirty="0" smtClean="0"/>
              <a:t>  ارائه می شود </a:t>
            </a:r>
            <a:r>
              <a:rPr lang="fa-IR" dirty="0" smtClean="0"/>
              <a:t>ولی </a:t>
            </a:r>
            <a:r>
              <a:rPr lang="fa-IR" dirty="0" smtClean="0"/>
              <a:t>تون از طریق هدفون </a:t>
            </a:r>
            <a:r>
              <a:rPr lang="fa-IR" dirty="0"/>
              <a:t>ارائه می شود </a:t>
            </a:r>
            <a:r>
              <a:rPr lang="fa-IR" dirty="0" smtClean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598164"/>
      </p:ext>
    </p:extLst>
  </p:cSld>
  <p:clrMapOvr>
    <a:masterClrMapping/>
  </p:clrMapOvr>
  <p:transition advTm="114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محدودیت های تست</a:t>
            </a:r>
            <a:r>
              <a:rPr lang="en-US" dirty="0"/>
              <a:t>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گوشی که می خواهیم نویز ارائه کنیم اگر آمیخته شدید ، حسی عصبی شدید یا </a:t>
            </a:r>
            <a:r>
              <a:rPr lang="en-US" dirty="0" smtClean="0"/>
              <a:t>Total deaf</a:t>
            </a:r>
            <a:r>
              <a:rPr lang="fa-IR" dirty="0" smtClean="0"/>
              <a:t>باشد، نمی توان از این روش استفاده نمود.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713920"/>
      </p:ext>
    </p:extLst>
  </p:cSld>
  <p:clrMapOvr>
    <a:masterClrMapping/>
  </p:clrMapOvr>
  <p:transition advTm="61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روش انجام </a:t>
            </a:r>
            <a:r>
              <a:rPr lang="en-US" dirty="0"/>
              <a:t>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1- ارزیابی آستانه های راه هوایی هر گوش بدون ارائه نویز</a:t>
            </a:r>
          </a:p>
          <a:p>
            <a:pPr algn="r" rtl="1"/>
            <a:r>
              <a:rPr lang="en-US" dirty="0"/>
              <a:t>bone </a:t>
            </a:r>
            <a:r>
              <a:rPr lang="en-US" dirty="0" smtClean="0"/>
              <a:t>vibrator </a:t>
            </a:r>
            <a:r>
              <a:rPr lang="fa-IR" dirty="0" smtClean="0"/>
              <a:t>را بر روی پیشانی قرار می دهیم و مجددا با ارائه نویز باند باریک ( معمولا 60 دسی بل نویز) آستانه </a:t>
            </a:r>
            <a:r>
              <a:rPr lang="en-US" dirty="0"/>
              <a:t>AC </a:t>
            </a:r>
            <a:r>
              <a:rPr lang="fa-IR" dirty="0" smtClean="0"/>
              <a:t>هر گوش را جداگانه تعیین می کنیم.</a:t>
            </a:r>
            <a:r>
              <a:rPr lang="en-US" dirty="0" smtClean="0"/>
              <a:t> </a:t>
            </a:r>
            <a:endParaRPr lang="fa-IR" dirty="0" smtClean="0"/>
          </a:p>
          <a:p>
            <a:pPr algn="r" rtl="1"/>
            <a:r>
              <a:rPr lang="fa-IR" dirty="0" smtClean="0"/>
              <a:t>3- آستانه </a:t>
            </a:r>
            <a:r>
              <a:rPr lang="en-US" dirty="0" smtClean="0"/>
              <a:t>AC </a:t>
            </a:r>
            <a:r>
              <a:rPr lang="fa-IR" dirty="0"/>
              <a:t>هر </a:t>
            </a:r>
            <a:r>
              <a:rPr lang="fa-IR" dirty="0" smtClean="0"/>
              <a:t>گوش در حضور نویز را از آستانه</a:t>
            </a:r>
            <a:r>
              <a:rPr lang="fa-IR" dirty="0"/>
              <a:t> </a:t>
            </a:r>
            <a:r>
              <a:rPr lang="en-US" dirty="0"/>
              <a:t>AC</a:t>
            </a:r>
            <a:r>
              <a:rPr lang="fa-IR" dirty="0" smtClean="0"/>
              <a:t> بدون نویز همان گوش کم می کنیم که تفاضل تغییرات </a:t>
            </a:r>
            <a:r>
              <a:rPr lang="en-US" dirty="0"/>
              <a:t>AC</a:t>
            </a:r>
            <a:r>
              <a:rPr lang="fa-IR" dirty="0" smtClean="0"/>
              <a:t> می شود.</a:t>
            </a:r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604023"/>
      </p:ext>
    </p:extLst>
  </p:cSld>
  <p:clrMapOvr>
    <a:masterClrMapping/>
  </p:clrMapOvr>
  <p:transition advTm="126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4|11.9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6|23.4|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2.4|3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1.5|23.6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0|54.2|1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4.1|7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6.9|16.5"/>
</p:tagLst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1592</TotalTime>
  <Words>482</Words>
  <Application>Microsoft Office PowerPoint</Application>
  <PresentationFormat>On-screen Show (4:3)</PresentationFormat>
  <Paragraphs>54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Wingdings</vt:lpstr>
      <vt:lpstr>Capsules</vt:lpstr>
      <vt:lpstr>هو السميع</vt:lpstr>
      <vt:lpstr>ارزیابی تکمیلی شنوایی</vt:lpstr>
      <vt:lpstr>معضلات</vt:lpstr>
      <vt:lpstr>Masking Dilemma(معضل)</vt:lpstr>
      <vt:lpstr>معضلات</vt:lpstr>
      <vt:lpstr>Sensorineural Acuity level(SAL)</vt:lpstr>
      <vt:lpstr>Sensorineural Acuity level(SAL)</vt:lpstr>
      <vt:lpstr>محدودیت های تستSAL</vt:lpstr>
      <vt:lpstr>روش انجام SAL</vt:lpstr>
      <vt:lpstr>روش انجام SAL</vt:lpstr>
      <vt:lpstr>مثال 1</vt:lpstr>
      <vt:lpstr>PowerPoint Presentation</vt:lpstr>
      <vt:lpstr>Sensorineural Acuity level(SAL)</vt:lpstr>
      <vt:lpstr>مثال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ارزیابی تکمیلی شنوایی</dc:title>
  <dc:creator>admin</dc:creator>
  <cp:lastModifiedBy>H</cp:lastModifiedBy>
  <cp:revision>204</cp:revision>
  <dcterms:created xsi:type="dcterms:W3CDTF">2007-06-06T09:59:56Z</dcterms:created>
  <dcterms:modified xsi:type="dcterms:W3CDTF">2020-11-05T12:57:51Z</dcterms:modified>
</cp:coreProperties>
</file>