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handoutMasterIdLst>
    <p:handoutMasterId r:id="rId12"/>
  </p:handoutMasterIdLst>
  <p:sldIdLst>
    <p:sldId id="381" r:id="rId2"/>
    <p:sldId id="256" r:id="rId3"/>
    <p:sldId id="421" r:id="rId4"/>
    <p:sldId id="422" r:id="rId5"/>
    <p:sldId id="440" r:id="rId6"/>
    <p:sldId id="291" r:id="rId7"/>
    <p:sldId id="398" r:id="rId8"/>
    <p:sldId id="403" r:id="rId9"/>
    <p:sldId id="438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798" autoAdjust="0"/>
    <p:restoredTop sz="94728" autoAdjust="0"/>
  </p:normalViewPr>
  <p:slideViewPr>
    <p:cSldViewPr>
      <p:cViewPr varScale="1">
        <p:scale>
          <a:sx n="57" d="100"/>
          <a:sy n="57" d="100"/>
        </p:scale>
        <p:origin x="24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8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6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12700">
          <a:solidFill>
            <a:schemeClr val="tx1"/>
          </a:solidFill>
          <a:prstDash val="solid"/>
        </a:ln>
      </c:spPr>
    </c:sideWall>
    <c:backWall>
      <c:thickness val="0"/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2.5673940949935817E-2"/>
          <c:y val="0.14925373134328357"/>
          <c:w val="0.92811296534017973"/>
          <c:h val="0.4776119402985074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spPr>
            <a:solidFill>
              <a:schemeClr val="accent1"/>
            </a:solidFill>
            <a:ln w="12423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28-4758-88AD-5E9A19560E8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chemeClr val="accent2"/>
            </a:solidFill>
            <a:ln w="12423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28-4758-88AD-5E9A19560E8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North</c:v>
                </c:pt>
              </c:strCache>
            </c:strRef>
          </c:tx>
          <c:spPr>
            <a:solidFill>
              <a:schemeClr val="hlink"/>
            </a:solidFill>
            <a:ln w="12423">
              <a:solidFill>
                <a:schemeClr val="tx1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28-4758-88AD-5E9A19560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1443114079"/>
        <c:axId val="1"/>
        <c:axId val="0"/>
      </c:bar3DChart>
      <c:catAx>
        <c:axId val="144311407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0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31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06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0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31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43114079"/>
        <c:crosses val="autoZero"/>
        <c:crossBetween val="between"/>
      </c:valAx>
      <c:spPr>
        <a:noFill/>
        <a:ln w="24846">
          <a:noFill/>
        </a:ln>
      </c:spPr>
    </c:plotArea>
    <c:legend>
      <c:legendPos val="r"/>
      <c:layout>
        <c:manualLayout>
          <c:xMode val="edge"/>
          <c:yMode val="edge"/>
          <c:x val="0.96790757381258019"/>
          <c:y val="0.26865671641791045"/>
          <c:w val="2.6957637997432605E-2"/>
          <c:h val="0.46268656716417911"/>
        </c:manualLayout>
      </c:layout>
      <c:overlay val="0"/>
      <c:spPr>
        <a:noFill/>
        <a:ln w="3106">
          <a:solidFill>
            <a:schemeClr val="tx1"/>
          </a:solidFill>
          <a:prstDash val="solid"/>
        </a:ln>
      </c:spPr>
      <c:txPr>
        <a:bodyPr/>
        <a:lstStyle/>
        <a:p>
          <a:pPr>
            <a:defRPr sz="289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1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33F2053-90AF-4411-811B-89B6B6FCA6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6F079D0-A52B-4406-82E4-2DAB935705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en-US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8680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8684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 smtClean="0"/>
            </a:lvl1pPr>
          </a:lstStyle>
          <a:p>
            <a:pPr>
              <a:defRPr/>
            </a:pPr>
            <a:fld id="{B4D24CBD-98F7-456A-BB78-FD336F90FE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316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33910-AA77-4E6B-A658-B357AE56C5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692218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D6A7B-D76B-471B-928C-A65D1224E9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79407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5AD7A-E27C-4A24-BCA9-7FBBFF06CC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16833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66690-A1C9-4711-BB69-37E0ABF813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61829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89156-E851-4130-8FD5-0C74E4D956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86467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EF6F3C-14A5-4873-92A6-A861B38F4C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92001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C3697-430A-4805-9D63-EB7BDE62CD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59026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DF35D-B09B-4549-AEA0-3C8FCC14C7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431345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A30177-46B7-456D-AB54-C2AA0E3080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461447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96DED-3F6F-4F40-B474-96C6AF6A41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859695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5180-64C6-4762-B4DE-CD9B5EF402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270960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5D0411-0F78-4457-BC74-0164A275A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558810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33AD5-EBA3-4FAF-8812-89512BA989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595046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7E9D0-EFEA-4E7F-9035-BF2D8F992C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51475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9EF70-2BE8-4D74-8A2D-A8E873D966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617608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/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36" name="Rectangle 4"/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7" name="Freeform 5"/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33" name="Group 6"/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34" name="AutoShape 7"/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5" name="AutoShape 8"/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sp>
        <p:nvSpPr>
          <p:cNvPr id="27657" name="AutoShape 9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765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6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729A8D0-A3ED-412A-90FF-CA756FE4A7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6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7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6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76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76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/>
      <p:bldP spid="27658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6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765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chart" Target="../charts/chart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1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هو السميع</a:t>
            </a:r>
            <a:endParaRPr lang="en-US" altLang="en-US" smtClean="0"/>
          </a:p>
        </p:txBody>
      </p:sp>
      <p:graphicFrame>
        <p:nvGraphicFramePr>
          <p:cNvPr id="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166813" y="7512050"/>
          <a:ext cx="7250112" cy="54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88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a-IR" altLang="en-US" smtClean="0"/>
              <a:t>ارزیابی تکمیلی شنوایی</a:t>
            </a:r>
            <a:endParaRPr lang="en-US" alt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613" y="7605713"/>
            <a:ext cx="5792787" cy="1368425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8" name="WordArt 6" descr="Paper bag"/>
          <p:cNvSpPr>
            <a:spLocks noChangeArrowheads="1" noChangeShapeType="1" noTextEdit="1"/>
          </p:cNvSpPr>
          <p:nvPr/>
        </p:nvSpPr>
        <p:spPr bwMode="auto">
          <a:xfrm>
            <a:off x="2700338" y="3860800"/>
            <a:ext cx="34004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fa-IR" sz="36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ارزیابی تکمیلی شنوایی</a:t>
            </a:r>
            <a:endParaRPr lang="en-US" sz="3600" kern="10">
              <a:ln w="9525">
                <a:solidFill>
                  <a:srgbClr val="008000"/>
                </a:solidFill>
                <a:round/>
                <a:headEnd/>
                <a:tailEnd/>
              </a:ln>
              <a:blipFill dpi="0" rotWithShape="0">
                <a:blip r:embed="rId4"/>
                <a:srcRect/>
                <a:tile tx="0" ty="0" sx="100000" sy="100000" flip="none" algn="tl"/>
              </a:blipFill>
              <a:effectLst>
                <a:outerShdw dist="563972" dir="14049741" sx="125000" sy="125000" algn="tl" rotWithShape="0">
                  <a:srgbClr val="C7DFD3">
                    <a:alpha val="79999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2286000" y="5286375"/>
            <a:ext cx="4500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 sz="1800"/>
              <a:t>فهیمه حاجی ابوالحسن</a:t>
            </a:r>
          </a:p>
          <a:p>
            <a:pPr algn="r" rtl="1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 sz="1800"/>
              <a:t>  عضو هیئت علمی دانشگاه علوم پزشکی تهران </a:t>
            </a:r>
            <a:endParaRPr lang="en-US" altLang="en-US" sz="180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5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پوشش در کم شنوایی یک طرفه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46" y="2362200"/>
            <a:ext cx="6620933" cy="37242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39868834"/>
      </p:ext>
    </p:extLst>
  </p:cSld>
  <p:clrMapOvr>
    <a:masterClrMapping/>
  </p:clrMapOvr>
  <p:transition advTm="21459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/>
              <a:t>پوشش در کم شنوایی یک طرفه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374" y="2362200"/>
            <a:ext cx="4070677" cy="37242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6389119"/>
      </p:ext>
    </p:extLst>
  </p:cSld>
  <p:clrMapOvr>
    <a:masterClrMapping/>
  </p:clrMapOvr>
  <p:transition advTm="418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/>
              <a:t>پوشش در کم شنوایی یک طرفه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22575" y="3176885"/>
            <a:ext cx="3724275" cy="2094904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3398495"/>
      </p:ext>
    </p:extLst>
  </p:cSld>
  <p:clrMapOvr>
    <a:masterClrMapping/>
  </p:clrMapOvr>
  <p:transition advTm="339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altLang="en-US" sz="3200" smtClean="0"/>
              <a:t>فرمول پوشش ليدن</a:t>
            </a:r>
            <a:r>
              <a:rPr lang="en-US" altLang="en-US" sz="3200" smtClean="0"/>
              <a:t> </a:t>
            </a:r>
            <a:r>
              <a:rPr lang="fa-IR" altLang="en-US" sz="3200" smtClean="0"/>
              <a:t> برای </a:t>
            </a:r>
            <a:r>
              <a:rPr lang="fa-IR" altLang="en-US" sz="3200" b="0" smtClean="0"/>
              <a:t>راه استخواني </a:t>
            </a:r>
            <a:r>
              <a:rPr lang="en-US" altLang="en-US" sz="3200" b="0" smtClean="0"/>
              <a:t>(BC)</a:t>
            </a:r>
            <a:r>
              <a:rPr lang="en-US" altLang="en-US" sz="3200" smtClean="0"/>
              <a:t/>
            </a:r>
            <a:br>
              <a:rPr lang="en-US" altLang="en-US" sz="3200" smtClean="0"/>
            </a:br>
            <a:endParaRPr lang="en-US" altLang="en-US" sz="320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Mmin= BCte + ABGnte</a:t>
            </a:r>
          </a:p>
          <a:p>
            <a:pPr eaLnBrk="1" hangingPunct="1"/>
            <a:r>
              <a:rPr lang="en-US" altLang="en-US" smtClean="0"/>
              <a:t>Mmax= BCte +40           </a:t>
            </a:r>
          </a:p>
          <a:p>
            <a:pPr algn="r" rtl="1" eaLnBrk="1" hangingPunct="1"/>
            <a:r>
              <a:rPr lang="en-US" altLang="en-US" smtClean="0"/>
              <a:t> </a:t>
            </a:r>
            <a:r>
              <a:rPr lang="fa-IR" altLang="en-US" smtClean="0"/>
              <a:t>به شرطي كه ميزان نويز از سطح ناراحتي كمتر باشد</a:t>
            </a:r>
            <a:r>
              <a:rPr lang="en-US" altLang="en-US" smtClean="0"/>
              <a:t> 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24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فرمول پوشش ليدن</a:t>
            </a:r>
            <a:r>
              <a:rPr lang="en-US" altLang="en-US" smtClean="0"/>
              <a:t> </a:t>
            </a:r>
            <a:r>
              <a:rPr lang="fa-IR" altLang="en-US" smtClean="0"/>
              <a:t> برای </a:t>
            </a:r>
            <a:r>
              <a:rPr lang="fa-IR" altLang="en-US" smtClean="0">
                <a:solidFill>
                  <a:schemeClr val="tx1"/>
                </a:solidFill>
              </a:rPr>
              <a:t>راه هوايي </a:t>
            </a:r>
            <a:r>
              <a:rPr lang="en-US" altLang="en-US" smtClean="0">
                <a:solidFill>
                  <a:schemeClr val="tx1"/>
                </a:solidFill>
              </a:rPr>
              <a:t>(AC)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50975" y="7461250"/>
            <a:ext cx="7693025" cy="3724275"/>
          </a:xfrm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979613" y="2424113"/>
            <a:ext cx="5165725" cy="277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>
                <a:ea typeface="Times New Roman" panose="02020603050405020304" pitchFamily="18" charset="0"/>
                <a:cs typeface="Nazanin" pitchFamily="2" charset="0"/>
              </a:rPr>
              <a:t>M</a:t>
            </a:r>
            <a:r>
              <a:rPr lang="en-US" altLang="en-US" baseline="-30000">
                <a:ea typeface="Times New Roman" panose="02020603050405020304" pitchFamily="18" charset="0"/>
                <a:cs typeface="Nazanin" pitchFamily="2" charset="0"/>
              </a:rPr>
              <a:t>min</a:t>
            </a:r>
            <a:r>
              <a:rPr lang="en-US" altLang="en-US">
                <a:ea typeface="Times New Roman" panose="02020603050405020304" pitchFamily="18" charset="0"/>
                <a:cs typeface="Nazanin" pitchFamily="2" charset="0"/>
              </a:rPr>
              <a:t> = AC</a:t>
            </a:r>
            <a:r>
              <a:rPr lang="en-US" altLang="en-US" baseline="-30000">
                <a:ea typeface="Times New Roman" panose="02020603050405020304" pitchFamily="18" charset="0"/>
                <a:cs typeface="Nazanin" pitchFamily="2" charset="0"/>
              </a:rPr>
              <a:t>te</a:t>
            </a:r>
            <a:r>
              <a:rPr lang="en-US" altLang="en-US">
                <a:ea typeface="Times New Roman" panose="02020603050405020304" pitchFamily="18" charset="0"/>
                <a:cs typeface="Nazanin" pitchFamily="2" charset="0"/>
              </a:rPr>
              <a:t> – 40+ABG</a:t>
            </a:r>
            <a:r>
              <a:rPr lang="en-US" altLang="en-US" baseline="-30000">
                <a:ea typeface="Times New Roman" panose="02020603050405020304" pitchFamily="18" charset="0"/>
                <a:cs typeface="Nazanin" pitchFamily="2" charset="0"/>
              </a:rPr>
              <a:t>nte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>
              <a:ea typeface="Times New Roman" panose="02020603050405020304" pitchFamily="18" charset="0"/>
              <a:cs typeface="Nazanin" pitchFamily="2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>
                <a:ea typeface="Times New Roman" panose="02020603050405020304" pitchFamily="18" charset="0"/>
                <a:cs typeface="Nazanin" pitchFamily="2" charset="0"/>
              </a:rPr>
              <a:t>M</a:t>
            </a:r>
            <a:r>
              <a:rPr lang="en-US" altLang="en-US" baseline="-30000">
                <a:ea typeface="Times New Roman" panose="02020603050405020304" pitchFamily="18" charset="0"/>
                <a:cs typeface="Nazanin" pitchFamily="2" charset="0"/>
              </a:rPr>
              <a:t>max</a:t>
            </a:r>
            <a:r>
              <a:rPr lang="en-US" altLang="en-US">
                <a:ea typeface="Times New Roman" panose="02020603050405020304" pitchFamily="18" charset="0"/>
                <a:cs typeface="Nazanin" pitchFamily="2" charset="0"/>
              </a:rPr>
              <a:t>= BC</a:t>
            </a:r>
            <a:r>
              <a:rPr lang="en-US" altLang="en-US" baseline="-30000">
                <a:ea typeface="Times New Roman" panose="02020603050405020304" pitchFamily="18" charset="0"/>
                <a:cs typeface="Nazanin" pitchFamily="2" charset="0"/>
              </a:rPr>
              <a:t>te</a:t>
            </a:r>
            <a:r>
              <a:rPr lang="en-US" altLang="en-US">
                <a:ea typeface="Times New Roman" panose="02020603050405020304" pitchFamily="18" charset="0"/>
                <a:cs typeface="Nazanin" pitchFamily="2" charset="0"/>
              </a:rPr>
              <a:t> +40                             </a:t>
            </a:r>
          </a:p>
          <a:p>
            <a:pPr algn="r" rtl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>
                <a:ea typeface="Times New Roman" panose="02020603050405020304" pitchFamily="18" charset="0"/>
                <a:cs typeface="Nazanin" pitchFamily="2" charset="0"/>
              </a:rPr>
              <a:t>به شرطي كه سطح نويز از سطح ناراحتي </a:t>
            </a:r>
            <a:r>
              <a:rPr lang="en-US" altLang="en-US">
                <a:ea typeface="Times New Roman" panose="02020603050405020304" pitchFamily="18" charset="0"/>
                <a:cs typeface="Nazanin" pitchFamily="2" charset="0"/>
              </a:rPr>
              <a:t>(UCL)</a:t>
            </a:r>
            <a:r>
              <a:rPr lang="fa-IR" altLang="en-US">
                <a:ea typeface="Times New Roman" panose="02020603050405020304" pitchFamily="18" charset="0"/>
                <a:cs typeface="Nazanin" pitchFamily="2" charset="0"/>
              </a:rPr>
              <a:t>كمتر   باشد</a:t>
            </a:r>
            <a:endParaRPr lang="en-US" altLang="en-US"/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/>
              <a:t/>
            </a:r>
            <a:br>
              <a:rPr lang="en-US" altLang="en-US" sz="1800"/>
            </a:br>
            <a:endParaRPr lang="en-US" altLang="en-US" sz="1800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1908175" y="5229225"/>
            <a:ext cx="3017838" cy="9525"/>
          </a:xfrm>
          <a:prstGeom prst="rect">
            <a:avLst/>
          </a:prstGeom>
          <a:solidFill>
            <a:srgbClr val="00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69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altLang="en-US" smtClean="0"/>
              <a:t>ترازه</a:t>
            </a:r>
            <a:endParaRPr lang="en-US" altLang="en-US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 flipV="1">
            <a:off x="2195513" y="4437063"/>
            <a:ext cx="863600" cy="11525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>
            <a:off x="3132138" y="4437063"/>
            <a:ext cx="1655762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2" name="Line 6"/>
          <p:cNvSpPr>
            <a:spLocks noChangeShapeType="1"/>
          </p:cNvSpPr>
          <p:nvPr/>
        </p:nvSpPr>
        <p:spPr bwMode="auto">
          <a:xfrm flipV="1">
            <a:off x="4787900" y="3716338"/>
            <a:ext cx="792163" cy="72072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1547813" y="3357563"/>
            <a:ext cx="1727200" cy="6477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 sz="1800"/>
              <a:t>حداقل پوشش موثر</a:t>
            </a:r>
            <a:endParaRPr lang="en-US" altLang="en-US" sz="1800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643438" y="4724400"/>
            <a:ext cx="1873250" cy="719138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 sz="1800"/>
              <a:t>حداکثرپوشش موثر</a:t>
            </a:r>
            <a:endParaRPr lang="en-US" altLang="en-US" sz="1800"/>
          </a:p>
        </p:txBody>
      </p:sp>
      <p:sp>
        <p:nvSpPr>
          <p:cNvPr id="55305" name="Line 9"/>
          <p:cNvSpPr>
            <a:spLocks noChangeShapeType="1"/>
          </p:cNvSpPr>
          <p:nvPr/>
        </p:nvSpPr>
        <p:spPr bwMode="auto">
          <a:xfrm>
            <a:off x="4787900" y="4508500"/>
            <a:ext cx="144463" cy="2159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 flipH="1" flipV="1">
            <a:off x="2916238" y="4149725"/>
            <a:ext cx="142875" cy="2159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7" name="Rectangle 11"/>
          <p:cNvSpPr>
            <a:spLocks noChangeArrowheads="1"/>
          </p:cNvSpPr>
          <p:nvPr/>
        </p:nvSpPr>
        <p:spPr bwMode="auto">
          <a:xfrm>
            <a:off x="3635375" y="3573463"/>
            <a:ext cx="914400" cy="4826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75000"/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8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a-IR" altLang="en-US" sz="1800"/>
              <a:t>ترازه</a:t>
            </a:r>
            <a:endParaRPr lang="en-US" altLang="en-US" sz="1800"/>
          </a:p>
        </p:txBody>
      </p:sp>
      <p:sp>
        <p:nvSpPr>
          <p:cNvPr id="55308" name="Line 12"/>
          <p:cNvSpPr>
            <a:spLocks noChangeShapeType="1"/>
          </p:cNvSpPr>
          <p:nvPr/>
        </p:nvSpPr>
        <p:spPr bwMode="auto">
          <a:xfrm flipV="1">
            <a:off x="4067175" y="4149725"/>
            <a:ext cx="0" cy="142875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30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 masking level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607" y="2362200"/>
            <a:ext cx="2588210" cy="3724275"/>
          </a:xfr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1205261"/>
      </p:ext>
    </p:extLst>
  </p:cSld>
  <p:clrMapOvr>
    <a:masterClrMapping/>
  </p:clrMapOvr>
  <p:transition advTm="258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2|17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1583</TotalTime>
  <Words>108</Words>
  <Application>Microsoft Office PowerPoint</Application>
  <PresentationFormat>On-screen Show (4:3)</PresentationFormat>
  <Paragraphs>23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Nazanin</vt:lpstr>
      <vt:lpstr>Times New Roman</vt:lpstr>
      <vt:lpstr>Wingdings</vt:lpstr>
      <vt:lpstr>Capsules</vt:lpstr>
      <vt:lpstr>هو السميع</vt:lpstr>
      <vt:lpstr>ارزیابی تکمیلی شنوایی</vt:lpstr>
      <vt:lpstr>پوشش در کم شنوایی یک طرفه</vt:lpstr>
      <vt:lpstr>پوشش در کم شنوایی یک طرفه</vt:lpstr>
      <vt:lpstr>پوشش در کم شنوایی یک طرفه</vt:lpstr>
      <vt:lpstr>فرمول پوشش ليدن  برای راه استخواني (BC) </vt:lpstr>
      <vt:lpstr>فرمول پوشش ليدن  برای راه هوايي (AC)</vt:lpstr>
      <vt:lpstr>ترازه</vt:lpstr>
      <vt:lpstr>Under masking level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ارزیابی تکمیلی شنوایی</dc:title>
  <dc:creator>admin</dc:creator>
  <cp:lastModifiedBy>H</cp:lastModifiedBy>
  <cp:revision>204</cp:revision>
  <dcterms:created xsi:type="dcterms:W3CDTF">2007-06-06T09:59:56Z</dcterms:created>
  <dcterms:modified xsi:type="dcterms:W3CDTF">2021-02-05T19:56:00Z</dcterms:modified>
</cp:coreProperties>
</file>