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handoutMasterIdLst>
    <p:handoutMasterId r:id="rId19"/>
  </p:handoutMasterIdLst>
  <p:sldIdLst>
    <p:sldId id="381" r:id="rId2"/>
    <p:sldId id="256" r:id="rId3"/>
    <p:sldId id="421" r:id="rId4"/>
    <p:sldId id="422" r:id="rId5"/>
    <p:sldId id="440" r:id="rId6"/>
    <p:sldId id="441" r:id="rId7"/>
    <p:sldId id="456" r:id="rId8"/>
    <p:sldId id="458" r:id="rId9"/>
    <p:sldId id="442" r:id="rId10"/>
    <p:sldId id="459" r:id="rId11"/>
    <p:sldId id="460" r:id="rId12"/>
    <p:sldId id="462" r:id="rId13"/>
    <p:sldId id="470" r:id="rId14"/>
    <p:sldId id="463" r:id="rId15"/>
    <p:sldId id="461" r:id="rId16"/>
    <p:sldId id="472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98" autoAdjust="0"/>
    <p:restoredTop sz="94728" autoAdjust="0"/>
  </p:normalViewPr>
  <p:slideViewPr>
    <p:cSldViewPr>
      <p:cViewPr varScale="1">
        <p:scale>
          <a:sx n="85" d="100"/>
          <a:sy n="85" d="100"/>
        </p:scale>
        <p:origin x="2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8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2.5673940949935817E-2"/>
          <c:y val="0.14925373134328357"/>
          <c:w val="0.92811296534017973"/>
          <c:h val="0.477611940298507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1"/>
            </a:solidFill>
            <a:ln w="1242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20.399999999999999</c:v>
                </c:pt>
                <c:pt idx="1">
                  <c:v>27.4</c:v>
                </c:pt>
                <c:pt idx="2">
                  <c:v>90</c:v>
                </c:pt>
                <c:pt idx="3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28-4758-88AD-5E9A19560E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chemeClr val="accent2"/>
            </a:solidFill>
            <a:ln w="1242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28-4758-88AD-5E9A19560E8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North</c:v>
                </c:pt>
              </c:strCache>
            </c:strRef>
          </c:tx>
          <c:spPr>
            <a:solidFill>
              <a:schemeClr val="hlink"/>
            </a:solidFill>
            <a:ln w="1242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28-4758-88AD-5E9A19560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443114079"/>
        <c:axId val="1"/>
        <c:axId val="0"/>
      </c:bar3DChart>
      <c:catAx>
        <c:axId val="14431140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0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31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06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0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31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43114079"/>
        <c:crosses val="autoZero"/>
        <c:crossBetween val="between"/>
      </c:valAx>
      <c:spPr>
        <a:noFill/>
        <a:ln w="24846">
          <a:noFill/>
        </a:ln>
      </c:spPr>
    </c:plotArea>
    <c:legend>
      <c:legendPos val="r"/>
      <c:layout>
        <c:manualLayout>
          <c:xMode val="edge"/>
          <c:yMode val="edge"/>
          <c:x val="0.96790757381258019"/>
          <c:y val="0.26865671641791045"/>
          <c:w val="2.6957637997432605E-2"/>
          <c:h val="0.46268656716417911"/>
        </c:manualLayout>
      </c:layout>
      <c:overlay val="0"/>
      <c:spPr>
        <a:noFill/>
        <a:ln w="3106">
          <a:solidFill>
            <a:schemeClr val="tx1"/>
          </a:solidFill>
          <a:prstDash val="solid"/>
        </a:ln>
      </c:spPr>
      <c:txPr>
        <a:bodyPr/>
        <a:lstStyle/>
        <a:p>
          <a:pPr>
            <a:defRPr sz="289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31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33F2053-90AF-4411-811B-89B6B6FCA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6F079D0-A52B-4406-82E4-2DAB93570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fld id="{B4D24CBD-98F7-456A-BB78-FD336F90F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316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30177-46B7-456D-AB54-C2AA0E3080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6144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6DED-3F6F-4F40-B474-96C6AF6A41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59695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F5180-64C6-4762-B4DE-CD9B5EF40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7096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411-0F78-4457-BC74-0164A275AE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58810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33AD5-EBA3-4FAF-8812-89512BA989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9504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7E9D0-EFEA-4E7F-9035-BF2D8F992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51475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9EF70-2BE8-4D74-8A2D-A8E873D966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1760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33910-AA77-4E6B-A658-B357AE56C5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9221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D6A7B-D76B-471B-928C-A65D1224E9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7940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5AD7A-E27C-4A24-BCA9-7FBBFF06CC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6833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66690-A1C9-4711-BB69-37E0ABF813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6182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9156-E851-4130-8FD5-0C74E4D956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8646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F6F3C-14A5-4873-92A6-A861B38F4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9200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C3697-430A-4805-9D63-EB7BDE62CD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59026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DF35D-B09B-4549-AEA0-3C8FCC14C7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3134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765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729A8D0-A3ED-412A-90FF-CA756FE4A7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5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fa-IR" altLang="en-US" smtClean="0"/>
              <a:t>هو السميع</a:t>
            </a:r>
            <a:endParaRPr lang="en-US" altLang="en-US" smtClean="0"/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166813" y="7512050"/>
          <a:ext cx="7250112" cy="54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3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Mmax= </a:t>
            </a:r>
            <a:r>
              <a:rPr lang="en-US" altLang="en-US" sz="2000" dirty="0" err="1"/>
              <a:t>Bcte</a:t>
            </a:r>
            <a:r>
              <a:rPr lang="en-US" altLang="en-US" sz="2000" dirty="0"/>
              <a:t>(real) +40</a:t>
            </a:r>
            <a:br>
              <a:rPr lang="en-US" altLang="en-US" sz="2000" dirty="0"/>
            </a:br>
            <a:r>
              <a:rPr lang="en-US" altLang="en-US" sz="2000" dirty="0"/>
              <a:t>Mmax= 20+40= 60db noise(right ear)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73" y="2362200"/>
            <a:ext cx="4971879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3533748"/>
      </p:ext>
    </p:extLst>
  </p:cSld>
  <p:clrMapOvr>
    <a:masterClrMapping/>
  </p:clrMapOvr>
  <p:transition advTm="30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Mmax= </a:t>
            </a:r>
            <a:r>
              <a:rPr lang="en-US" altLang="en-US" sz="2000" dirty="0" err="1"/>
              <a:t>Bcte</a:t>
            </a:r>
            <a:r>
              <a:rPr lang="en-US" altLang="en-US" sz="2000" dirty="0"/>
              <a:t>(real) +40</a:t>
            </a:r>
            <a:br>
              <a:rPr lang="en-US" altLang="en-US" sz="2000" dirty="0"/>
            </a:br>
            <a:r>
              <a:rPr lang="en-US" altLang="en-US" sz="2000" dirty="0"/>
              <a:t>Mmax= 40+40= 80db noise(right ear)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67" y="2362200"/>
            <a:ext cx="4707890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493555"/>
      </p:ext>
    </p:extLst>
  </p:cSld>
  <p:clrMapOvr>
    <a:masterClrMapping/>
  </p:clrMapOvr>
  <p:transition advTm="22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Mmax= </a:t>
            </a:r>
            <a:r>
              <a:rPr lang="en-US" altLang="en-US" sz="2000" dirty="0" err="1"/>
              <a:t>Bcte</a:t>
            </a:r>
            <a:r>
              <a:rPr lang="en-US" altLang="en-US" sz="2000" dirty="0"/>
              <a:t>(real) +40</a:t>
            </a:r>
            <a:br>
              <a:rPr lang="en-US" altLang="en-US" sz="2000" dirty="0"/>
            </a:br>
            <a:r>
              <a:rPr lang="en-US" altLang="en-US" sz="2000" dirty="0"/>
              <a:t>Mmax= 40+40= 80db noise(right ear)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95" y="2362200"/>
            <a:ext cx="5166035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678258"/>
      </p:ext>
    </p:extLst>
  </p:cSld>
  <p:clrMapOvr>
    <a:masterClrMapping/>
  </p:clrMapOvr>
  <p:transition advTm="8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Mmax= </a:t>
            </a:r>
            <a:r>
              <a:rPr lang="en-US" altLang="en-US" sz="2000" dirty="0" err="1"/>
              <a:t>Bcte</a:t>
            </a:r>
            <a:r>
              <a:rPr lang="en-US" altLang="en-US" sz="2000" dirty="0"/>
              <a:t>(real) +40</a:t>
            </a:r>
            <a:br>
              <a:rPr lang="en-US" altLang="en-US" sz="2000" dirty="0"/>
            </a:br>
            <a:r>
              <a:rPr lang="en-US" altLang="en-US" sz="2000" dirty="0"/>
              <a:t>Mmax= 40+40= 80db noise(right ear)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683" y="2362200"/>
            <a:ext cx="4808058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326106"/>
      </p:ext>
    </p:extLst>
  </p:cSld>
  <p:clrMapOvr>
    <a:masterClrMapping/>
  </p:clrMapOvr>
  <p:transition advTm="355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Mmax= </a:t>
            </a:r>
            <a:r>
              <a:rPr lang="en-US" altLang="en-US" sz="2000" dirty="0" err="1"/>
              <a:t>Bcte</a:t>
            </a:r>
            <a:r>
              <a:rPr lang="en-US" altLang="en-US" sz="2000" dirty="0"/>
              <a:t>(real) +40</a:t>
            </a:r>
            <a:br>
              <a:rPr lang="en-US" altLang="en-US" sz="2000" dirty="0"/>
            </a:br>
            <a:r>
              <a:rPr lang="en-US" altLang="en-US" sz="2000" dirty="0"/>
              <a:t>Mmax= </a:t>
            </a:r>
            <a:r>
              <a:rPr lang="en-US" altLang="en-US" sz="2000" dirty="0" smtClean="0"/>
              <a:t>60+40</a:t>
            </a:r>
            <a:r>
              <a:rPr lang="en-US" altLang="en-US" sz="2000" dirty="0"/>
              <a:t>= </a:t>
            </a:r>
            <a:r>
              <a:rPr lang="en-US" altLang="en-US" sz="2000" dirty="0" smtClean="0"/>
              <a:t>100db </a:t>
            </a:r>
            <a:r>
              <a:rPr lang="en-US" altLang="en-US" sz="2000" dirty="0"/>
              <a:t>noise(right ear)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57" y="2362200"/>
            <a:ext cx="5454710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904912"/>
      </p:ext>
    </p:extLst>
  </p:cSld>
  <p:clrMapOvr>
    <a:masterClrMapping/>
  </p:clrMapOvr>
  <p:transition advTm="8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Mmax= </a:t>
            </a:r>
            <a:r>
              <a:rPr lang="en-US" altLang="en-US" sz="2000" dirty="0" err="1"/>
              <a:t>Bcte</a:t>
            </a:r>
            <a:r>
              <a:rPr lang="en-US" altLang="en-US" sz="2000" dirty="0"/>
              <a:t>(real) +40</a:t>
            </a:r>
            <a:br>
              <a:rPr lang="en-US" altLang="en-US" sz="2000" dirty="0"/>
            </a:br>
            <a:r>
              <a:rPr lang="en-US" altLang="en-US" sz="2000" dirty="0"/>
              <a:t>Mmax= 60+40= 100db noise(right ear)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39" y="2362200"/>
            <a:ext cx="4187346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4423972"/>
      </p:ext>
    </p:extLst>
  </p:cSld>
  <p:clrMapOvr>
    <a:masterClrMapping/>
  </p:clrMapOvr>
  <p:transition advTm="40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Mmax= </a:t>
            </a:r>
            <a:r>
              <a:rPr lang="en-US" altLang="en-US" sz="2000" dirty="0" err="1"/>
              <a:t>Bcte</a:t>
            </a:r>
            <a:r>
              <a:rPr lang="en-US" altLang="en-US" sz="2000" dirty="0"/>
              <a:t>(real) +40</a:t>
            </a:r>
            <a:br>
              <a:rPr lang="en-US" altLang="en-US" sz="2000" dirty="0"/>
            </a:br>
            <a:r>
              <a:rPr lang="en-US" altLang="en-US" sz="2000" dirty="0"/>
              <a:t>Mmax= </a:t>
            </a:r>
            <a:r>
              <a:rPr lang="en-US" altLang="en-US" sz="2000" dirty="0" smtClean="0"/>
              <a:t>70+40</a:t>
            </a:r>
            <a:r>
              <a:rPr lang="en-US" altLang="en-US" sz="2000" dirty="0"/>
              <a:t>= </a:t>
            </a:r>
            <a:r>
              <a:rPr lang="en-US" altLang="en-US" sz="2000" dirty="0" smtClean="0"/>
              <a:t>110db </a:t>
            </a:r>
            <a:r>
              <a:rPr lang="en-US" altLang="en-US" sz="2000" dirty="0"/>
              <a:t>noise(right ear</a:t>
            </a:r>
            <a:r>
              <a:rPr lang="en-US" altLang="en-US" sz="2000" dirty="0" smtClean="0"/>
              <a:t>)</a:t>
            </a:r>
            <a:r>
              <a:rPr lang="fa-IR" altLang="en-US" sz="2000" dirty="0" smtClean="0"/>
              <a:t/>
            </a:r>
            <a:br>
              <a:rPr lang="fa-IR" altLang="en-US" sz="2000" dirty="0" smtClean="0"/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56" y="2362200"/>
            <a:ext cx="4817513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069967"/>
      </p:ext>
    </p:extLst>
  </p:cSld>
  <p:clrMapOvr>
    <a:masterClrMapping/>
  </p:clrMapOvr>
  <p:transition advTm="51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a-IR" altLang="en-US" smtClean="0"/>
              <a:t>ارزیابی تکمیلی شنوایی</a:t>
            </a:r>
            <a:endParaRPr lang="en-US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7605713"/>
            <a:ext cx="5792787" cy="13684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8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2700338" y="3860800"/>
            <a:ext cx="34004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ارزیابی تکمیلی شنوایی</a:t>
            </a:r>
            <a:endParaRPr lang="en-US" sz="36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2286000" y="5286375"/>
            <a:ext cx="4500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/>
              <a:t>فهیمه حاجی ابوالحسن</a:t>
            </a:r>
          </a:p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/>
              <a:t>  عضو هیئت علمی دانشگاه علوم پزشکی تهران 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پوشش در کم شنوایی یک طرفه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46" y="2362200"/>
            <a:ext cx="6620933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9868834"/>
      </p:ext>
    </p:extLst>
  </p:cSld>
  <p:clrMapOvr>
    <a:masterClrMapping/>
  </p:clrMapOvr>
  <p:transition advTm="29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پوشش در کم شنوایی یک طرفه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74" y="2362200"/>
            <a:ext cx="4070677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389119"/>
      </p:ext>
    </p:extLst>
  </p:cSld>
  <p:clrMapOvr>
    <a:masterClrMapping/>
  </p:clrMapOvr>
  <p:transition advTm="57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2000" dirty="0"/>
              <a:t>پوشش در کم شنوایی یک طرفه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2575" y="3176885"/>
            <a:ext cx="3724275" cy="209490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398495"/>
      </p:ext>
    </p:extLst>
  </p:cSld>
  <p:clrMapOvr>
    <a:masterClrMapping/>
  </p:clrMapOvr>
  <p:transition advTm="108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2000" dirty="0" smtClean="0"/>
              <a:t>توجه به آزمون وبر( گوش چپ حسی عصبی)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52" y="2362200"/>
            <a:ext cx="4794921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25766"/>
      </p:ext>
    </p:extLst>
  </p:cSld>
  <p:clrMapOvr>
    <a:masterClrMapping/>
  </p:clrMapOvr>
  <p:transition advTm="47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Mmax= </a:t>
            </a:r>
            <a:r>
              <a:rPr lang="en-US" altLang="en-US" sz="2000" dirty="0" err="1" smtClean="0"/>
              <a:t>Bcte</a:t>
            </a:r>
            <a:r>
              <a:rPr lang="en-US" altLang="en-US" sz="2000" dirty="0" smtClean="0"/>
              <a:t>(real) </a:t>
            </a:r>
            <a:r>
              <a:rPr lang="en-US" altLang="en-US" sz="2000" dirty="0"/>
              <a:t>+</a:t>
            </a:r>
            <a:r>
              <a:rPr lang="en-US" altLang="en-US" sz="2000" dirty="0" smtClean="0"/>
              <a:t>40</a:t>
            </a:r>
            <a:br>
              <a:rPr lang="en-US" altLang="en-US" sz="2000" dirty="0" smtClean="0"/>
            </a:br>
            <a:r>
              <a:rPr lang="en-US" altLang="en-US" sz="2000" dirty="0" smtClean="0"/>
              <a:t>Mmax= 0+40= 40db noise(right ear)          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80" y="2362200"/>
            <a:ext cx="4877265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3285409"/>
      </p:ext>
    </p:extLst>
  </p:cSld>
  <p:clrMapOvr>
    <a:masterClrMapping/>
  </p:clrMapOvr>
  <p:transition advTm="89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Mmax= </a:t>
            </a:r>
            <a:r>
              <a:rPr lang="en-US" altLang="en-US" sz="2000" dirty="0" err="1"/>
              <a:t>Bcte</a:t>
            </a:r>
            <a:r>
              <a:rPr lang="en-US" altLang="en-US" sz="2000" dirty="0"/>
              <a:t>(real) +40</a:t>
            </a:r>
            <a:br>
              <a:rPr lang="en-US" altLang="en-US" sz="2000" dirty="0"/>
            </a:br>
            <a:r>
              <a:rPr lang="en-US" altLang="en-US" sz="2000" dirty="0"/>
              <a:t>Mmax= 0+40= 40db noise(right ear)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61" y="2362200"/>
            <a:ext cx="4466502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842844"/>
      </p:ext>
    </p:extLst>
  </p:cSld>
  <p:clrMapOvr>
    <a:masterClrMapping/>
  </p:clrMapOvr>
  <p:transition advTm="28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Mmax= </a:t>
            </a:r>
            <a:r>
              <a:rPr lang="en-US" altLang="en-US" sz="2000" dirty="0" err="1"/>
              <a:t>Bcte</a:t>
            </a:r>
            <a:r>
              <a:rPr lang="en-US" altLang="en-US" sz="2000" dirty="0"/>
              <a:t>(real) +40</a:t>
            </a:r>
            <a:br>
              <a:rPr lang="en-US" altLang="en-US" sz="2000" dirty="0"/>
            </a:br>
            <a:r>
              <a:rPr lang="en-US" altLang="en-US" sz="2000" dirty="0"/>
              <a:t>Mmax= </a:t>
            </a:r>
            <a:r>
              <a:rPr lang="en-US" altLang="en-US" sz="2000" dirty="0" smtClean="0"/>
              <a:t>20+40</a:t>
            </a:r>
            <a:r>
              <a:rPr lang="en-US" altLang="en-US" sz="2000" dirty="0"/>
              <a:t>= </a:t>
            </a:r>
            <a:r>
              <a:rPr lang="en-US" altLang="en-US" sz="2000" dirty="0" smtClean="0"/>
              <a:t>60db </a:t>
            </a:r>
            <a:r>
              <a:rPr lang="en-US" altLang="en-US" sz="2000" dirty="0"/>
              <a:t>noise(right ear)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89" y="2362200"/>
            <a:ext cx="5088447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4547005"/>
      </p:ext>
    </p:extLst>
  </p:cSld>
  <p:clrMapOvr>
    <a:masterClrMapping/>
  </p:clrMapOvr>
  <p:transition advTm="30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1749</TotalTime>
  <Words>107</Words>
  <Application>Microsoft Office PowerPoint</Application>
  <PresentationFormat>On-screen Show (4:3)</PresentationFormat>
  <Paragraphs>19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Times New Roman</vt:lpstr>
      <vt:lpstr>Wingdings</vt:lpstr>
      <vt:lpstr>Capsules</vt:lpstr>
      <vt:lpstr>هو السميع</vt:lpstr>
      <vt:lpstr>ارزیابی تکمیلی شنوایی</vt:lpstr>
      <vt:lpstr>پوشش در کم شنوایی یک طرفه</vt:lpstr>
      <vt:lpstr>پوشش در کم شنوایی یک طرفه</vt:lpstr>
      <vt:lpstr>پوشش در کم شنوایی یک طرفه</vt:lpstr>
      <vt:lpstr>توجه به آزمون وبر( گوش چپ حسی عصبی)</vt:lpstr>
      <vt:lpstr>Mmax= Bcte(real) +40 Mmax= 0+40= 40db noise(right ear)           </vt:lpstr>
      <vt:lpstr>Mmax= Bcte(real) +40 Mmax= 0+40= 40db noise(right ear) </vt:lpstr>
      <vt:lpstr>Mmax= Bcte(real) +40 Mmax= 20+40= 60db noise(right ear) </vt:lpstr>
      <vt:lpstr>Mmax= Bcte(real) +40 Mmax= 20+40= 60db noise(right ear) </vt:lpstr>
      <vt:lpstr>Mmax= Bcte(real) +40 Mmax= 40+40= 80db noise(right ear) </vt:lpstr>
      <vt:lpstr>Mmax= Bcte(real) +40 Mmax= 40+40= 80db noise(right ear) </vt:lpstr>
      <vt:lpstr>Mmax= Bcte(real) +40 Mmax= 40+40= 80db noise(right ear) </vt:lpstr>
      <vt:lpstr>Mmax= Bcte(real) +40 Mmax= 60+40= 100db noise(right ear) </vt:lpstr>
      <vt:lpstr>Mmax= Bcte(real) +40 Mmax= 60+40= 100db noise(right ear) </vt:lpstr>
      <vt:lpstr>Mmax= Bcte(real) +40 Mmax= 70+40= 110db noise(right ear)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ارزیابی تکمیلی شنوایی</dc:title>
  <dc:creator>admin</dc:creator>
  <cp:lastModifiedBy>H</cp:lastModifiedBy>
  <cp:revision>215</cp:revision>
  <dcterms:created xsi:type="dcterms:W3CDTF">2007-06-06T09:59:56Z</dcterms:created>
  <dcterms:modified xsi:type="dcterms:W3CDTF">2020-11-15T12:45:41Z</dcterms:modified>
</cp:coreProperties>
</file>