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4"/>
  </p:notesMasterIdLst>
  <p:handoutMasterIdLst>
    <p:handoutMasterId r:id="rId15"/>
  </p:handoutMasterIdLst>
  <p:sldIdLst>
    <p:sldId id="381" r:id="rId2"/>
    <p:sldId id="256" r:id="rId3"/>
    <p:sldId id="421" r:id="rId4"/>
    <p:sldId id="422" r:id="rId5"/>
    <p:sldId id="441" r:id="rId6"/>
    <p:sldId id="465" r:id="rId7"/>
    <p:sldId id="466" r:id="rId8"/>
    <p:sldId id="471" r:id="rId9"/>
    <p:sldId id="467" r:id="rId10"/>
    <p:sldId id="468" r:id="rId11"/>
    <p:sldId id="469" r:id="rId12"/>
    <p:sldId id="444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98" autoAdjust="0"/>
    <p:restoredTop sz="94728" autoAdjust="0"/>
  </p:normalViewPr>
  <p:slideViewPr>
    <p:cSldViewPr>
      <p:cViewPr varScale="1">
        <p:scale>
          <a:sx n="85" d="100"/>
          <a:sy n="85" d="100"/>
        </p:scale>
        <p:origin x="24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8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6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2.5673940949935817E-2"/>
          <c:y val="0.14925373134328357"/>
          <c:w val="0.92811296534017973"/>
          <c:h val="0.4776119402985074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chemeClr val="accent1"/>
            </a:solidFill>
            <a:ln w="12423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20.399999999999999</c:v>
                </c:pt>
                <c:pt idx="1">
                  <c:v>27.4</c:v>
                </c:pt>
                <c:pt idx="2">
                  <c:v>90</c:v>
                </c:pt>
                <c:pt idx="3">
                  <c:v>20.399999999999999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28-4758-88AD-5E9A19560E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West</c:v>
                </c:pt>
              </c:strCache>
            </c:strRef>
          </c:tx>
          <c:spPr>
            <a:solidFill>
              <a:schemeClr val="accent2"/>
            </a:solidFill>
            <a:ln w="12423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30.6</c:v>
                </c:pt>
                <c:pt idx="1">
                  <c:v>38.6</c:v>
                </c:pt>
                <c:pt idx="2">
                  <c:v>34.6</c:v>
                </c:pt>
                <c:pt idx="3">
                  <c:v>31.6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28-4758-88AD-5E9A19560E8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North</c:v>
                </c:pt>
              </c:strCache>
            </c:strRef>
          </c:tx>
          <c:spPr>
            <a:solidFill>
              <a:schemeClr val="hlink"/>
            </a:solidFill>
            <a:ln w="12423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45.9</c:v>
                </c:pt>
                <c:pt idx="1">
                  <c:v>46.9</c:v>
                </c:pt>
                <c:pt idx="2">
                  <c:v>45</c:v>
                </c:pt>
                <c:pt idx="3">
                  <c:v>43.9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28-4758-88AD-5E9A19560E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443114079"/>
        <c:axId val="1"/>
        <c:axId val="0"/>
      </c:bar3DChart>
      <c:catAx>
        <c:axId val="144311407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0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31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06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0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31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43114079"/>
        <c:crosses val="autoZero"/>
        <c:crossBetween val="between"/>
      </c:valAx>
      <c:spPr>
        <a:noFill/>
        <a:ln w="24846">
          <a:noFill/>
        </a:ln>
      </c:spPr>
    </c:plotArea>
    <c:legend>
      <c:legendPos val="r"/>
      <c:layout>
        <c:manualLayout>
          <c:xMode val="edge"/>
          <c:yMode val="edge"/>
          <c:x val="0.96790757381258019"/>
          <c:y val="0.26865671641791045"/>
          <c:w val="2.6957637997432605E-2"/>
          <c:h val="0.46268656716417911"/>
        </c:manualLayout>
      </c:layout>
      <c:overlay val="0"/>
      <c:spPr>
        <a:noFill/>
        <a:ln w="3106">
          <a:solidFill>
            <a:schemeClr val="tx1"/>
          </a:solidFill>
          <a:prstDash val="solid"/>
        </a:ln>
      </c:spPr>
      <c:txPr>
        <a:bodyPr/>
        <a:lstStyle/>
        <a:p>
          <a:pPr>
            <a:defRPr sz="289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31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33F2053-90AF-4411-811B-89B6B6FCA6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6F079D0-A52B-4406-82E4-2DAB935705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kumimoji="1"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kumimoji="1" lang="en-US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868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68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 smtClean="0"/>
            </a:lvl1pPr>
          </a:lstStyle>
          <a:p>
            <a:pPr>
              <a:defRPr/>
            </a:pPr>
            <a:fld id="{B4D24CBD-98F7-456A-BB78-FD336F90FE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316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30177-46B7-456D-AB54-C2AA0E3080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461447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96DED-3F6F-4F40-B474-96C6AF6A41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859695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F5180-64C6-4762-B4DE-CD9B5EF402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70960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D0411-0F78-4457-BC74-0164A275AE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558810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33AD5-EBA3-4FAF-8812-89512BA989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595046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7E9D0-EFEA-4E7F-9035-BF2D8F992C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51475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9EF70-2BE8-4D74-8A2D-A8E873D966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617608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33910-AA77-4E6B-A658-B357AE56C5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92218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D6A7B-D76B-471B-928C-A65D1224E9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79407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5AD7A-E27C-4A24-BCA9-7FBBFF06CC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16833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66690-A1C9-4711-BB69-37E0ABF813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961829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89156-E851-4130-8FD5-0C74E4D956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86467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F6F3C-14A5-4873-92A6-A861B38F4C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92001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C3697-430A-4805-9D63-EB7BDE62CD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59026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DF35D-B09B-4549-AEA0-3C8FCC14C7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31345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3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4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35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2765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6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6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729A8D0-A3ED-412A-90FF-CA756FE4A7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7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7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7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7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/>
      <p:bldP spid="2765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765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765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765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765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76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/>
            <a:r>
              <a:rPr lang="fa-IR" altLang="en-US" smtClean="0"/>
              <a:t>هو السميع</a:t>
            </a:r>
            <a:endParaRPr lang="en-US" altLang="en-US" smtClean="0"/>
          </a:p>
        </p:txBody>
      </p:sp>
      <p:graphicFrame>
        <p:nvGraphicFramePr>
          <p:cNvPr id="2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166813" y="7512050"/>
          <a:ext cx="7250112" cy="54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3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7924800" cy="1143000"/>
          </a:xfrm>
        </p:spPr>
        <p:txBody>
          <a:bodyPr/>
          <a:lstStyle/>
          <a:p>
            <a:pPr algn="r" rtl="1"/>
            <a:r>
              <a:rPr lang="fa-IR" dirty="0"/>
              <a:t>روش سطح پلاتو</a:t>
            </a:r>
            <a:br>
              <a:rPr lang="fa-IR" dirty="0"/>
            </a:br>
            <a:r>
              <a:rPr lang="fa-IR" dirty="0"/>
              <a:t>گام سوم افزایش </a:t>
            </a:r>
            <a:r>
              <a:rPr lang="fa-IR" dirty="0" smtClean="0"/>
              <a:t>نویز</a:t>
            </a:r>
            <a:br>
              <a:rPr lang="fa-IR" dirty="0" smtClean="0"/>
            </a:br>
            <a:r>
              <a:rPr lang="fa-IR" sz="2000" dirty="0"/>
              <a:t>ارایه </a:t>
            </a:r>
            <a:r>
              <a:rPr lang="fa-IR" sz="2000" dirty="0" smtClean="0"/>
              <a:t>40 </a:t>
            </a:r>
            <a:r>
              <a:rPr lang="fa-IR" sz="2000" dirty="0"/>
              <a:t>دسیبل نویز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36" y="2362200"/>
            <a:ext cx="4975552" cy="37242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5298479"/>
      </p:ext>
    </p:extLst>
  </p:cSld>
  <p:clrMapOvr>
    <a:masterClrMapping/>
  </p:clrMapOvr>
  <p:transition advTm="44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روش سطح پلاتو</a:t>
            </a:r>
            <a:br>
              <a:rPr lang="fa-IR" dirty="0"/>
            </a:br>
            <a:r>
              <a:rPr lang="fa-IR" dirty="0" smtClean="0"/>
              <a:t>ثبت آستانه با علامت پوشش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36" y="2362200"/>
            <a:ext cx="4975552" cy="37242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695609"/>
      </p:ext>
    </p:extLst>
  </p:cSld>
  <p:clrMapOvr>
    <a:masterClrMapping/>
  </p:clrMapOvr>
  <p:transition advTm="217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92807"/>
      </p:ext>
    </p:extLst>
  </p:cSld>
  <p:clrMapOvr>
    <a:masterClrMapping/>
  </p:clrMapOvr>
  <p:transition advTm="22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a-IR" altLang="en-US" smtClean="0"/>
              <a:t>ارزیابی تکمیلی شنوایی</a:t>
            </a:r>
            <a:endParaRPr lang="en-US" alt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79613" y="7605713"/>
            <a:ext cx="5792787" cy="1368425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148" name="WordArt 6" descr="Paper bag"/>
          <p:cNvSpPr>
            <a:spLocks noChangeArrowheads="1" noChangeShapeType="1" noTextEdit="1"/>
          </p:cNvSpPr>
          <p:nvPr/>
        </p:nvSpPr>
        <p:spPr bwMode="auto">
          <a:xfrm>
            <a:off x="2700338" y="3860800"/>
            <a:ext cx="34004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ارزیابی تکمیلی شنوایی</a:t>
            </a:r>
            <a:endParaRPr lang="en-US" sz="3600" kern="1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4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2286000" y="5286375"/>
            <a:ext cx="45005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1800"/>
              <a:t>فهیمه حاجی ابوالحسن</a:t>
            </a:r>
          </a:p>
          <a:p>
            <a:pPr algn="r" rt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1800"/>
              <a:t>  عضو هیئت علمی دانشگاه علوم پزشکی تهران </a:t>
            </a:r>
            <a:endParaRPr lang="en-US" altLang="en-US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پوشش در کم شنوایی یک طرفه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46" y="2362200"/>
            <a:ext cx="6620933" cy="37242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9868834"/>
      </p:ext>
    </p:extLst>
  </p:cSld>
  <p:clrMapOvr>
    <a:masterClrMapping/>
  </p:clrMapOvr>
  <p:transition advTm="292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پوشش در کم شنوایی یک طرفه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374" y="2362200"/>
            <a:ext cx="4070677" cy="37242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6389119"/>
      </p:ext>
    </p:extLst>
  </p:cSld>
  <p:clrMapOvr>
    <a:masterClrMapping/>
  </p:clrMapOvr>
  <p:transition advTm="571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2000" dirty="0" smtClean="0"/>
              <a:t>توجه به آزمون وبر( گوش چپ حسی عصبی)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252" y="2362200"/>
            <a:ext cx="4794921" cy="37242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425766"/>
      </p:ext>
    </p:extLst>
  </p:cSld>
  <p:clrMapOvr>
    <a:masterClrMapping/>
  </p:clrMapOvr>
  <p:transition advTm="476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2000" dirty="0"/>
              <a:t>پوشش در کم شنوایی یک طرفه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fa-IR" sz="2000" dirty="0"/>
              <a:t>توجه به آزمون وبر( گوش چپ انتقالی یا</a:t>
            </a:r>
            <a:r>
              <a:rPr lang="en-US" sz="2000" dirty="0"/>
              <a:t>Mixed HL</a:t>
            </a:r>
            <a:r>
              <a:rPr lang="fa-IR" sz="2000" dirty="0"/>
              <a:t> )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68" y="2362200"/>
            <a:ext cx="4746488" cy="37242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1250472"/>
      </p:ext>
    </p:extLst>
  </p:cSld>
  <p:clrMapOvr>
    <a:masterClrMapping/>
  </p:clrMapOvr>
  <p:transition advTm="69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664" y="762000"/>
            <a:ext cx="7924800" cy="1143000"/>
          </a:xfrm>
        </p:spPr>
        <p:txBody>
          <a:bodyPr/>
          <a:lstStyle/>
          <a:p>
            <a:pPr rtl="1"/>
            <a:r>
              <a:rPr lang="fa-IR" dirty="0"/>
              <a:t>روش سطح </a:t>
            </a:r>
            <a:r>
              <a:rPr lang="fa-IR" dirty="0" smtClean="0"/>
              <a:t>پلاتو  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en-US" sz="2000" dirty="0" smtClean="0"/>
              <a:t>Acnte+10 or15+OE</a:t>
            </a:r>
            <a:r>
              <a:rPr lang="fa-IR" sz="2000" dirty="0" smtClean="0"/>
              <a:t>= </a:t>
            </a:r>
            <a:r>
              <a:rPr lang="fa-IR" sz="2000" dirty="0" smtClean="0"/>
              <a:t>سطح نویز </a:t>
            </a:r>
            <a:r>
              <a:rPr lang="fa-IR" sz="2000" dirty="0" smtClean="0"/>
              <a:t>اولیه</a:t>
            </a:r>
            <a:br>
              <a:rPr lang="fa-IR" sz="2000" dirty="0" smtClean="0"/>
            </a:br>
            <a:r>
              <a:rPr lang="en-US" sz="2000" dirty="0" smtClean="0"/>
              <a:t> </a:t>
            </a:r>
            <a:r>
              <a:rPr lang="fa-IR" sz="2000" dirty="0" smtClean="0"/>
              <a:t>5</a:t>
            </a:r>
            <a:r>
              <a:rPr lang="en-US" sz="2000" dirty="0" smtClean="0"/>
              <a:t>+ 15+</a:t>
            </a:r>
            <a:r>
              <a:rPr lang="fa-IR" sz="2000" dirty="0" smtClean="0"/>
              <a:t>5= </a:t>
            </a:r>
            <a:r>
              <a:rPr lang="fa-IR" sz="2000" dirty="0"/>
              <a:t>سطح نویز اولیه</a:t>
            </a:r>
            <a:r>
              <a:rPr lang="en-US" sz="2000" dirty="0" smtClean="0"/>
              <a:t> </a:t>
            </a:r>
            <a:r>
              <a:rPr lang="fa-IR" sz="2000" dirty="0" smtClean="0"/>
              <a:t> </a:t>
            </a:r>
            <a:br>
              <a:rPr lang="fa-IR" sz="2000" dirty="0" smtClean="0"/>
            </a:br>
            <a:r>
              <a:rPr lang="fa-IR" sz="2000" dirty="0" smtClean="0"/>
              <a:t>25</a:t>
            </a:r>
            <a:r>
              <a:rPr lang="fa-IR" sz="2000" dirty="0" smtClean="0"/>
              <a:t>= </a:t>
            </a:r>
            <a:r>
              <a:rPr lang="fa-IR" sz="2000" dirty="0"/>
              <a:t>سطح نویز اولیه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703" y="2362200"/>
            <a:ext cx="5564018" cy="37242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1473350"/>
      </p:ext>
    </p:extLst>
  </p:cSld>
  <p:clrMapOvr>
    <a:masterClrMapping/>
  </p:clrMapOvr>
  <p:transition advTm="80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2000" dirty="0" smtClean="0"/>
              <a:t>گام </a:t>
            </a:r>
            <a:r>
              <a:rPr lang="fa-IR" sz="2000" dirty="0"/>
              <a:t>اول افزایش نویز 5  </a:t>
            </a:r>
            <a:r>
              <a:rPr lang="fa-IR" sz="2000" dirty="0" smtClean="0"/>
              <a:t>دسیبلی</a:t>
            </a:r>
            <a:r>
              <a:rPr lang="fa-IR" sz="2000" dirty="0" smtClean="0"/>
              <a:t/>
            </a:r>
            <a:br>
              <a:rPr lang="fa-IR" sz="2000" dirty="0" smtClean="0"/>
            </a:br>
            <a:r>
              <a:rPr lang="fa-IR" sz="2000" dirty="0" smtClean="0"/>
              <a:t>ارایه </a:t>
            </a:r>
            <a:r>
              <a:rPr lang="fa-IR" sz="2000" dirty="0"/>
              <a:t>30</a:t>
            </a:r>
            <a:r>
              <a:rPr lang="fa-IR" sz="2000" dirty="0" smtClean="0"/>
              <a:t> دسیبل نویز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11" y="2362200"/>
            <a:ext cx="5391003" cy="37242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2451449"/>
      </p:ext>
    </p:extLst>
  </p:cSld>
  <p:clrMapOvr>
    <a:masterClrMapping/>
  </p:clrMapOvr>
  <p:transition advTm="252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2000" dirty="0" smtClean="0"/>
              <a:t>گام دوم افزایش </a:t>
            </a:r>
            <a:r>
              <a:rPr lang="fa-IR" sz="2000" dirty="0" smtClean="0"/>
              <a:t>نویز</a:t>
            </a:r>
            <a:r>
              <a:rPr lang="fa-IR" sz="2000" dirty="0"/>
              <a:t/>
            </a:r>
            <a:br>
              <a:rPr lang="fa-IR" sz="2000" dirty="0"/>
            </a:br>
            <a:r>
              <a:rPr lang="fa-IR" sz="2000" dirty="0"/>
              <a:t>ارایه </a:t>
            </a:r>
            <a:r>
              <a:rPr lang="fa-IR" sz="2000" dirty="0" smtClean="0"/>
              <a:t>35 </a:t>
            </a:r>
            <a:r>
              <a:rPr lang="fa-IR" sz="2000" dirty="0"/>
              <a:t>دسیبل نویز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11" y="2362200"/>
            <a:ext cx="5391003" cy="37242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2106122"/>
      </p:ext>
    </p:extLst>
  </p:cSld>
  <p:clrMapOvr>
    <a:masterClrMapping/>
  </p:clrMapOvr>
  <p:transition advTm="252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heme/theme1.xml><?xml version="1.0" encoding="utf-8"?>
<a:theme xmlns:a="http://schemas.openxmlformats.org/drawingml/2006/main" name="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1766</TotalTime>
  <Words>66</Words>
  <Application>Microsoft Office PowerPoint</Application>
  <PresentationFormat>On-screen Show (4:3)</PresentationFormat>
  <Paragraphs>14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Times New Roman</vt:lpstr>
      <vt:lpstr>Wingdings</vt:lpstr>
      <vt:lpstr>Capsules</vt:lpstr>
      <vt:lpstr>هو السميع</vt:lpstr>
      <vt:lpstr>ارزیابی تکمیلی شنوایی</vt:lpstr>
      <vt:lpstr>پوشش در کم شنوایی یک طرفه</vt:lpstr>
      <vt:lpstr>پوشش در کم شنوایی یک طرفه</vt:lpstr>
      <vt:lpstr>توجه به آزمون وبر( گوش چپ حسی عصبی)</vt:lpstr>
      <vt:lpstr>پوشش در کم شنوایی یک طرفه  توجه به آزمون وبر( گوش چپ انتقالی یاMixed HL )</vt:lpstr>
      <vt:lpstr>روش سطح پلاتو   Acnte+10 or15+OE= سطح نویز اولیه  5+ 15+5= سطح نویز اولیه   25= سطح نویز اولیه</vt:lpstr>
      <vt:lpstr>گام اول افزایش نویز 5  دسیبلی ارایه 30 دسیبل نویز</vt:lpstr>
      <vt:lpstr>گام دوم افزایش نویز ارایه 35 دسیبل نویز</vt:lpstr>
      <vt:lpstr>روش سطح پلاتو گام سوم افزایش نویز ارایه 40 دسیبل نویز</vt:lpstr>
      <vt:lpstr>روش سطح پلاتو ثبت آستانه با علامت پوشش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ارزیابی تکمیلی شنوایی</dc:title>
  <dc:creator>admin</dc:creator>
  <cp:lastModifiedBy>H</cp:lastModifiedBy>
  <cp:revision>216</cp:revision>
  <dcterms:created xsi:type="dcterms:W3CDTF">2007-06-06T09:59:56Z</dcterms:created>
  <dcterms:modified xsi:type="dcterms:W3CDTF">2020-11-15T14:47:08Z</dcterms:modified>
</cp:coreProperties>
</file>