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7"/>
  </p:notesMasterIdLst>
  <p:handoutMasterIdLst>
    <p:handoutMasterId r:id="rId18"/>
  </p:handoutMasterIdLst>
  <p:sldIdLst>
    <p:sldId id="381" r:id="rId2"/>
    <p:sldId id="256" r:id="rId3"/>
    <p:sldId id="400" r:id="rId4"/>
    <p:sldId id="402" r:id="rId5"/>
    <p:sldId id="291" r:id="rId6"/>
    <p:sldId id="398" r:id="rId7"/>
    <p:sldId id="403" r:id="rId8"/>
    <p:sldId id="399" r:id="rId9"/>
    <p:sldId id="397" r:id="rId10"/>
    <p:sldId id="314" r:id="rId11"/>
    <p:sldId id="315" r:id="rId12"/>
    <p:sldId id="317" r:id="rId13"/>
    <p:sldId id="318" r:id="rId14"/>
    <p:sldId id="321" r:id="rId15"/>
    <p:sldId id="322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798" autoAdjust="0"/>
    <p:restoredTop sz="94728" autoAdjust="0"/>
  </p:normalViewPr>
  <p:slideViewPr>
    <p:cSldViewPr>
      <p:cViewPr varScale="1">
        <p:scale>
          <a:sx n="85" d="100"/>
          <a:sy n="85" d="100"/>
        </p:scale>
        <p:origin x="71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8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6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2.5673940949935817E-2"/>
          <c:y val="0.14925373134328357"/>
          <c:w val="0.92811296534017973"/>
          <c:h val="0.4776119402985074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chemeClr val="accent1"/>
            </a:solidFill>
            <a:ln w="12423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20.399999999999999</c:v>
                </c:pt>
                <c:pt idx="1">
                  <c:v>27.4</c:v>
                </c:pt>
                <c:pt idx="2">
                  <c:v>90</c:v>
                </c:pt>
                <c:pt idx="3">
                  <c:v>20.399999999999999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28-4758-88AD-5E9A19560E8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spPr>
            <a:solidFill>
              <a:schemeClr val="accent2"/>
            </a:solidFill>
            <a:ln w="12423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28-4758-88AD-5E9A19560E8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chemeClr val="hlink"/>
            </a:solidFill>
            <a:ln w="12423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  <c:pt idx="3">
                  <c:v>43.9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328-4758-88AD-5E9A19560E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443114079"/>
        <c:axId val="1"/>
        <c:axId val="0"/>
      </c:bar3DChart>
      <c:catAx>
        <c:axId val="144311407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0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31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06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0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31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43114079"/>
        <c:crosses val="autoZero"/>
        <c:crossBetween val="between"/>
      </c:valAx>
      <c:spPr>
        <a:noFill/>
        <a:ln w="24846">
          <a:noFill/>
        </a:ln>
      </c:spPr>
    </c:plotArea>
    <c:legend>
      <c:legendPos val="r"/>
      <c:layout>
        <c:manualLayout>
          <c:xMode val="edge"/>
          <c:yMode val="edge"/>
          <c:x val="0.96790757381258019"/>
          <c:y val="0.26865671641791045"/>
          <c:w val="2.6957637997432605E-2"/>
          <c:h val="0.46268656716417911"/>
        </c:manualLayout>
      </c:layout>
      <c:overlay val="0"/>
      <c:spPr>
        <a:noFill/>
        <a:ln w="3106">
          <a:solidFill>
            <a:schemeClr val="tx1"/>
          </a:solidFill>
          <a:prstDash val="solid"/>
        </a:ln>
      </c:spPr>
      <c:txPr>
        <a:bodyPr/>
        <a:lstStyle/>
        <a:p>
          <a:pPr>
            <a:defRPr sz="289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18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33F2053-90AF-4411-811B-89B6B6FCA6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6F079D0-A52B-4406-82E4-2DAB935705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AFB38EB-95AB-47A2-B621-4713D5C54D42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868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8684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oter Placeholder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 smtClean="0"/>
            </a:lvl1pPr>
          </a:lstStyle>
          <a:p>
            <a:pPr>
              <a:defRPr/>
            </a:pPr>
            <a:fld id="{B4D24CBD-98F7-456A-BB78-FD336F90FE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43162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30177-46B7-456D-AB54-C2AA0E3080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461447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96DED-3F6F-4F40-B474-96C6AF6A41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8596957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0913" y="2362200"/>
            <a:ext cx="3770312" cy="17859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0913" y="4300538"/>
            <a:ext cx="3770312" cy="17859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F5180-64C6-4762-B4DE-CD9B5EF402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70960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0913" y="2362200"/>
            <a:ext cx="3770312" cy="17859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0913" y="4300538"/>
            <a:ext cx="3770312" cy="17859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D0411-0F78-4457-BC74-0164A275AE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558810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33AD5-EBA3-4FAF-8812-89512BA989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595046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7E9D0-EFEA-4E7F-9035-BF2D8F992C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351475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9EF70-2BE8-4D74-8A2D-A8E873D966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617608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33910-AA77-4E6B-A658-B357AE56C5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692218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D6A7B-D76B-471B-928C-A65D1224E9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579407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45AD7A-E27C-4A24-BCA9-7FBBFF06CC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16833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66690-A1C9-4711-BB69-37E0ABF813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961829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89156-E851-4130-8FD5-0C74E4D956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786467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F6F3C-14A5-4873-92A6-A861B38F4C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592001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C3697-430A-4805-9D63-EB7BDE62CD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759026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DF35D-B09B-4549-AEA0-3C8FCC14C7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31345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35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2765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76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6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6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729A8D0-A3ED-412A-90FF-CA756FE4A7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7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7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7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7" grpId="0"/>
      <p:bldP spid="27658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7658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7658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7658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7658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765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/>
            <a:r>
              <a:rPr lang="fa-IR" altLang="en-US" smtClean="0"/>
              <a:t>هو السميع</a:t>
            </a:r>
            <a:endParaRPr lang="en-US" altLang="en-US" smtClean="0"/>
          </a:p>
        </p:txBody>
      </p:sp>
      <p:graphicFrame>
        <p:nvGraphicFramePr>
          <p:cNvPr id="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166813" y="7512050"/>
          <a:ext cx="7250112" cy="54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altLang="en-US" b="0" smtClean="0">
                <a:solidFill>
                  <a:schemeClr val="tx1"/>
                </a:solidFill>
              </a:rPr>
              <a:t>سطح شروع نويز در مورد آستانه انتقال هوايي</a:t>
            </a:r>
            <a:endParaRPr lang="en-US" altLang="en-US" b="0" smtClean="0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altLang="en-US" smtClean="0"/>
              <a:t>Starting Level (PTA ,A/C) = Thereshold of the NTE + CF + Safety Factor ( 10to 15 dB)</a:t>
            </a:r>
          </a:p>
        </p:txBody>
      </p: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2462213" y="2971800"/>
            <a:ext cx="4217987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a-IR" altLang="en-US" sz="1800"/>
              <a:t>سطح شروع نويز در مورد آستانه انتقال هوايي= </a:t>
            </a:r>
            <a:endParaRPr lang="en-US" altLang="en-US" sz="1800"/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a-IR" altLang="en-US" sz="1800"/>
              <a:t>آستانه انتقال هوايي گوش غيرآزمايشي +عامل اطمينان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a-IR" altLang="en-US" sz="1800"/>
              <a:t>)+عامل تصحيح </a:t>
            </a:r>
            <a:r>
              <a:rPr lang="en-US" altLang="en-US" sz="1800"/>
              <a:t>dB</a:t>
            </a:r>
            <a:r>
              <a:rPr lang="fa-IR" altLang="en-US" sz="1800"/>
              <a:t> (15 تا 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altLang="en-US" sz="3200" b="0" smtClean="0">
                <a:solidFill>
                  <a:schemeClr val="tx1"/>
                </a:solidFill>
              </a:rPr>
              <a:t>هنگام ارائه پوشش ممكن است با سه پيش آمد مواجه شويم:</a:t>
            </a:r>
            <a:endParaRPr lang="en-US" altLang="en-US" sz="3200" b="0" smtClean="0">
              <a:solidFill>
                <a:schemeClr val="tx1"/>
              </a:solidFill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468313" y="2997200"/>
            <a:ext cx="867568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fa-IR" altLang="en-US" sz="1800"/>
          </a:p>
          <a:p>
            <a:pPr algn="ct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a-IR" altLang="en-US" sz="1800"/>
              <a:t>1-در آستانه‌هاي گوش آزمايشي هيچ تغييري ايجاد نشود.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a-IR" altLang="en-US" sz="1800"/>
              <a:t>2-آستانه‌هاي گوش آزمايشي در حد 5 دسي‌بل يا بيشتر تغيير كنند و در ضمن به سطح ترازه نيز برسيم.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a-IR" altLang="en-US" sz="1800"/>
              <a:t>3-آستانه‌هاي گوش آزمايشي در حد 10سي‌بل يا بيشتر تغيير كنند ولي به سطح ترازه نرسيم</a:t>
            </a:r>
            <a:endParaRPr lang="en-US" alt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altLang="en-US" smtClean="0"/>
              <a:t>روش پوشش آستانه‌هاي راه هوايي</a:t>
            </a:r>
            <a:r>
              <a:rPr lang="en-US" altLang="en-US" smtClean="0"/>
              <a:t> (AC </a:t>
            </a:r>
            <a:r>
              <a:rPr lang="fa-IR" altLang="en-US" smtClean="0"/>
              <a:t>(</a:t>
            </a:r>
            <a:endParaRPr lang="en-US" altLang="en-US" smtClean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algn="r" rtl="1" eaLnBrk="1" hangingPunct="1">
              <a:lnSpc>
                <a:spcPct val="80000"/>
              </a:lnSpc>
            </a:pPr>
            <a:r>
              <a:rPr lang="fa-IR" altLang="en-US" sz="1400" smtClean="0"/>
              <a:t>ارزيابي آستانه‌هاي راه هوايي گوش آزمايشي (بدون پوشش)</a:t>
            </a:r>
          </a:p>
          <a:p>
            <a:pPr marL="533400" indent="-533400" algn="r" rtl="1" eaLnBrk="1" hangingPunct="1">
              <a:lnSpc>
                <a:spcPct val="80000"/>
              </a:lnSpc>
            </a:pPr>
            <a:r>
              <a:rPr lang="fa-IR" altLang="en-US" sz="1400" smtClean="0"/>
              <a:t>مقايسه آستانه‌هاي راه هوايي گوش آزمايشي با آستانه‌هاي راه استخواني و هوايي گوش آزمايشي با آستانه‌هاي راه استخواني و هوايي گوش غيرآزمايشي، جهت بررسي و تعيين ضرورت پوشش (زيرا در صورت مشاهده               </a:t>
            </a:r>
            <a:r>
              <a:rPr lang="en-US" altLang="en-US" sz="1400" smtClean="0"/>
              <a:t>ACte-ACnte&gt;=IA</a:t>
            </a:r>
            <a:r>
              <a:rPr lang="fa-IR" altLang="en-US" sz="1400" smtClean="0"/>
              <a:t> يا </a:t>
            </a:r>
            <a:r>
              <a:rPr lang="en-US" altLang="en-US" sz="1400" smtClean="0"/>
              <a:t>ACte-BCnte&gt;=IA</a:t>
            </a:r>
            <a:r>
              <a:rPr lang="fa-IR" altLang="en-US" sz="1400" smtClean="0"/>
              <a:t> انجام پوشش ضروري است)</a:t>
            </a:r>
          </a:p>
          <a:p>
            <a:pPr marL="533400" indent="-533400" algn="r" rtl="1" eaLnBrk="1" hangingPunct="1">
              <a:lnSpc>
                <a:spcPct val="80000"/>
              </a:lnSpc>
            </a:pPr>
            <a:r>
              <a:rPr lang="fa-IR" altLang="en-US" sz="1400" smtClean="0"/>
              <a:t>سطح اوليه پوشش در گوش غيرآزمايشي برابر است با آستانه‌هاي راه هوايي گوش غيرآزمايشي به اضافه 15 دسي‌بل.</a:t>
            </a:r>
          </a:p>
          <a:p>
            <a:pPr marL="533400" indent="-533400" algn="r" rtl="1" eaLnBrk="1" hangingPunct="1">
              <a:lnSpc>
                <a:spcPct val="80000"/>
              </a:lnSpc>
            </a:pPr>
            <a:r>
              <a:rPr lang="fa-IR" altLang="en-US" sz="1400" smtClean="0"/>
              <a:t>در گام اول پوشش بايد آستانه راه هوايي آزمايشي در حضور نويز ارزيابي شود.</a:t>
            </a:r>
          </a:p>
          <a:p>
            <a:pPr marL="533400" indent="-533400" algn="r" rtl="1" eaLnBrk="1" hangingPunct="1">
              <a:lnSpc>
                <a:spcPct val="80000"/>
              </a:lnSpc>
            </a:pPr>
            <a:r>
              <a:rPr lang="fa-IR" altLang="en-US" sz="1400" smtClean="0"/>
              <a:t>در صورت پاسخ به سيگنال گوش آزمايشي، بايستي سطح شدت نويز 5 دسي‌بل اضافه شود.</a:t>
            </a:r>
          </a:p>
          <a:p>
            <a:pPr marL="533400" indent="-533400" algn="r" rtl="1" eaLnBrk="1" hangingPunct="1">
              <a:lnSpc>
                <a:spcPct val="80000"/>
              </a:lnSpc>
            </a:pPr>
            <a:r>
              <a:rPr lang="fa-IR" altLang="en-US" sz="1400" smtClean="0"/>
              <a:t>در صورت عدم پاسخ به سيگنال گوش آزمايشي همزمان با ارائه نويز، سطح شدت سيگنال در گام‌هاي 5 دسي‌بلي افزايش مي‌يابد تا جائي كه بيمار به سيگنال پاسخ دهد.</a:t>
            </a:r>
          </a:p>
          <a:p>
            <a:pPr marL="533400" indent="-533400" algn="r" rtl="1" eaLnBrk="1" hangingPunct="1">
              <a:lnSpc>
                <a:spcPct val="80000"/>
              </a:lnSpc>
            </a:pPr>
            <a:r>
              <a:rPr lang="fa-IR" altLang="en-US" sz="1400" smtClean="0"/>
              <a:t>مراحل 5و 6 آنقدر تكرار مي‌شود تا با افزايش 3 گام 5 دسي‌بلي به نويز سطح آستانه هوايي گوش آزمايشي ثابت بماند. در اين هنگام اصطلاحا گفته مي‌شود به سطح ترازه </a:t>
            </a:r>
            <a:r>
              <a:rPr lang="en-US" altLang="en-US" sz="1400" smtClean="0"/>
              <a:t>(Plateau)</a:t>
            </a:r>
            <a:r>
              <a:rPr lang="en-US" altLang="en-US" sz="1400" smtClean="0">
                <a:hlinkClick r:id="" action="ppaction://noaction"/>
              </a:rPr>
              <a:t>[1]</a:t>
            </a:r>
            <a:r>
              <a:rPr lang="fa-IR" altLang="en-US" sz="1400" smtClean="0"/>
              <a:t> رسيده‌ايم.</a:t>
            </a:r>
          </a:p>
          <a:p>
            <a:pPr marL="533400" indent="-533400" algn="r" rtl="1" eaLnBrk="1" hangingPunct="1">
              <a:lnSpc>
                <a:spcPct val="80000"/>
              </a:lnSpc>
            </a:pPr>
            <a:r>
              <a:rPr lang="fa-IR" altLang="en-US" sz="1400" smtClean="0"/>
              <a:t>در اين هنگام آستانه با علامت و نشانه مخصوصي پوشش بر روي برگه اديوگرام ثبت مي‌شود (طبق نظر </a:t>
            </a:r>
            <a:r>
              <a:rPr lang="en-US" altLang="en-US" sz="1400" smtClean="0"/>
              <a:t>ASHA)</a:t>
            </a:r>
            <a:r>
              <a:rPr lang="fa-IR" altLang="en-US" sz="1400" smtClean="0"/>
              <a:t> در سال 1991 گوش راست را با علامت </a:t>
            </a:r>
            <a:r>
              <a:rPr lang="el-GR" altLang="en-US" sz="1400" smtClean="0"/>
              <a:t>Δ</a:t>
            </a:r>
            <a:r>
              <a:rPr lang="fa-IR" altLang="en-US" sz="1400" smtClean="0"/>
              <a:t> و گوش چپ را با علامت □ است). قابل ذكر است يادداشت سطح نهايي نويز در برگه اديوگرام ضروري مي‌باشد.</a:t>
            </a:r>
            <a:endParaRPr lang="en-US" altLang="en-US" sz="1400" smtClean="0"/>
          </a:p>
          <a:p>
            <a:pPr marL="533400" indent="-533400" eaLnBrk="1" hangingPunct="1">
              <a:lnSpc>
                <a:spcPct val="80000"/>
              </a:lnSpc>
            </a:pPr>
            <a:r>
              <a:rPr lang="en-US" altLang="en-US" sz="1400" smtClean="0"/>
              <a:t/>
            </a:r>
            <a:br>
              <a:rPr lang="en-US" altLang="en-US" sz="1400" smtClean="0"/>
            </a:br>
            <a:r>
              <a:rPr lang="en-US" altLang="en-US" sz="1400" smtClean="0">
                <a:hlinkClick r:id="" action="ppaction://noaction"/>
              </a:rPr>
              <a:t>[1]</a:t>
            </a:r>
            <a:r>
              <a:rPr lang="en-US" altLang="en-US" sz="1400" smtClean="0"/>
              <a:t> - R. K. Beedle, 1971.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/>
            <a:r>
              <a:rPr lang="fa-IR" altLang="en-US" b="0" smtClean="0"/>
              <a:t>نكته</a:t>
            </a:r>
            <a:r>
              <a:rPr lang="en-US" altLang="en-US" b="0" smtClean="0"/>
              <a:t>: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endParaRPr lang="fa-IR" altLang="en-US" smtClean="0"/>
          </a:p>
          <a:p>
            <a:pPr algn="r" rtl="1" eaLnBrk="1" hangingPunct="1"/>
            <a:r>
              <a:rPr lang="fa-IR" altLang="en-US" smtClean="0"/>
              <a:t>برخي آزمايشگران براي رسيدن به سطح ترازه از گام‌هاي 5 دسي‌بلي استفاده مي‌كنند در حالي كه برخي ديگر استفاده از گام‌هاي 10 دسي‌بلي را ترجيح مي‌دهند.</a:t>
            </a:r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/>
            <a:r>
              <a:rPr lang="fa-IR" altLang="en-US" sz="3200" smtClean="0"/>
              <a:t>سطح شروع نويز در آزمون</a:t>
            </a:r>
            <a:r>
              <a:rPr lang="en-US" altLang="en-US" sz="3200" smtClean="0"/>
              <a:t/>
            </a:r>
            <a:br>
              <a:rPr lang="en-US" altLang="en-US" sz="3200" smtClean="0"/>
            </a:br>
            <a:r>
              <a:rPr lang="en-US" altLang="en-US" sz="3200" smtClean="0"/>
              <a:t> BC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Starting Level (PT/ BC) = threshold of the nte+ CF + safety Factor (10-15 dB) + OE</a:t>
            </a:r>
          </a:p>
          <a:p>
            <a:pPr algn="r" rtl="1" eaLnBrk="1" hangingPunct="1"/>
            <a:r>
              <a:rPr lang="fa-IR" altLang="en-US" smtClean="0"/>
              <a:t>سطح شروع ارائه نويز در مورد آستانه انتقال استخواني </a:t>
            </a:r>
            <a:r>
              <a:rPr lang="en-US" altLang="en-US" smtClean="0"/>
              <a:t>= </a:t>
            </a:r>
            <a:r>
              <a:rPr lang="fa-IR" altLang="en-US" smtClean="0"/>
              <a:t>آستانه هوايي گوش غيرآزمايشي</a:t>
            </a:r>
            <a:r>
              <a:rPr lang="en-US" altLang="en-US" smtClean="0"/>
              <a:t> +</a:t>
            </a:r>
            <a:r>
              <a:rPr lang="fa-IR" altLang="en-US" smtClean="0"/>
              <a:t>عامل تصحيح</a:t>
            </a:r>
            <a:r>
              <a:rPr lang="en-US" altLang="en-US" smtClean="0"/>
              <a:t>+ </a:t>
            </a:r>
            <a:r>
              <a:rPr lang="fa-IR" altLang="en-US" smtClean="0"/>
              <a:t>عامل اطمينان </a:t>
            </a:r>
            <a:r>
              <a:rPr lang="en-US" altLang="en-US" smtClean="0"/>
              <a:t>+</a:t>
            </a:r>
            <a:r>
              <a:rPr lang="fa-IR" altLang="en-US" smtClean="0"/>
              <a:t>اثر انسداد </a:t>
            </a:r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/>
            <a:r>
              <a:rPr lang="fa-IR" altLang="en-US" smtClean="0"/>
              <a:t>خلاصه</a:t>
            </a:r>
            <a:r>
              <a:rPr lang="en-US" altLang="en-US" smtClean="0"/>
              <a:t> </a:t>
            </a:r>
            <a:r>
              <a:rPr lang="fa-IR" altLang="en-US" smtClean="0"/>
              <a:t>روش سايكواكوستيك پوشش</a:t>
            </a:r>
            <a:endParaRPr lang="en-US" altLang="en-US" smtClean="0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algn="r" rtl="1" eaLnBrk="1" hangingPunct="1">
              <a:lnSpc>
                <a:spcPct val="80000"/>
              </a:lnSpc>
            </a:pPr>
            <a:r>
              <a:rPr lang="fa-IR" altLang="en-US" sz="2400" smtClean="0"/>
              <a:t>ارزيابي مجدد آستانه گوش آزمايشي با اضافه نمودن شدت در گامهاي 5 دسي‌بلي</a:t>
            </a:r>
          </a:p>
          <a:p>
            <a:pPr marL="533400" indent="-533400" algn="r" rtl="1" eaLnBrk="1" hangingPunct="1">
              <a:lnSpc>
                <a:spcPct val="80000"/>
              </a:lnSpc>
            </a:pPr>
            <a:r>
              <a:rPr lang="fa-IR" altLang="en-US" sz="2400" smtClean="0"/>
              <a:t>به محض پاسخ به سيگنال صوت خالص، بايستي نويز در گام‌هاي 5 دسي‌بل اضافه شود و مجددا آستانه گوش آزمايشي ارزيابي گردد.</a:t>
            </a:r>
          </a:p>
          <a:p>
            <a:pPr marL="533400" indent="-533400" algn="r" rtl="1" eaLnBrk="1" hangingPunct="1">
              <a:lnSpc>
                <a:spcPct val="80000"/>
              </a:lnSpc>
            </a:pPr>
            <a:r>
              <a:rPr lang="fa-IR" altLang="en-US" sz="2400" smtClean="0"/>
              <a:t>اين روش آنقدر ادامه مي‌يابد تا اينكه با وجود افزايش 3 گام 5 دسي‌بلي در ميزان ارائه نويز تغييري در آستانه صوت خالص گوش آزمايشي ايجاد نشود.</a:t>
            </a:r>
          </a:p>
          <a:p>
            <a:pPr marL="533400" indent="-533400" algn="r" rtl="1" eaLnBrk="1" hangingPunct="1">
              <a:lnSpc>
                <a:spcPct val="80000"/>
              </a:lnSpc>
            </a:pPr>
            <a:r>
              <a:rPr lang="fa-IR" altLang="en-US" sz="2400" smtClean="0"/>
              <a:t>به محض رسيدن به سطح ترازه، آستانه پوشش يافته پيدا شده است.</a:t>
            </a:r>
          </a:p>
          <a:p>
            <a:pPr marL="533400" indent="-533400" algn="r" rtl="1" eaLnBrk="1" hangingPunct="1">
              <a:lnSpc>
                <a:spcPct val="80000"/>
              </a:lnSpc>
            </a:pPr>
            <a:r>
              <a:rPr lang="fa-IR" altLang="en-US" sz="2400" smtClean="0"/>
              <a:t>براي محاسبه اثر پوشش مركزي، به اندازه 5 دسي‌بل از آستانه اي پوشش يافته كسر گرديده و سپس اين مقدار به عنوان آستانه پوشش يافته در برگه اديوگرام ثبت مي‌گردد.</a:t>
            </a:r>
            <a:endParaRPr lang="en-US" altLang="en-US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a-IR" altLang="en-US" smtClean="0"/>
              <a:t>ارزیابی تکمیلی شنوایی</a:t>
            </a:r>
            <a:endParaRPr lang="en-US" alt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613" y="7605713"/>
            <a:ext cx="5792787" cy="1368425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6148" name="WordArt 6" descr="Paper bag"/>
          <p:cNvSpPr>
            <a:spLocks noChangeArrowheads="1" noChangeShapeType="1" noTextEdit="1"/>
          </p:cNvSpPr>
          <p:nvPr/>
        </p:nvSpPr>
        <p:spPr bwMode="auto">
          <a:xfrm>
            <a:off x="2700338" y="3860800"/>
            <a:ext cx="34004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fa-IR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ارزیابی تکمیلی شنوایی</a:t>
            </a:r>
            <a:endParaRPr lang="en-US" sz="3600" kern="10">
              <a:ln w="9525">
                <a:solidFill>
                  <a:srgbClr val="008000"/>
                </a:solidFill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2286000" y="5286375"/>
            <a:ext cx="4500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a-IR" altLang="en-US" sz="1800"/>
              <a:t>فهیمه حاجی ابوالحسن</a:t>
            </a:r>
          </a:p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a-IR" altLang="en-US" sz="1800"/>
              <a:t>  عضو هیئت علمی دانشگاه علوم پزشکی تهران </a:t>
            </a:r>
            <a:endParaRPr lang="en-US" alt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/>
            <a:r>
              <a:rPr lang="fa-IR" altLang="en-US" smtClean="0"/>
              <a:t>پوشش انتقال استخواني</a:t>
            </a:r>
            <a:r>
              <a:rPr lang="en-US" altLang="en-US" smtClean="0"/>
              <a:t> 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713" y="3133725"/>
            <a:ext cx="7693025" cy="3724275"/>
          </a:xfrm>
        </p:spPr>
        <p:txBody>
          <a:bodyPr/>
          <a:lstStyle/>
          <a:p>
            <a:pPr eaLnBrk="1" hangingPunct="1"/>
            <a:r>
              <a:rPr lang="en-US" altLang="en-US" smtClean="0"/>
              <a:t>ACte – BCte&gt;10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/>
            <a:r>
              <a:rPr lang="fa-IR" altLang="en-US" smtClean="0"/>
              <a:t>پوشش آستانه‌هاي راه هوايي</a:t>
            </a:r>
            <a:r>
              <a:rPr lang="en-US" altLang="en-US" smtClean="0"/>
              <a:t> 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ACte-BCnte</a:t>
            </a:r>
            <a:r>
              <a:rPr lang="en-US" altLang="en-US" dirty="0" smtClean="0"/>
              <a:t> ≥ IA </a:t>
            </a:r>
          </a:p>
          <a:p>
            <a:pPr eaLnBrk="1" hangingPunct="1"/>
            <a:r>
              <a:rPr lang="en-US" altLang="en-US" dirty="0" err="1" smtClean="0"/>
              <a:t>ACte-ACnte</a:t>
            </a:r>
            <a:r>
              <a:rPr lang="en-US" altLang="en-US" dirty="0" smtClean="0"/>
              <a:t> </a:t>
            </a:r>
            <a:r>
              <a:rPr lang="en-US" altLang="en-US" dirty="0"/>
              <a:t>≥ IA </a:t>
            </a:r>
            <a:endParaRPr lang="en-US" alt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/>
            <a:r>
              <a:rPr lang="fa-IR" altLang="en-US" sz="3200" smtClean="0"/>
              <a:t>فرمول پوشش ليدن</a:t>
            </a:r>
            <a:r>
              <a:rPr lang="en-US" altLang="en-US" sz="3200" smtClean="0"/>
              <a:t> </a:t>
            </a:r>
            <a:r>
              <a:rPr lang="fa-IR" altLang="en-US" sz="3200" smtClean="0"/>
              <a:t> برای </a:t>
            </a:r>
            <a:r>
              <a:rPr lang="fa-IR" altLang="en-US" sz="3200" b="0" smtClean="0"/>
              <a:t>راه استخواني </a:t>
            </a:r>
            <a:r>
              <a:rPr lang="en-US" altLang="en-US" sz="3200" b="0" smtClean="0"/>
              <a:t>(BC)</a:t>
            </a:r>
            <a:r>
              <a:rPr lang="en-US" altLang="en-US" sz="3200" smtClean="0"/>
              <a:t/>
            </a:r>
            <a:br>
              <a:rPr lang="en-US" altLang="en-US" sz="3200" smtClean="0"/>
            </a:br>
            <a:endParaRPr lang="en-US" altLang="en-US" sz="3200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Mmin= BCte + ABGnte</a:t>
            </a:r>
          </a:p>
          <a:p>
            <a:pPr eaLnBrk="1" hangingPunct="1"/>
            <a:r>
              <a:rPr lang="en-US" altLang="en-US" smtClean="0"/>
              <a:t>Mmax= BCte +40           </a:t>
            </a:r>
          </a:p>
          <a:p>
            <a:pPr algn="r" rtl="1" eaLnBrk="1" hangingPunct="1"/>
            <a:r>
              <a:rPr lang="en-US" altLang="en-US" smtClean="0"/>
              <a:t> </a:t>
            </a:r>
            <a:r>
              <a:rPr lang="fa-IR" altLang="en-US" smtClean="0"/>
              <a:t>به شرطي كه ميزان نويز از سطح ناراحتي كمتر باشد</a:t>
            </a:r>
            <a:r>
              <a:rPr lang="en-US" altLang="en-US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/>
            <a:r>
              <a:rPr lang="fa-IR" altLang="en-US" smtClean="0"/>
              <a:t>فرمول پوشش ليدن</a:t>
            </a:r>
            <a:r>
              <a:rPr lang="en-US" altLang="en-US" smtClean="0"/>
              <a:t> </a:t>
            </a:r>
            <a:r>
              <a:rPr lang="fa-IR" altLang="en-US" smtClean="0"/>
              <a:t> برای </a:t>
            </a:r>
            <a:r>
              <a:rPr lang="fa-IR" altLang="en-US" smtClean="0">
                <a:solidFill>
                  <a:schemeClr val="tx1"/>
                </a:solidFill>
              </a:rPr>
              <a:t>راه هوايي </a:t>
            </a:r>
            <a:r>
              <a:rPr lang="en-US" altLang="en-US" smtClean="0">
                <a:solidFill>
                  <a:schemeClr val="tx1"/>
                </a:solidFill>
              </a:rPr>
              <a:t>(AC)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50975" y="7461250"/>
            <a:ext cx="7693025" cy="3724275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1979613" y="2424113"/>
            <a:ext cx="5165725" cy="277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ea typeface="Times New Roman" panose="02020603050405020304" pitchFamily="18" charset="0"/>
                <a:cs typeface="Nazanin" pitchFamily="2" charset="0"/>
              </a:rPr>
              <a:t>M</a:t>
            </a:r>
            <a:r>
              <a:rPr lang="en-US" altLang="en-US" baseline="-30000">
                <a:ea typeface="Times New Roman" panose="02020603050405020304" pitchFamily="18" charset="0"/>
                <a:cs typeface="Nazanin" pitchFamily="2" charset="0"/>
              </a:rPr>
              <a:t>min</a:t>
            </a:r>
            <a:r>
              <a:rPr lang="en-US" altLang="en-US">
                <a:ea typeface="Times New Roman" panose="02020603050405020304" pitchFamily="18" charset="0"/>
                <a:cs typeface="Nazanin" pitchFamily="2" charset="0"/>
              </a:rPr>
              <a:t> = AC</a:t>
            </a:r>
            <a:r>
              <a:rPr lang="en-US" altLang="en-US" baseline="-30000">
                <a:ea typeface="Times New Roman" panose="02020603050405020304" pitchFamily="18" charset="0"/>
                <a:cs typeface="Nazanin" pitchFamily="2" charset="0"/>
              </a:rPr>
              <a:t>te</a:t>
            </a:r>
            <a:r>
              <a:rPr lang="en-US" altLang="en-US">
                <a:ea typeface="Times New Roman" panose="02020603050405020304" pitchFamily="18" charset="0"/>
                <a:cs typeface="Nazanin" pitchFamily="2" charset="0"/>
              </a:rPr>
              <a:t> – 40+ABG</a:t>
            </a:r>
            <a:r>
              <a:rPr lang="en-US" altLang="en-US" baseline="-30000">
                <a:ea typeface="Times New Roman" panose="02020603050405020304" pitchFamily="18" charset="0"/>
                <a:cs typeface="Nazanin" pitchFamily="2" charset="0"/>
              </a:rPr>
              <a:t>nte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ea typeface="Times New Roman" panose="02020603050405020304" pitchFamily="18" charset="0"/>
              <a:cs typeface="Nazanin" pitchFamily="2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ea typeface="Times New Roman" panose="02020603050405020304" pitchFamily="18" charset="0"/>
                <a:cs typeface="Nazanin" pitchFamily="2" charset="0"/>
              </a:rPr>
              <a:t>M</a:t>
            </a:r>
            <a:r>
              <a:rPr lang="en-US" altLang="en-US" baseline="-30000">
                <a:ea typeface="Times New Roman" panose="02020603050405020304" pitchFamily="18" charset="0"/>
                <a:cs typeface="Nazanin" pitchFamily="2" charset="0"/>
              </a:rPr>
              <a:t>max</a:t>
            </a:r>
            <a:r>
              <a:rPr lang="en-US" altLang="en-US">
                <a:ea typeface="Times New Roman" panose="02020603050405020304" pitchFamily="18" charset="0"/>
                <a:cs typeface="Nazanin" pitchFamily="2" charset="0"/>
              </a:rPr>
              <a:t>= BC</a:t>
            </a:r>
            <a:r>
              <a:rPr lang="en-US" altLang="en-US" baseline="-30000">
                <a:ea typeface="Times New Roman" panose="02020603050405020304" pitchFamily="18" charset="0"/>
                <a:cs typeface="Nazanin" pitchFamily="2" charset="0"/>
              </a:rPr>
              <a:t>te</a:t>
            </a:r>
            <a:r>
              <a:rPr lang="en-US" altLang="en-US">
                <a:ea typeface="Times New Roman" panose="02020603050405020304" pitchFamily="18" charset="0"/>
                <a:cs typeface="Nazanin" pitchFamily="2" charset="0"/>
              </a:rPr>
              <a:t> +40                             </a:t>
            </a:r>
          </a:p>
          <a:p>
            <a:pPr algn="r" rtl="1">
              <a:spcBef>
                <a:spcPct val="0"/>
              </a:spcBef>
              <a:buClrTx/>
              <a:buSzTx/>
              <a:buFontTx/>
              <a:buNone/>
            </a:pPr>
            <a:r>
              <a:rPr lang="fa-IR" altLang="en-US">
                <a:ea typeface="Times New Roman" panose="02020603050405020304" pitchFamily="18" charset="0"/>
                <a:cs typeface="Nazanin" pitchFamily="2" charset="0"/>
              </a:rPr>
              <a:t>به شرطي كه سطح نويز از سطح ناراحتي </a:t>
            </a:r>
            <a:r>
              <a:rPr lang="en-US" altLang="en-US">
                <a:ea typeface="Times New Roman" panose="02020603050405020304" pitchFamily="18" charset="0"/>
                <a:cs typeface="Nazanin" pitchFamily="2" charset="0"/>
              </a:rPr>
              <a:t>(UCL)</a:t>
            </a:r>
            <a:r>
              <a:rPr lang="fa-IR" altLang="en-US">
                <a:ea typeface="Times New Roman" panose="02020603050405020304" pitchFamily="18" charset="0"/>
                <a:cs typeface="Nazanin" pitchFamily="2" charset="0"/>
              </a:rPr>
              <a:t>كمتر   باشد</a:t>
            </a:r>
            <a:endParaRPr lang="en-US" altLang="en-US"/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/>
            </a:r>
            <a:br>
              <a:rPr lang="en-US" altLang="en-US" sz="1800"/>
            </a:br>
            <a:endParaRPr lang="en-US" altLang="en-US" sz="1800"/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1908175" y="5229225"/>
            <a:ext cx="3017838" cy="9525"/>
          </a:xfrm>
          <a:prstGeom prst="rect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/>
            <a:r>
              <a:rPr lang="fa-IR" altLang="en-US" smtClean="0"/>
              <a:t>ترازه</a:t>
            </a:r>
            <a:endParaRPr lang="en-US" altLang="en-US" smtClean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V="1">
            <a:off x="2195513" y="4437063"/>
            <a:ext cx="863600" cy="11525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>
            <a:off x="3132138" y="4437063"/>
            <a:ext cx="1655762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2" name="Line 6"/>
          <p:cNvSpPr>
            <a:spLocks noChangeShapeType="1"/>
          </p:cNvSpPr>
          <p:nvPr/>
        </p:nvSpPr>
        <p:spPr bwMode="auto">
          <a:xfrm flipV="1">
            <a:off x="4787900" y="3716338"/>
            <a:ext cx="792163" cy="7207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3" name="Oval 7"/>
          <p:cNvSpPr>
            <a:spLocks noChangeArrowheads="1"/>
          </p:cNvSpPr>
          <p:nvPr/>
        </p:nvSpPr>
        <p:spPr bwMode="auto">
          <a:xfrm>
            <a:off x="1547813" y="3357563"/>
            <a:ext cx="1727200" cy="6477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a-IR" altLang="en-US" sz="1800"/>
              <a:t>حداقل پوشش موثر</a:t>
            </a:r>
            <a:endParaRPr lang="en-US" altLang="en-US" sz="1800"/>
          </a:p>
        </p:txBody>
      </p:sp>
      <p:sp>
        <p:nvSpPr>
          <p:cNvPr id="55304" name="Oval 8"/>
          <p:cNvSpPr>
            <a:spLocks noChangeArrowheads="1"/>
          </p:cNvSpPr>
          <p:nvPr/>
        </p:nvSpPr>
        <p:spPr bwMode="auto">
          <a:xfrm>
            <a:off x="4643438" y="4724400"/>
            <a:ext cx="1873250" cy="719138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a-IR" altLang="en-US" sz="1800"/>
              <a:t>حداکثرپوشش موثر</a:t>
            </a:r>
            <a:endParaRPr lang="en-US" altLang="en-US" sz="1800"/>
          </a:p>
        </p:txBody>
      </p:sp>
      <p:sp>
        <p:nvSpPr>
          <p:cNvPr id="55305" name="Line 9"/>
          <p:cNvSpPr>
            <a:spLocks noChangeShapeType="1"/>
          </p:cNvSpPr>
          <p:nvPr/>
        </p:nvSpPr>
        <p:spPr bwMode="auto">
          <a:xfrm>
            <a:off x="4787900" y="4508500"/>
            <a:ext cx="144463" cy="2159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 flipH="1" flipV="1">
            <a:off x="2916238" y="4149725"/>
            <a:ext cx="142875" cy="2159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7" name="Rectangle 11"/>
          <p:cNvSpPr>
            <a:spLocks noChangeArrowheads="1"/>
          </p:cNvSpPr>
          <p:nvPr/>
        </p:nvSpPr>
        <p:spPr bwMode="auto">
          <a:xfrm>
            <a:off x="3635375" y="3573463"/>
            <a:ext cx="914400" cy="4826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a-IR" altLang="en-US" sz="1800"/>
              <a:t>ترازه</a:t>
            </a:r>
            <a:endParaRPr lang="en-US" altLang="en-US" sz="1800"/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 flipV="1">
            <a:off x="4067175" y="4149725"/>
            <a:ext cx="0" cy="1428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/>
            <a:r>
              <a:rPr lang="fa-IR" altLang="en-US" smtClean="0"/>
              <a:t>اصطلاحات پوشش</a:t>
            </a:r>
            <a:endParaRPr lang="en-US" altLang="en-US" smtClean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8108950"/>
            <a:ext cx="7777163" cy="2159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1000" smtClean="0"/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2441575" y="2697163"/>
            <a:ext cx="4260850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Mmin= minimum Masking = </a:t>
            </a:r>
            <a:r>
              <a:rPr lang="fa-IR" altLang="en-US" sz="1800"/>
              <a:t>حداقل پوشش</a:t>
            </a:r>
            <a:endParaRPr lang="en-US" altLang="en-US" sz="1800"/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 Mmax= maximum Masking = </a:t>
            </a:r>
            <a:r>
              <a:rPr lang="fa-IR" altLang="en-US" sz="1800"/>
              <a:t>حداكثر پوشش</a:t>
            </a:r>
            <a:endParaRPr lang="en-US" altLang="en-US" sz="1800"/>
          </a:p>
          <a:p>
            <a:pPr algn="ct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 40 = Minimum IA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ABGnte= Air- Bone Gap of non test Ear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 BCte= Bone Conduction of test Ear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altLang="en-US" smtClean="0"/>
              <a:t>سطح ترازه</a:t>
            </a:r>
            <a:endParaRPr lang="en-US" altLang="en-US" smtClean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  <a:solidFill>
            <a:schemeClr val="accent1"/>
          </a:solidFill>
        </p:spPr>
        <p:txBody>
          <a:bodyPr/>
          <a:lstStyle/>
          <a:p>
            <a:pPr algn="r" rtl="1" eaLnBrk="1" hangingPunct="1"/>
            <a:r>
              <a:rPr lang="en-US" altLang="en-US" sz="2400" smtClean="0"/>
              <a:t>P=IA-OE</a:t>
            </a:r>
          </a:p>
          <a:p>
            <a:pPr algn="r" rtl="1" eaLnBrk="1" hangingPunct="1"/>
            <a:r>
              <a:rPr lang="fa-IR" altLang="en-US" sz="2400" smtClean="0"/>
              <a:t>کم شنوایی های یکطرفه </a:t>
            </a:r>
          </a:p>
          <a:p>
            <a:pPr algn="r" rtl="1" eaLnBrk="1" hangingPunct="1"/>
            <a:r>
              <a:rPr lang="fa-IR" altLang="en-US" sz="2400" smtClean="0"/>
              <a:t>کم شنوایی های دوطرفه(گوش </a:t>
            </a:r>
          </a:p>
          <a:p>
            <a:pPr algn="r" rtl="1" eaLnBrk="1" hangingPunct="1">
              <a:buFont typeface="Wingdings" panose="05000000000000000000" pitchFamily="2" charset="2"/>
              <a:buNone/>
            </a:pPr>
            <a:r>
              <a:rPr lang="fa-IR" altLang="en-US" sz="2400" smtClean="0"/>
              <a:t>غیر آزمایشی حسی عصبی باشد) </a:t>
            </a:r>
            <a:endParaRPr lang="en-US" altLang="en-US" sz="2400" smtClean="0"/>
          </a:p>
        </p:txBody>
      </p:sp>
      <p:sp>
        <p:nvSpPr>
          <p:cNvPr id="1105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362200"/>
            <a:ext cx="3775075" cy="3724275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n-US" altLang="en-US" sz="2400" smtClean="0"/>
              <a:t>P=IA-ABGnte</a:t>
            </a:r>
          </a:p>
          <a:p>
            <a:pPr algn="r" rtl="1" eaLnBrk="1" hangingPunct="1"/>
            <a:r>
              <a:rPr lang="fa-IR" altLang="en-US" sz="2400" smtClean="0"/>
              <a:t>کم شنوایی های دوطرفه(گوش </a:t>
            </a:r>
          </a:p>
          <a:p>
            <a:pPr algn="r" rtl="1" eaLnBrk="1" hangingPunct="1">
              <a:buFont typeface="Wingdings" panose="05000000000000000000" pitchFamily="2" charset="2"/>
              <a:buNone/>
            </a:pPr>
            <a:r>
              <a:rPr lang="fa-IR" altLang="en-US" sz="2400" smtClean="0"/>
              <a:t>غیر آزمایشی انتقالی باشد) </a:t>
            </a:r>
            <a:endParaRPr lang="en-US" altLang="en-US" sz="2400" smtClean="0"/>
          </a:p>
          <a:p>
            <a:pPr eaLnBrk="1" hangingPunct="1"/>
            <a:endParaRPr lang="en-US" altLang="en-US" sz="2400" smtClean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1245</TotalTime>
  <Words>713</Words>
  <Application>Microsoft Office PowerPoint</Application>
  <PresentationFormat>On-screen Show (4:3)</PresentationFormat>
  <Paragraphs>71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Nazanin</vt:lpstr>
      <vt:lpstr>Times New Roman</vt:lpstr>
      <vt:lpstr>Wingdings</vt:lpstr>
      <vt:lpstr>Capsules</vt:lpstr>
      <vt:lpstr>هو السميع</vt:lpstr>
      <vt:lpstr>ارزیابی تکمیلی شنوایی</vt:lpstr>
      <vt:lpstr>پوشش انتقال استخواني </vt:lpstr>
      <vt:lpstr>پوشش آستانه‌هاي راه هوايي </vt:lpstr>
      <vt:lpstr>فرمول پوشش ليدن  برای راه استخواني (BC) </vt:lpstr>
      <vt:lpstr>فرمول پوشش ليدن  برای راه هوايي (AC)</vt:lpstr>
      <vt:lpstr>ترازه</vt:lpstr>
      <vt:lpstr>اصطلاحات پوشش</vt:lpstr>
      <vt:lpstr>سطح ترازه</vt:lpstr>
      <vt:lpstr>سطح شروع نويز در مورد آستانه انتقال هوايي</vt:lpstr>
      <vt:lpstr>هنگام ارائه پوشش ممكن است با سه پيش آمد مواجه شويم:</vt:lpstr>
      <vt:lpstr>روش پوشش آستانه‌هاي راه هوايي (AC (</vt:lpstr>
      <vt:lpstr>نكته:</vt:lpstr>
      <vt:lpstr>سطح شروع نويز در آزمون  BC</vt:lpstr>
      <vt:lpstr>خلاصه روش سايكواكوستيك پوشش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ارزیابی تکمیلی شنوایی</dc:title>
  <dc:creator>admin</dc:creator>
  <cp:lastModifiedBy>H</cp:lastModifiedBy>
  <cp:revision>181</cp:revision>
  <dcterms:created xsi:type="dcterms:W3CDTF">2007-06-06T09:59:56Z</dcterms:created>
  <dcterms:modified xsi:type="dcterms:W3CDTF">2020-10-18T15:38:19Z</dcterms:modified>
</cp:coreProperties>
</file>