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443" r:id="rId2"/>
    <p:sldId id="256" r:id="rId3"/>
    <p:sldId id="444" r:id="rId4"/>
    <p:sldId id="436" r:id="rId5"/>
    <p:sldId id="264" r:id="rId6"/>
    <p:sldId id="437" r:id="rId7"/>
    <p:sldId id="445" r:id="rId8"/>
    <p:sldId id="268" r:id="rId9"/>
    <p:sldId id="438" r:id="rId10"/>
    <p:sldId id="439" r:id="rId11"/>
    <p:sldId id="441" r:id="rId12"/>
    <p:sldId id="442" r:id="rId13"/>
    <p:sldId id="281" r:id="rId14"/>
    <p:sldId id="283" r:id="rId15"/>
    <p:sldId id="287" r:id="rId16"/>
    <p:sldId id="285" r:id="rId17"/>
    <p:sldId id="446" r:id="rId18"/>
    <p:sldId id="447" r:id="rId19"/>
    <p:sldId id="290" r:id="rId20"/>
    <p:sldId id="277" r:id="rId21"/>
    <p:sldId id="440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3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B4BA51A1-EF8C-4B78-8228-B57476456DF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1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3F54-81A1-4E62-B95F-AA3CEC0FBDE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C6E1-08F6-4513-91FB-6BF0852DAC7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92E4-9837-400B-B028-0DE5C30BCE3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0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263F-E42C-47B5-88E8-DB9DA3C2F5B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10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6CD-90DB-4113-94C9-25EF30EC04D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80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CE46-F7DB-412F-9D97-3A790A4D282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72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BD09-D3EE-49CC-BEB4-D1AC61529E7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3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2101-3291-4423-9748-2B7D5CD2FAE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6728-54CE-43A7-A718-84F062C73E0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08B8-565C-46AF-A1E0-01C0A58C40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23C838-437A-48AF-B9C9-33144AFA6E7F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85875"/>
            <a:ext cx="7358062" cy="3929063"/>
          </a:xfrm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72D8D6-D961-4C03-9CF4-F3ECEE14707D}" type="slidenum">
              <a:rPr lang="fa-IR" altLang="en-US" sz="1400" smtClean="0"/>
              <a:pPr/>
              <a:t>1</a:t>
            </a:fld>
            <a:endParaRPr lang="fa-IR" altLang="en-US" sz="14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4"/>
    </mc:Choice>
    <mc:Fallback>
      <p:transition spd="slow" advTm="11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tone 10 dB SL in better ear, -10 in poorer, if  no response: caught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Right ear AC T=50   ,left ear AC T=10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Stenger </a:t>
            </a:r>
            <a:r>
              <a:rPr lang="en-US" altLang="en-US" dirty="0" smtClean="0"/>
              <a:t>Test  :</a:t>
            </a:r>
            <a:r>
              <a:rPr lang="en-US" altLang="en-US" dirty="0"/>
              <a:t>Right ear AC </a:t>
            </a:r>
            <a:r>
              <a:rPr lang="en-US" altLang="en-US" dirty="0" smtClean="0"/>
              <a:t>=40   </a:t>
            </a:r>
            <a:r>
              <a:rPr lang="en-US" altLang="en-US" dirty="0"/>
              <a:t>,left ear </a:t>
            </a:r>
            <a:r>
              <a:rPr lang="en-US" altLang="en-US" dirty="0" smtClean="0"/>
              <a:t>AC=20 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Minimum Contralateral Interference Level(MCIL):  Lowest level at which you can get the Stenger Effect, usually within 20 dB of real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Right ear AC T=50   ,left ear AC </a:t>
            </a:r>
            <a:r>
              <a:rPr lang="en-US" altLang="en-US" dirty="0" smtClean="0"/>
              <a:t>T=10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 smtClean="0"/>
              <a:t>MCIL:Right</a:t>
            </a:r>
            <a:r>
              <a:rPr lang="en-US" altLang="en-US" dirty="0" smtClean="0"/>
              <a:t> </a:t>
            </a:r>
            <a:r>
              <a:rPr lang="en-US" altLang="en-US" dirty="0"/>
              <a:t>ear AC </a:t>
            </a:r>
            <a:r>
              <a:rPr lang="en-US" altLang="en-US" dirty="0" smtClean="0"/>
              <a:t>=0   </a:t>
            </a:r>
            <a:r>
              <a:rPr lang="en-US" altLang="en-US" dirty="0"/>
              <a:t>,left ear AC=20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 (cont’d)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tone 10 dB SL in better ear, -10 in poorer, if  no response: caught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Minimum Contralateral Interference Level:  Lowest level at which you can get the Stenger Effect, usually within 20 dB of real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Speech Stenger is like pure-tone although using SRT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Delayed Speech Feedback Test: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person speaks into microphone</a:t>
            </a:r>
          </a:p>
          <a:p>
            <a:pPr eaLnBrk="1" hangingPunct="1">
              <a:defRPr/>
            </a:pPr>
            <a:r>
              <a:rPr lang="en-US" altLang="en-US" smtClean="0"/>
              <a:t>output of mic is delayed (100-200 ms)</a:t>
            </a:r>
          </a:p>
          <a:p>
            <a:pPr eaLnBrk="1" hangingPunct="1">
              <a:defRPr/>
            </a:pPr>
            <a:r>
              <a:rPr lang="en-US" altLang="en-US" smtClean="0"/>
              <a:t>seek level where DAF produces difficulty in speaking.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Pure-tone DAF Test: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Called “Tone Tap Test”</a:t>
            </a:r>
          </a:p>
          <a:p>
            <a:pPr eaLnBrk="1" hangingPunct="1">
              <a:defRPr/>
            </a:pPr>
            <a:r>
              <a:rPr lang="en-US" altLang="en-US" smtClean="0"/>
              <a:t>Ask person to tap a pattern over and over</a:t>
            </a:r>
          </a:p>
          <a:p>
            <a:pPr eaLnBrk="1" hangingPunct="1">
              <a:defRPr/>
            </a:pPr>
            <a:r>
              <a:rPr lang="en-US" altLang="en-US" smtClean="0"/>
              <a:t>beep delivered to the ear with each tap (with a delay) </a:t>
            </a:r>
          </a:p>
          <a:p>
            <a:pPr eaLnBrk="1" hangingPunct="1">
              <a:defRPr/>
            </a:pPr>
            <a:r>
              <a:rPr lang="en-US" altLang="en-US" smtClean="0"/>
              <a:t>level of beep is raised until pattern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Swinging Story Test: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to catch a unilateral loss.</a:t>
            </a:r>
          </a:p>
          <a:p>
            <a:pPr eaLnBrk="1" hangingPunct="1">
              <a:defRPr/>
            </a:pPr>
            <a:r>
              <a:rPr lang="en-US" altLang="en-US" smtClean="0"/>
              <a:t>Story switches from one ear to both and to the other ear</a:t>
            </a:r>
          </a:p>
          <a:p>
            <a:pPr eaLnBrk="1" hangingPunct="1">
              <a:defRPr/>
            </a:pPr>
            <a:r>
              <a:rPr lang="en-US" altLang="en-US" smtClean="0"/>
              <a:t>Two possible meanings:</a:t>
            </a:r>
          </a:p>
          <a:p>
            <a:pPr eaLnBrk="1" hangingPunct="1">
              <a:defRPr/>
            </a:pPr>
            <a:r>
              <a:rPr lang="en-US" altLang="en-US" smtClean="0"/>
              <a:t>--one if you hear whole story</a:t>
            </a:r>
          </a:p>
          <a:p>
            <a:pPr eaLnBrk="1" hangingPunct="1">
              <a:defRPr/>
            </a:pPr>
            <a:r>
              <a:rPr lang="en-US" altLang="en-US" smtClean="0"/>
              <a:t>--other if you hear only what is in both ears or in good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Bekesy audiometry: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Looking for Type V</a:t>
            </a:r>
          </a:p>
          <a:p>
            <a:pPr eaLnBrk="1" hangingPunct="1">
              <a:defRPr/>
            </a:pPr>
            <a:r>
              <a:rPr lang="en-US" altLang="en-US" smtClean="0"/>
              <a:t>Person is trying to respond at a consistent loudness</a:t>
            </a:r>
          </a:p>
          <a:p>
            <a:pPr eaLnBrk="1" hangingPunct="1">
              <a:defRPr/>
            </a:pPr>
            <a:r>
              <a:rPr lang="en-US" altLang="en-US" smtClean="0"/>
              <a:t>Continuous tone produces greater loudness than the interrupted tone</a:t>
            </a:r>
          </a:p>
          <a:p>
            <a:pPr eaLnBrk="1" hangingPunct="1">
              <a:defRPr/>
            </a:pPr>
            <a:r>
              <a:rPr lang="en-US" altLang="en-US" smtClean="0"/>
              <a:t>So, Cont gives lower thresholds//Inter gives higher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Yes-No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Children</a:t>
            </a:r>
          </a:p>
          <a:p>
            <a:pPr>
              <a:defRPr/>
            </a:pPr>
            <a:r>
              <a:rPr lang="en-US" dirty="0" smtClean="0"/>
              <a:t>5 dB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Low level phonetically balanced word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SDS</a:t>
            </a:r>
          </a:p>
          <a:p>
            <a:pPr>
              <a:defRPr/>
            </a:pPr>
            <a:r>
              <a:rPr lang="en-US" dirty="0" smtClean="0"/>
              <a:t>5 </a:t>
            </a:r>
            <a:r>
              <a:rPr lang="en-US" dirty="0" err="1" smtClean="0"/>
              <a:t>dBsl</a:t>
            </a:r>
            <a:r>
              <a:rPr lang="en-US" dirty="0" smtClean="0"/>
              <a:t>= 25%</a:t>
            </a:r>
          </a:p>
          <a:p>
            <a:pPr>
              <a:defRPr/>
            </a:pPr>
            <a:r>
              <a:rPr lang="en-US" dirty="0" smtClean="0"/>
              <a:t>40 </a:t>
            </a:r>
            <a:r>
              <a:rPr lang="en-US" dirty="0" err="1" smtClean="0"/>
              <a:t>dBsl</a:t>
            </a:r>
            <a:r>
              <a:rPr lang="en-US" dirty="0" smtClean="0"/>
              <a:t>= 100%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Electrophysiological Tests: </a:t>
            </a:r>
            <a:r>
              <a:rPr lang="en-US" altLang="en-US" smtClean="0"/>
              <a:t>ABR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“Objective” Assessment of hearing</a:t>
            </a:r>
          </a:p>
          <a:p>
            <a:pPr eaLnBrk="1" hangingPunct="1">
              <a:defRPr/>
            </a:pPr>
            <a:r>
              <a:rPr lang="en-US" altLang="en-US" smtClean="0"/>
              <a:t>Beware higher level disorders, (e.g., Cortical).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848600" cy="2057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Pseudohypacusis/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Nonorganic/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Functional Hearing Loss: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do you do when someone shows a hearing loss you don't think is true?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21"/>
    </mc:Choice>
    <mc:Fallback>
      <p:transition spd="slow" advTm="3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Electrophysiological Tests: </a:t>
            </a:r>
            <a:r>
              <a:rPr lang="en-US" altLang="en-US" smtClean="0"/>
              <a:t>Acoustic Reflexes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VERY LOW SL’s--suspect malingering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SPAR-- Sensitivity Prediction from the Acoustic Reflex</a:t>
            </a:r>
          </a:p>
          <a:p>
            <a:pPr eaLnBrk="1" hangingPunct="1">
              <a:defRPr/>
            </a:pPr>
            <a:r>
              <a:rPr lang="en-US" altLang="en-US" smtClean="0"/>
              <a:t>based on changes in AR thresh with increasing stimulus bandwidth.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Doerfler-Stewart Test: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based on the effect of masking on the SRT.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Lombard Test: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Raising of voice in presence of noise.  </a:t>
            </a:r>
          </a:p>
          <a:p>
            <a:pPr eaLnBrk="1" hangingPunct="1">
              <a:defRPr/>
            </a:pPr>
            <a:r>
              <a:rPr lang="en-US" altLang="en-US" smtClean="0"/>
              <a:t>Not a greatly sensitive or specific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Fahimeh</a:t>
            </a:r>
            <a:r>
              <a:rPr lang="en-US" dirty="0" smtClean="0"/>
              <a:t> </a:t>
            </a:r>
            <a:r>
              <a:rPr lang="en-US" dirty="0" err="1" smtClean="0"/>
              <a:t>Hajiabolhassan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6"/>
    </mc:Choice>
    <mc:Fallback>
      <p:transition spd="slow" advTm="2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Nonorganic HL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Psychogenic-</a:t>
            </a:r>
          </a:p>
          <a:p>
            <a:pPr eaLnBrk="1" hangingPunct="1">
              <a:defRPr/>
            </a:pPr>
            <a:r>
              <a:rPr lang="en-US" altLang="en-US" dirty="0" smtClean="0"/>
              <a:t>Psychogenic HL</a:t>
            </a:r>
          </a:p>
          <a:p>
            <a:pPr eaLnBrk="1" hangingPunct="1">
              <a:defRPr/>
            </a:pPr>
            <a:r>
              <a:rPr lang="en-US" altLang="en-US" dirty="0" smtClean="0"/>
              <a:t>Functional HL</a:t>
            </a:r>
          </a:p>
          <a:p>
            <a:pPr eaLnBrk="1" hangingPunct="1">
              <a:defRPr/>
            </a:pPr>
            <a:r>
              <a:rPr lang="en-US" altLang="en-US" dirty="0" err="1" smtClean="0"/>
              <a:t>Psedohypoacausis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Nonorganic HL</a:t>
            </a:r>
          </a:p>
          <a:p>
            <a:pPr eaLnBrk="1" hangingPunct="1">
              <a:defRPr/>
            </a:pPr>
            <a:r>
              <a:rPr lang="en-US" altLang="en-US" dirty="0"/>
              <a:t>Malingering</a:t>
            </a:r>
            <a:endParaRPr lang="en-US" altLang="en-US" dirty="0" smtClean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31"/>
    </mc:Choice>
    <mc:Fallback>
      <p:transition spd="slow" advTm="10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04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Malingering: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 Often in compensation cases</a:t>
            </a:r>
          </a:p>
          <a:p>
            <a:pPr lvl="1" eaLnBrk="1" hangingPunct="1">
              <a:defRPr/>
            </a:pPr>
            <a:r>
              <a:rPr lang="en-US" altLang="en-US" smtClean="0"/>
              <a:t>Industrial</a:t>
            </a:r>
          </a:p>
          <a:p>
            <a:pPr lvl="1" eaLnBrk="1" hangingPunct="1">
              <a:defRPr/>
            </a:pPr>
            <a:r>
              <a:rPr lang="en-US" altLang="en-US" smtClean="0"/>
              <a:t>Military</a:t>
            </a:r>
          </a:p>
          <a:p>
            <a:pPr eaLnBrk="1" hangingPunct="1">
              <a:defRPr/>
            </a:pPr>
            <a:r>
              <a:rPr lang="en-US" altLang="en-US" smtClean="0"/>
              <a:t>  In children, to get attention</a:t>
            </a:r>
          </a:p>
          <a:p>
            <a:pPr lvl="1" eaLnBrk="1" hangingPunct="1">
              <a:defRPr/>
            </a:pPr>
            <a:r>
              <a:rPr lang="en-US" altLang="en-US" smtClean="0"/>
              <a:t>Most often ages 10 to 12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90"/>
    </mc:Choice>
    <mc:Fallback>
      <p:transition spd="slow" advTm="127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Inconsistencies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Behavior vs. test results</a:t>
            </a:r>
          </a:p>
          <a:p>
            <a:pPr eaLnBrk="1" hangingPunct="1">
              <a:defRPr/>
            </a:pPr>
            <a:r>
              <a:rPr lang="en-US" altLang="en-US" smtClean="0"/>
              <a:t>SRT vs. PTA</a:t>
            </a:r>
          </a:p>
          <a:p>
            <a:pPr eaLnBrk="1" hangingPunct="1">
              <a:defRPr/>
            </a:pPr>
            <a:r>
              <a:rPr lang="en-US" altLang="en-US" smtClean="0"/>
              <a:t>Air-Bone Gap and Type A tympanogram</a:t>
            </a:r>
          </a:p>
          <a:p>
            <a:pPr eaLnBrk="1" hangingPunct="1">
              <a:defRPr/>
            </a:pPr>
            <a:r>
              <a:rPr lang="en-US" altLang="en-US" smtClean="0"/>
              <a:t>No Shadow Curve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714"/>
    </mc:Choice>
    <mc:Fallback>
      <p:transition spd="slow" advTm="387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14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Malingering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history</a:t>
            </a:r>
          </a:p>
          <a:p>
            <a:pPr>
              <a:defRPr/>
            </a:pPr>
            <a:r>
              <a:rPr lang="en-US" dirty="0" smtClean="0"/>
              <a:t>Ascending </a:t>
            </a:r>
            <a:r>
              <a:rPr lang="en-US" dirty="0" err="1" smtClean="0"/>
              <a:t>Desending</a:t>
            </a:r>
            <a:r>
              <a:rPr lang="en-US" dirty="0" smtClean="0"/>
              <a:t> Method</a:t>
            </a:r>
          </a:p>
          <a:p>
            <a:pPr>
              <a:defRPr/>
            </a:pPr>
            <a:r>
              <a:rPr lang="en-US" dirty="0" smtClean="0"/>
              <a:t>Duration</a:t>
            </a:r>
          </a:p>
          <a:p>
            <a:pPr>
              <a:defRPr/>
            </a:pPr>
            <a:r>
              <a:rPr lang="en-US" dirty="0" smtClean="0"/>
              <a:t>90 deg.</a:t>
            </a:r>
          </a:p>
          <a:p>
            <a:pPr>
              <a:defRPr/>
            </a:pPr>
            <a:r>
              <a:rPr lang="en-US" dirty="0" smtClean="0"/>
              <a:t>Hand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214"/>
    </mc:Choice>
    <mc:Fallback>
      <p:transition spd="slow" advTm="27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Tests for pseudohypacusis: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Stenger Test</a:t>
            </a:r>
          </a:p>
          <a:p>
            <a:pPr eaLnBrk="1" hangingPunct="1">
              <a:defRPr/>
            </a:pPr>
            <a:r>
              <a:rPr lang="en-US" altLang="en-US" dirty="0" smtClean="0"/>
              <a:t>Delayed Auditory Feedback tests</a:t>
            </a:r>
          </a:p>
          <a:p>
            <a:pPr eaLnBrk="1" hangingPunct="1">
              <a:defRPr/>
            </a:pPr>
            <a:r>
              <a:rPr lang="en-US" altLang="en-US" dirty="0" smtClean="0"/>
              <a:t>Swinging Story Test</a:t>
            </a:r>
          </a:p>
          <a:p>
            <a:pPr eaLnBrk="1" hangingPunct="1">
              <a:defRPr/>
            </a:pPr>
            <a:r>
              <a:rPr lang="en-US" altLang="en-US" dirty="0" smtClean="0"/>
              <a:t>ABR</a:t>
            </a:r>
          </a:p>
          <a:p>
            <a:pPr eaLnBrk="1" hangingPunct="1">
              <a:defRPr/>
            </a:pPr>
            <a:r>
              <a:rPr lang="en-US" altLang="en-US" dirty="0" smtClean="0"/>
              <a:t>Bekesy Audiometry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57"/>
    </mc:Choice>
    <mc:Fallback>
      <p:transition spd="slow" advTm="5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The Stenger Test: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for use in unilateral HL</a:t>
            </a:r>
          </a:p>
          <a:p>
            <a:pPr eaLnBrk="1" hangingPunct="1">
              <a:defRPr/>
            </a:pPr>
            <a:r>
              <a:rPr lang="en-US" altLang="en-US" dirty="0" smtClean="0"/>
              <a:t>Based on the </a:t>
            </a:r>
            <a:r>
              <a:rPr lang="en-US" altLang="en-US" b="1" dirty="0" smtClean="0"/>
              <a:t>STENGER EFFECT</a:t>
            </a:r>
            <a:r>
              <a:rPr lang="en-US" altLang="en-US" dirty="0" smtClean="0"/>
              <a:t>: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If a listener is presented with the same stimulus in each ear, she will only hear the tone in the ear in which it is louder.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24"/>
    </mc:Choice>
    <mc:Fallback>
      <p:transition spd="slow" advTm="11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251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0.6|0.5|0.5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0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|1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240</TotalTime>
  <Words>551</Words>
  <Application>Microsoft Office PowerPoint</Application>
  <PresentationFormat>On-screen Show (4:3)</PresentationFormat>
  <Paragraphs>94</Paragraphs>
  <Slides>22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Tahoma</vt:lpstr>
      <vt:lpstr>Wingdings</vt:lpstr>
      <vt:lpstr>Calibri</vt:lpstr>
      <vt:lpstr>Whirlpool</vt:lpstr>
      <vt:lpstr>PowerPoint Presentation</vt:lpstr>
      <vt:lpstr>Pseudohypacusis/ Nonorganic/ Functional Hearing Loss:</vt:lpstr>
      <vt:lpstr>PowerPoint Presentation</vt:lpstr>
      <vt:lpstr>Nonorganic HL</vt:lpstr>
      <vt:lpstr>Malingering:</vt:lpstr>
      <vt:lpstr>Inconsistencies</vt:lpstr>
      <vt:lpstr>Malingering</vt:lpstr>
      <vt:lpstr>Tests for pseudohypacusis:</vt:lpstr>
      <vt:lpstr>The Stenger Test: </vt:lpstr>
      <vt:lpstr>The Stenger Test (cont’d)</vt:lpstr>
      <vt:lpstr>The Stenger Test (cont’d)</vt:lpstr>
      <vt:lpstr>The Stenger Test (cont’d)</vt:lpstr>
      <vt:lpstr>Delayed Speech Feedback Test: </vt:lpstr>
      <vt:lpstr>Pure-tone DAF Test: </vt:lpstr>
      <vt:lpstr>Swinging Story Test:</vt:lpstr>
      <vt:lpstr>Bekesy audiometry: </vt:lpstr>
      <vt:lpstr>Yes-No test</vt:lpstr>
      <vt:lpstr>Low level phonetically balanced word test</vt:lpstr>
      <vt:lpstr>Electrophysiological Tests: ABR</vt:lpstr>
      <vt:lpstr>Electrophysiological Tests: Acoustic Reflexes</vt:lpstr>
      <vt:lpstr>Doerfler-Stewart Test:</vt:lpstr>
      <vt:lpstr>Lombard Test: 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Pseudohypacusis/Nonorganic/Functional Hearing Loss:</dc:title>
  <dc:creator>Scott K. Griffiths</dc:creator>
  <cp:lastModifiedBy>user</cp:lastModifiedBy>
  <cp:revision>16</cp:revision>
  <dcterms:created xsi:type="dcterms:W3CDTF">1998-07-27T10:49:46Z</dcterms:created>
  <dcterms:modified xsi:type="dcterms:W3CDTF">2020-12-22T17:26:13Z</dcterms:modified>
</cp:coreProperties>
</file>