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443" r:id="rId2"/>
    <p:sldId id="256" r:id="rId3"/>
    <p:sldId id="444" r:id="rId4"/>
    <p:sldId id="287" r:id="rId5"/>
    <p:sldId id="285" r:id="rId6"/>
    <p:sldId id="448" r:id="rId7"/>
    <p:sldId id="449" r:id="rId8"/>
    <p:sldId id="450" r:id="rId9"/>
    <p:sldId id="446" r:id="rId10"/>
    <p:sldId id="447" r:id="rId11"/>
    <p:sldId id="290" r:id="rId12"/>
    <p:sldId id="277" r:id="rId13"/>
    <p:sldId id="440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47CEDAF7-F8E2-4310-BD01-D66C42F8009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08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9A63-09AE-4CEE-8CC3-C79066B667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99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7F88-151D-42E6-B64E-47441C5D63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6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F156-43A3-4F7F-B10B-634CC84B6BA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0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9B5C-4AE3-4901-9BC3-CD4CEA8F98E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F6D2-41AF-49DB-81D3-6F8B747F046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8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CC07-8ECA-40A2-B016-FA52773C513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2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1AD0-24B6-4C02-B375-B9E8495CD17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2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6CDF-7648-4F90-A56A-E00312E9481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77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E5A2-0F2C-43A9-BF8D-0E1F1FDCC50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0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59-04D3-4035-B3D4-0DA77585A9D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4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6FCB65-4BC6-404F-A1FF-7A618E6D7F0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85875"/>
            <a:ext cx="7358062" cy="3929063"/>
          </a:xfrm>
        </p:spPr>
      </p:pic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7003E093-AEAD-43EF-8818-71573F330B84}" type="slidenum">
              <a:rPr lang="fa-IR" altLang="en-US" sz="1400" smtClean="0">
                <a:latin typeface="Times New Roman" panose="02020603050405020304" pitchFamily="18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</a:t>
            </a:fld>
            <a:endParaRPr lang="fa-IR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331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Low level phonetically balanced word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SDS</a:t>
            </a:r>
          </a:p>
          <a:p>
            <a:pPr>
              <a:defRPr/>
            </a:pPr>
            <a:r>
              <a:rPr lang="en-US" dirty="0" smtClean="0"/>
              <a:t>5 </a:t>
            </a:r>
            <a:r>
              <a:rPr lang="en-US" dirty="0" err="1" smtClean="0"/>
              <a:t>dBsl</a:t>
            </a:r>
            <a:r>
              <a:rPr lang="en-US" dirty="0" smtClean="0"/>
              <a:t>= 25%</a:t>
            </a:r>
          </a:p>
          <a:p>
            <a:pPr>
              <a:defRPr/>
            </a:pPr>
            <a:r>
              <a:rPr lang="en-US" dirty="0" smtClean="0"/>
              <a:t>40 </a:t>
            </a:r>
            <a:r>
              <a:rPr lang="en-US" dirty="0" err="1" smtClean="0"/>
              <a:t>dBsl</a:t>
            </a:r>
            <a:r>
              <a:rPr lang="en-US" dirty="0" smtClean="0"/>
              <a:t>= 100%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2532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45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Electrophysiological Tests: </a:t>
            </a:r>
            <a:r>
              <a:rPr lang="en-US" altLang="en-US" smtClean="0"/>
              <a:t>ABR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“Objective” Assessment of hearing</a:t>
            </a:r>
          </a:p>
          <a:p>
            <a:pPr eaLnBrk="1" hangingPunct="1">
              <a:defRPr/>
            </a:pPr>
            <a:r>
              <a:rPr lang="en-US" altLang="en-US" smtClean="0"/>
              <a:t>Beware higher level disorders, (e.g., Cortical).</a:t>
            </a:r>
          </a:p>
        </p:txBody>
      </p:sp>
      <p:pic>
        <p:nvPicPr>
          <p:cNvPr id="23556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7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Electrophysiological Tests: </a:t>
            </a:r>
            <a:r>
              <a:rPr lang="en-US" altLang="en-US" smtClean="0"/>
              <a:t>Acoustic Reflexes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VERY LOW SL’s--suspect malingering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SPAR-- Sensitivity Prediction from the Acoustic Reflex</a:t>
            </a:r>
          </a:p>
          <a:p>
            <a:pPr eaLnBrk="1" hangingPunct="1">
              <a:defRPr/>
            </a:pPr>
            <a:r>
              <a:rPr lang="en-US" altLang="en-US" smtClean="0"/>
              <a:t>based on changes in AR thresh with increasing stimulus bandwidth.</a:t>
            </a:r>
          </a:p>
        </p:txBody>
      </p:sp>
      <p:pic>
        <p:nvPicPr>
          <p:cNvPr id="2458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6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Doerfler-Stewart Test: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 based on the effect of masking on the SRT.</a:t>
            </a:r>
          </a:p>
        </p:txBody>
      </p:sp>
      <p:pic>
        <p:nvPicPr>
          <p:cNvPr id="2560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1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Lombard Test: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Raising of voice in presence of noise.  </a:t>
            </a:r>
          </a:p>
          <a:p>
            <a:pPr eaLnBrk="1" hangingPunct="1">
              <a:defRPr/>
            </a:pPr>
            <a:r>
              <a:rPr lang="en-US" altLang="en-US" smtClean="0"/>
              <a:t>Not a greatly sensitive or specific test.</a:t>
            </a:r>
          </a:p>
        </p:txBody>
      </p:sp>
      <p:pic>
        <p:nvPicPr>
          <p:cNvPr id="2662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848600" cy="2057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Pseudohypacusis/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Nonorganic/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Functional Hearing Loss: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4340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Fahimeh</a:t>
            </a:r>
            <a:r>
              <a:rPr lang="en-US" dirty="0" smtClean="0"/>
              <a:t> </a:t>
            </a:r>
            <a:r>
              <a:rPr lang="en-US" dirty="0" err="1" smtClean="0"/>
              <a:t>Hajiabolhassan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1536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4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Swinging Story Test: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to catch a unilateral loss.</a:t>
            </a:r>
          </a:p>
          <a:p>
            <a:pPr eaLnBrk="1" hangingPunct="1">
              <a:defRPr/>
            </a:pPr>
            <a:r>
              <a:rPr lang="en-US" altLang="en-US" smtClean="0"/>
              <a:t>Story switches from one ear to both and to the other ear</a:t>
            </a:r>
          </a:p>
          <a:p>
            <a:pPr eaLnBrk="1" hangingPunct="1">
              <a:defRPr/>
            </a:pPr>
            <a:r>
              <a:rPr lang="en-US" altLang="en-US" smtClean="0"/>
              <a:t>Two possible meanings:</a:t>
            </a:r>
          </a:p>
          <a:p>
            <a:pPr eaLnBrk="1" hangingPunct="1">
              <a:defRPr/>
            </a:pPr>
            <a:r>
              <a:rPr lang="en-US" altLang="en-US" smtClean="0"/>
              <a:t>--one if you hear whole story</a:t>
            </a:r>
          </a:p>
          <a:p>
            <a:pPr eaLnBrk="1" hangingPunct="1">
              <a:defRPr/>
            </a:pPr>
            <a:r>
              <a:rPr lang="en-US" altLang="en-US" smtClean="0"/>
              <a:t>--other if you hear only what is in both ears or in good ear</a:t>
            </a:r>
          </a:p>
        </p:txBody>
      </p:sp>
      <p:pic>
        <p:nvPicPr>
          <p:cNvPr id="16388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2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7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tx1"/>
                </a:solidFill>
              </a:rPr>
              <a:t>Bekesy audiometry: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Looking for Type V</a:t>
            </a:r>
          </a:p>
          <a:p>
            <a:pPr eaLnBrk="1" hangingPunct="1">
              <a:defRPr/>
            </a:pPr>
            <a:r>
              <a:rPr lang="en-US" altLang="en-US" smtClean="0"/>
              <a:t>Person is trying to respond at a consistent loudness</a:t>
            </a:r>
          </a:p>
          <a:p>
            <a:pPr eaLnBrk="1" hangingPunct="1">
              <a:defRPr/>
            </a:pPr>
            <a:r>
              <a:rPr lang="en-US" altLang="en-US" smtClean="0"/>
              <a:t>Continuous tone produces greater loudness than the interrupted tone</a:t>
            </a:r>
          </a:p>
          <a:p>
            <a:pPr eaLnBrk="1" hangingPunct="1">
              <a:defRPr/>
            </a:pPr>
            <a:r>
              <a:rPr lang="en-US" altLang="en-US" smtClean="0"/>
              <a:t>So, Cont gives lower thresholds//Inter gives higher thresholds</a:t>
            </a:r>
          </a:p>
        </p:txBody>
      </p:sp>
      <p:pic>
        <p:nvPicPr>
          <p:cNvPr id="1741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7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Pulse count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843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41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Ascending Descending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5 dB step</a:t>
            </a:r>
          </a:p>
          <a:p>
            <a:pPr>
              <a:defRPr/>
            </a:pPr>
            <a:r>
              <a:rPr lang="en-US" dirty="0" smtClean="0"/>
              <a:t>Ascending Descending Gap=10 Ascending better than Descending</a:t>
            </a:r>
          </a:p>
          <a:p>
            <a:pPr>
              <a:defRPr/>
            </a:pPr>
            <a:r>
              <a:rPr lang="en-US" dirty="0" err="1" smtClean="0"/>
              <a:t>Haris</a:t>
            </a:r>
            <a:r>
              <a:rPr lang="en-US" dirty="0" smtClean="0"/>
              <a:t> Method</a:t>
            </a:r>
          </a:p>
          <a:p>
            <a:pPr>
              <a:defRPr/>
            </a:pPr>
            <a:r>
              <a:rPr lang="en-US" dirty="0" smtClean="0"/>
              <a:t>screening Method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9460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80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Sensory Neural Acuity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Conductive?</a:t>
            </a:r>
            <a:endParaRPr lang="en-US"/>
          </a:p>
        </p:txBody>
      </p:sp>
      <p:pic>
        <p:nvPicPr>
          <p:cNvPr id="2048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06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Yes-No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Children</a:t>
            </a:r>
          </a:p>
          <a:p>
            <a:pPr>
              <a:defRPr/>
            </a:pPr>
            <a:r>
              <a:rPr lang="en-US" dirty="0" smtClean="0"/>
              <a:t>5 dB</a:t>
            </a:r>
            <a:endParaRPr lang="en-US" dirty="0"/>
          </a:p>
        </p:txBody>
      </p:sp>
      <p:pic>
        <p:nvPicPr>
          <p:cNvPr id="21508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65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|1.1|0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3|5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5.7|2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4"/>
</p:tagLst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262</TotalTime>
  <Words>221</Words>
  <Application>Microsoft Office PowerPoint</Application>
  <PresentationFormat>On-screen Show (4:3)</PresentationFormat>
  <Paragraphs>43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Tahoma</vt:lpstr>
      <vt:lpstr>Wingdings</vt:lpstr>
      <vt:lpstr>Calibri</vt:lpstr>
      <vt:lpstr>Whirlpool</vt:lpstr>
      <vt:lpstr>PowerPoint Presentation</vt:lpstr>
      <vt:lpstr>Pseudohypacusis/ Nonorganic/ Functional Hearing Loss:</vt:lpstr>
      <vt:lpstr>PowerPoint Presentation</vt:lpstr>
      <vt:lpstr>Swinging Story Test:</vt:lpstr>
      <vt:lpstr>Bekesy audiometry: </vt:lpstr>
      <vt:lpstr>Pulse count method</vt:lpstr>
      <vt:lpstr>Ascending Descending Method</vt:lpstr>
      <vt:lpstr>Sensory Neural Acuity Level</vt:lpstr>
      <vt:lpstr>Yes-No test</vt:lpstr>
      <vt:lpstr>Low level phonetically balanced word test</vt:lpstr>
      <vt:lpstr>Electrophysiological Tests: ABR</vt:lpstr>
      <vt:lpstr>Electrophysiological Tests: Acoustic Reflexes</vt:lpstr>
      <vt:lpstr>Doerfler-Stewart Test:</vt:lpstr>
      <vt:lpstr>Lombard Test: 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Pseudohypacusis/Nonorganic/Functional Hearing Loss:</dc:title>
  <dc:creator>Scott K. Griffiths</dc:creator>
  <cp:lastModifiedBy>user</cp:lastModifiedBy>
  <cp:revision>20</cp:revision>
  <dcterms:created xsi:type="dcterms:W3CDTF">1998-07-27T10:49:46Z</dcterms:created>
  <dcterms:modified xsi:type="dcterms:W3CDTF">2020-12-25T09:06:08Z</dcterms:modified>
</cp:coreProperties>
</file>