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4"/>
  </p:notesMasterIdLst>
  <p:sldIdLst>
    <p:sldId id="342" r:id="rId2"/>
    <p:sldId id="343" r:id="rId3"/>
    <p:sldId id="344" r:id="rId4"/>
    <p:sldId id="256" r:id="rId5"/>
    <p:sldId id="257" r:id="rId6"/>
    <p:sldId id="258" r:id="rId7"/>
    <p:sldId id="331" r:id="rId8"/>
    <p:sldId id="264" r:id="rId9"/>
    <p:sldId id="345" r:id="rId10"/>
    <p:sldId id="346" r:id="rId11"/>
    <p:sldId id="348" r:id="rId12"/>
    <p:sldId id="279" r:id="rId13"/>
  </p:sldIdLst>
  <p:sldSz cx="9144000" cy="6858000" type="screen4x3"/>
  <p:notesSz cx="6858000" cy="91440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Times New Roman" panose="02020603050405020304" pitchFamily="18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Times New Roman" panose="02020603050405020304" pitchFamily="18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Times New Roman" panose="02020603050405020304" pitchFamily="18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Times New Roman" panose="02020603050405020304" pitchFamily="18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99CC"/>
    <a:srgbClr val="FFFF00"/>
    <a:srgbClr val="660033"/>
    <a:srgbClr val="FF0066"/>
    <a:srgbClr val="FF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693" autoAdjust="0"/>
  </p:normalViewPr>
  <p:slideViewPr>
    <p:cSldViewPr>
      <p:cViewPr varScale="1">
        <p:scale>
          <a:sx n="70" d="100"/>
          <a:sy n="70" d="100"/>
        </p:scale>
        <p:origin x="9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en-US" noProof="0" smtClean="0"/>
              <a:t>ระดับที่สอง</a:t>
            </a:r>
          </a:p>
          <a:p>
            <a:pPr lvl="2"/>
            <a:r>
              <a:rPr lang="th-TH" altLang="en-US" noProof="0" smtClean="0"/>
              <a:t>ระดับที่สาม</a:t>
            </a:r>
          </a:p>
          <a:p>
            <a:pPr lvl="3"/>
            <a:r>
              <a:rPr lang="th-TH" altLang="en-US" noProof="0" smtClean="0"/>
              <a:t>ระดับที่สี่</a:t>
            </a:r>
          </a:p>
          <a:p>
            <a:pPr lvl="4"/>
            <a:r>
              <a:rPr lang="th-TH" altLang="en-US" noProof="0" smtClean="0"/>
              <a:t>ระดับที่ห้า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3191EB-9B31-4BAB-844C-A2734A89B851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169632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295275" y="557213"/>
            <a:ext cx="9437688" cy="6632575"/>
            <a:chOff x="-186" y="351"/>
            <a:chExt cx="5945" cy="417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186" y="351"/>
              <a:ext cx="4316" cy="4178"/>
              <a:chOff x="-186" y="351"/>
              <a:chExt cx="4316" cy="4178"/>
            </a:xfrm>
          </p:grpSpPr>
          <p:grpSp>
            <p:nvGrpSpPr>
              <p:cNvPr id="7" name="Group 4"/>
              <p:cNvGrpSpPr>
                <a:grpSpLocks/>
              </p:cNvGrpSpPr>
              <p:nvPr/>
            </p:nvGrpSpPr>
            <p:grpSpPr bwMode="auto">
              <a:xfrm>
                <a:off x="-186" y="351"/>
                <a:ext cx="4316" cy="4178"/>
                <a:chOff x="-186" y="351"/>
                <a:chExt cx="4316" cy="4178"/>
              </a:xfrm>
            </p:grpSpPr>
            <p:sp>
              <p:nvSpPr>
                <p:cNvPr id="9" name="AutoShape 5"/>
                <p:cNvSpPr>
                  <a:spLocks noChangeArrowheads="1"/>
                </p:cNvSpPr>
                <p:nvPr/>
              </p:nvSpPr>
              <p:spPr bwMode="auto">
                <a:xfrm rot="-9240000">
                  <a:off x="-186" y="351"/>
                  <a:ext cx="4316" cy="4178"/>
                </a:xfrm>
                <a:prstGeom prst="diamond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1pPr>
                  <a:lvl2pPr marL="742950" indent="-28575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2pPr>
                  <a:lvl3pPr marL="1143000" indent="-22860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3pPr>
                  <a:lvl4pPr marL="1600200" indent="-22860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4pPr>
                  <a:lvl5pPr marL="2057400" indent="-22860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mtClean="0"/>
                </a:p>
              </p:txBody>
            </p:sp>
            <p:sp>
              <p:nvSpPr>
                <p:cNvPr id="10" name="AutoShape 6" descr="Denim"/>
                <p:cNvSpPr>
                  <a:spLocks noChangeArrowheads="1"/>
                </p:cNvSpPr>
                <p:nvPr/>
              </p:nvSpPr>
              <p:spPr bwMode="auto">
                <a:xfrm rot="-9240000">
                  <a:off x="694" y="1203"/>
                  <a:ext cx="2556" cy="2474"/>
                </a:xfrm>
                <a:prstGeom prst="diamond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1pPr>
                  <a:lvl2pPr marL="742950" indent="-28575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2pPr>
                  <a:lvl3pPr marL="1143000" indent="-22860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3pPr>
                  <a:lvl4pPr marL="1600200" indent="-22860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4pPr>
                  <a:lvl5pPr marL="2057400" indent="-22860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mtClean="0"/>
                </a:p>
              </p:txBody>
            </p:sp>
            <p:sp>
              <p:nvSpPr>
                <p:cNvPr id="11" name="Rectangle 7"/>
                <p:cNvSpPr>
                  <a:spLocks noChangeArrowheads="1"/>
                </p:cNvSpPr>
                <p:nvPr/>
              </p:nvSpPr>
              <p:spPr bwMode="auto">
                <a:xfrm rot="-9240000">
                  <a:off x="2249" y="2499"/>
                  <a:ext cx="649" cy="280"/>
                </a:xfrm>
                <a:prstGeom prst="rect">
                  <a:avLst/>
                </a:prstGeom>
                <a:solidFill>
                  <a:schemeClr val="folHlink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>
                  <a:lvl1pPr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1pPr>
                  <a:lvl2pPr marL="742950" indent="-28575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2pPr>
                  <a:lvl3pPr marL="1143000" indent="-22860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3pPr>
                  <a:lvl4pPr marL="1600200" indent="-22860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4pPr>
                  <a:lvl5pPr marL="2057400" indent="-22860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9pPr>
                </a:lstStyle>
                <a:p>
                  <a:pPr>
                    <a:spcBef>
                      <a:spcPct val="50000"/>
                    </a:spcBef>
                    <a:defRPr/>
                  </a:pPr>
                  <a:endParaRPr lang="en-US" altLang="en-US" sz="2400" smtClean="0"/>
                </a:p>
              </p:txBody>
            </p:sp>
            <p:sp>
              <p:nvSpPr>
                <p:cNvPr id="12" name="Oval 8"/>
                <p:cNvSpPr>
                  <a:spLocks noChangeArrowheads="1"/>
                </p:cNvSpPr>
                <p:nvPr/>
              </p:nvSpPr>
              <p:spPr bwMode="auto">
                <a:xfrm rot="-9240000">
                  <a:off x="1292" y="2567"/>
                  <a:ext cx="570" cy="528"/>
                </a:xfrm>
                <a:prstGeom prst="ellipse">
                  <a:avLst/>
                </a:prstGeom>
                <a:solidFill>
                  <a:schemeClr val="accent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>
                  <a:lvl1pPr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1pPr>
                  <a:lvl2pPr marL="742950" indent="-28575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2pPr>
                  <a:lvl3pPr marL="1143000" indent="-22860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3pPr>
                  <a:lvl4pPr marL="1600200" indent="-22860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4pPr>
                  <a:lvl5pPr marL="2057400" indent="-22860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9pPr>
                </a:lstStyle>
                <a:p>
                  <a:pPr>
                    <a:spcBef>
                      <a:spcPct val="50000"/>
                    </a:spcBef>
                    <a:defRPr/>
                  </a:pPr>
                  <a:endParaRPr lang="en-US" altLang="en-US" sz="2400" smtClean="0"/>
                </a:p>
              </p:txBody>
            </p:sp>
            <p:sp>
              <p:nvSpPr>
                <p:cNvPr id="13" name="Rectangle 9"/>
                <p:cNvSpPr>
                  <a:spLocks noChangeArrowheads="1"/>
                </p:cNvSpPr>
                <p:nvPr/>
              </p:nvSpPr>
              <p:spPr bwMode="auto">
                <a:xfrm rot="-9240000">
                  <a:off x="2373" y="2047"/>
                  <a:ext cx="446" cy="81"/>
                </a:xfrm>
                <a:prstGeom prst="rect">
                  <a:avLst/>
                </a:prstGeom>
                <a:solidFill>
                  <a:schemeClr val="accent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>
                  <a:lvl1pPr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1pPr>
                  <a:lvl2pPr marL="742950" indent="-28575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2pPr>
                  <a:lvl3pPr marL="1143000" indent="-22860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3pPr>
                  <a:lvl4pPr marL="1600200" indent="-22860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4pPr>
                  <a:lvl5pPr marL="2057400" indent="-22860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9pPr>
                </a:lstStyle>
                <a:p>
                  <a:pPr>
                    <a:spcBef>
                      <a:spcPct val="50000"/>
                    </a:spcBef>
                    <a:defRPr/>
                  </a:pPr>
                  <a:endParaRPr lang="en-US" altLang="en-US" sz="2400" smtClean="0"/>
                </a:p>
              </p:txBody>
            </p:sp>
            <p:sp>
              <p:nvSpPr>
                <p:cNvPr id="14" name="Rectangle 10"/>
                <p:cNvSpPr>
                  <a:spLocks noChangeArrowheads="1"/>
                </p:cNvSpPr>
                <p:nvPr/>
              </p:nvSpPr>
              <p:spPr bwMode="auto">
                <a:xfrm rot="-9240000">
                  <a:off x="1927" y="3071"/>
                  <a:ext cx="445" cy="82"/>
                </a:xfrm>
                <a:prstGeom prst="rect">
                  <a:avLst/>
                </a:prstGeom>
                <a:solidFill>
                  <a:schemeClr val="accent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>
                  <a:lvl1pPr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1pPr>
                  <a:lvl2pPr marL="742950" indent="-28575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2pPr>
                  <a:lvl3pPr marL="1143000" indent="-22860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3pPr>
                  <a:lvl4pPr marL="1600200" indent="-22860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4pPr>
                  <a:lvl5pPr marL="2057400" indent="-22860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9pPr>
                </a:lstStyle>
                <a:p>
                  <a:pPr>
                    <a:spcBef>
                      <a:spcPct val="50000"/>
                    </a:spcBef>
                    <a:defRPr/>
                  </a:pPr>
                  <a:endParaRPr lang="en-US" altLang="en-US" sz="2400" smtClean="0"/>
                </a:p>
              </p:txBody>
            </p:sp>
            <p:sp>
              <p:nvSpPr>
                <p:cNvPr id="15" name="Arc 11"/>
                <p:cNvSpPr>
                  <a:spLocks/>
                </p:cNvSpPr>
                <p:nvPr/>
              </p:nvSpPr>
              <p:spPr bwMode="auto">
                <a:xfrm rot="10485000">
                  <a:off x="1263" y="2240"/>
                  <a:ext cx="723" cy="856"/>
                </a:xfrm>
                <a:custGeom>
                  <a:avLst/>
                  <a:gdLst>
                    <a:gd name="T0" fmla="*/ 0 w 43118"/>
                    <a:gd name="T1" fmla="*/ 0 h 23858"/>
                    <a:gd name="T2" fmla="*/ 0 w 43118"/>
                    <a:gd name="T3" fmla="*/ 0 h 23858"/>
                    <a:gd name="T4" fmla="*/ 0 w 43118"/>
                    <a:gd name="T5" fmla="*/ 0 h 2385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118" h="23858" fill="none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</a:path>
                    <a:path w="43118" h="23858" stroke="0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  <a:lnTo>
                        <a:pt x="21518" y="2258"/>
                      </a:lnTo>
                      <a:lnTo>
                        <a:pt x="42999" y="0"/>
                      </a:lnTo>
                      <a:close/>
                    </a:path>
                  </a:pathLst>
                </a:custGeom>
                <a:solidFill>
                  <a:schemeClr val="folHlink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Freeform 12"/>
                <p:cNvSpPr>
                  <a:spLocks/>
                </p:cNvSpPr>
                <p:nvPr/>
              </p:nvSpPr>
              <p:spPr bwMode="auto">
                <a:xfrm>
                  <a:off x="1300" y="1374"/>
                  <a:ext cx="1035" cy="2007"/>
                </a:xfrm>
                <a:custGeom>
                  <a:avLst/>
                  <a:gdLst>
                    <a:gd name="T0" fmla="*/ 56 w 1035"/>
                    <a:gd name="T1" fmla="*/ 2006 h 2007"/>
                    <a:gd name="T2" fmla="*/ 0 w 1035"/>
                    <a:gd name="T3" fmla="*/ 1843 h 2007"/>
                    <a:gd name="T4" fmla="*/ 871 w 1035"/>
                    <a:gd name="T5" fmla="*/ 56 h 2007"/>
                    <a:gd name="T6" fmla="*/ 1034 w 1035"/>
                    <a:gd name="T7" fmla="*/ 0 h 2007"/>
                    <a:gd name="T8" fmla="*/ 56 w 1035"/>
                    <a:gd name="T9" fmla="*/ 2006 h 20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35" h="2007">
                      <a:moveTo>
                        <a:pt x="56" y="2006"/>
                      </a:moveTo>
                      <a:lnTo>
                        <a:pt x="0" y="1843"/>
                      </a:lnTo>
                      <a:lnTo>
                        <a:pt x="871" y="56"/>
                      </a:lnTo>
                      <a:lnTo>
                        <a:pt x="1034" y="0"/>
                      </a:lnTo>
                      <a:lnTo>
                        <a:pt x="56" y="2006"/>
                      </a:lnTo>
                    </a:path>
                  </a:pathLst>
                </a:custGeom>
                <a:solidFill>
                  <a:schemeClr val="hlink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2448" y="1810"/>
                <a:ext cx="324" cy="231"/>
              </a:xfrm>
              <a:custGeom>
                <a:avLst/>
                <a:gdLst>
                  <a:gd name="T0" fmla="*/ 321 w 324"/>
                  <a:gd name="T1" fmla="*/ 226 h 231"/>
                  <a:gd name="T2" fmla="*/ 287 w 324"/>
                  <a:gd name="T3" fmla="*/ 123 h 231"/>
                  <a:gd name="T4" fmla="*/ 53 w 324"/>
                  <a:gd name="T5" fmla="*/ 9 h 231"/>
                  <a:gd name="T6" fmla="*/ 35 w 324"/>
                  <a:gd name="T7" fmla="*/ 0 h 231"/>
                  <a:gd name="T8" fmla="*/ 0 w 324"/>
                  <a:gd name="T9" fmla="*/ 72 h 231"/>
                  <a:gd name="T10" fmla="*/ 323 w 324"/>
                  <a:gd name="T11" fmla="*/ 230 h 2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4" h="231">
                    <a:moveTo>
                      <a:pt x="321" y="226"/>
                    </a:moveTo>
                    <a:lnTo>
                      <a:pt x="287" y="123"/>
                    </a:lnTo>
                    <a:lnTo>
                      <a:pt x="53" y="9"/>
                    </a:lnTo>
                    <a:lnTo>
                      <a:pt x="35" y="0"/>
                    </a:lnTo>
                    <a:lnTo>
                      <a:pt x="0" y="72"/>
                    </a:lnTo>
                    <a:lnTo>
                      <a:pt x="323" y="230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768" y="720"/>
              <a:ext cx="4991" cy="816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6247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217613" y="1219200"/>
            <a:ext cx="7772400" cy="1143000"/>
          </a:xfrm>
        </p:spPr>
        <p:txBody>
          <a:bodyPr anchorCtr="0"/>
          <a:lstStyle>
            <a:lvl1pPr algn="l">
              <a:defRPr/>
            </a:lvl1pPr>
          </a:lstStyle>
          <a:p>
            <a:pPr lvl="0"/>
            <a:r>
              <a:rPr lang="th-TH" altLang="en-US" noProof="0" smtClean="0"/>
              <a:t>คลิกเพื่อแก้ไขลักษณะต้นแบบชื่อเรื่อง</a:t>
            </a:r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24400" y="2819400"/>
            <a:ext cx="4267200" cy="3200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th-TH" altLang="en-US" noProof="0" smtClean="0"/>
              <a:t>คลิกเพื่อแก้ไขลักษณะต้นแบบหัวข้อย่อย</a:t>
            </a: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dt" sz="quarter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altLang="en-US"/>
              <a:t>26 ธ.ค.49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6F0B3-12A7-4933-AF3B-97E045321117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83708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altLang="en-US"/>
              <a:t>26 ธ.ค.49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C1671-34C5-451D-BA36-4148C63B7794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79239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28600"/>
            <a:ext cx="19812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28600"/>
            <a:ext cx="57912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altLang="en-US"/>
              <a:t>26 ธ.ค.49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02214-E539-4901-89AD-7816F7A5FA09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080405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1905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95400" y="4038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altLang="en-US"/>
              <a:t>26 ธ.ค.49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A3F5B-C759-4D2E-8205-0CAF6E23F776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566381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altLang="en-US"/>
              <a:t>26 ธ.ค.49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7A417-3B2C-466F-B77A-EF49A35E353C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912737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altLang="en-US"/>
              <a:t>26 ธ.ค.49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6B710-25E6-4403-B8D2-ACF865F1C2A4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859729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altLang="en-US"/>
              <a:t>26 ธ.ค.49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E031B-2797-4DD6-9591-3530F45E7A5C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74740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altLang="en-US"/>
              <a:t>26 ธ.ค.49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A6E22-E720-4583-98B1-E93292456E2C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08013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altLang="en-US"/>
              <a:t>26 ธ.ค.49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8D2BB-BACC-4CC7-A122-A3CF9EE3900C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45883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altLang="en-US"/>
              <a:t>26 ธ.ค.49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A51CD-25D5-4714-931D-28CA3B73D3EA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81357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altLang="en-US"/>
              <a:t>26 ธ.ค.49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29695-C5D8-4536-8BC9-156EC644F3D0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71210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altLang="en-US"/>
              <a:t>26 ธ.ค.49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F56AC-59F0-435A-8E24-B8B7ABF60E55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38485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altLang="en-US"/>
              <a:t>26 ธ.ค.49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7FE12-C952-48B1-AEF1-8C14805D3EDF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40491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altLang="en-US"/>
              <a:t>26 ธ.ค.49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DB4CB-A3EE-4AE8-B43B-B4340F48174D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29640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altLang="en-US"/>
              <a:t>26 ธ.ค.49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27614-8048-4E41-A6A7-0677F2BDF253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99597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62000" y="6400800"/>
            <a:ext cx="8380413" cy="455613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endParaRPr lang="en-US" altLang="en-US" sz="240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h-TH" altLang="en-US" smtClean="0"/>
              <a:t>คลิกเพื่อแก้ไขลักษณะต้นแบบชื่อเรื่อง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 smtClean="0"/>
              <a:t>คลิกเพื่อแก้ไขลักษณะต้นแบบข้อความ</a:t>
            </a:r>
          </a:p>
          <a:p>
            <a:pPr lvl="1"/>
            <a:r>
              <a:rPr lang="th-TH" altLang="en-US" smtClean="0"/>
              <a:t>ระดับที่สอง</a:t>
            </a:r>
          </a:p>
          <a:p>
            <a:pPr lvl="2"/>
            <a:r>
              <a:rPr lang="th-TH" altLang="en-US" smtClean="0"/>
              <a:t>ระดับที่สาม</a:t>
            </a:r>
          </a:p>
          <a:p>
            <a:pPr lvl="3"/>
            <a:r>
              <a:rPr lang="th-TH" altLang="en-US" smtClean="0"/>
              <a:t>ระดับที่สี่</a:t>
            </a:r>
          </a:p>
          <a:p>
            <a:pPr lvl="4"/>
            <a:r>
              <a:rPr lang="th-TH" altLang="en-US" smtClean="0"/>
              <a:t>ระดับที่ห้า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400"/>
            </a:lvl1pPr>
          </a:lstStyle>
          <a:p>
            <a:pPr>
              <a:defRPr/>
            </a:pPr>
            <a:r>
              <a:rPr lang="th-TH" altLang="en-US"/>
              <a:t>26 ธ.ค.49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pPr>
              <a:defRPr/>
            </a:pPr>
            <a:fld id="{51012B3B-C7F8-490E-BAF1-FB8FEBF416B9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0" y="0"/>
            <a:ext cx="1066800" cy="6856413"/>
            <a:chOff x="0" y="0"/>
            <a:chExt cx="672" cy="4319"/>
          </a:xfrm>
        </p:grpSpPr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0" y="0"/>
              <a:ext cx="599" cy="4319"/>
              <a:chOff x="0" y="0"/>
              <a:chExt cx="599" cy="4319"/>
            </a:xfrm>
          </p:grpSpPr>
          <p:sp>
            <p:nvSpPr>
              <p:cNvPr id="1037" name="Rectangle 10" descr="Denim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" cy="4319"/>
              </a:xfrm>
              <a:prstGeom prst="rect">
                <a:avLst/>
              </a:prstGeom>
              <a:blipFill dpi="0" rotWithShape="0">
                <a:blip r:embed="rId17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8" name="Rectangle 11"/>
              <p:cNvSpPr>
                <a:spLocks noChangeArrowheads="1"/>
              </p:cNvSpPr>
              <p:nvPr/>
            </p:nvSpPr>
            <p:spPr bwMode="auto">
              <a:xfrm>
                <a:off x="119" y="240"/>
                <a:ext cx="357" cy="2064"/>
              </a:xfrm>
              <a:prstGeom prst="rect">
                <a:avLst/>
              </a:prstGeom>
              <a:solidFill>
                <a:schemeClr val="accent2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9" name="Rectangle 12"/>
              <p:cNvSpPr>
                <a:spLocks noChangeArrowheads="1"/>
              </p:cNvSpPr>
              <p:nvPr/>
            </p:nvSpPr>
            <p:spPr bwMode="auto">
              <a:xfrm>
                <a:off x="0" y="960"/>
                <a:ext cx="476" cy="528"/>
              </a:xfrm>
              <a:prstGeom prst="rect">
                <a:avLst/>
              </a:prstGeom>
              <a:solidFill>
                <a:schemeClr val="folHlink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endParaRPr lang="en-US" altLang="en-US" sz="2400" smtClean="0"/>
              </a:p>
            </p:txBody>
          </p:sp>
          <p:sp>
            <p:nvSpPr>
              <p:cNvPr id="1040" name="Rectangle 13"/>
              <p:cNvSpPr>
                <a:spLocks noChangeArrowheads="1"/>
              </p:cNvSpPr>
              <p:nvPr/>
            </p:nvSpPr>
            <p:spPr bwMode="auto">
              <a:xfrm>
                <a:off x="297" y="432"/>
                <a:ext cx="89" cy="3792"/>
              </a:xfrm>
              <a:prstGeom prst="rect">
                <a:avLst/>
              </a:prstGeom>
              <a:solidFill>
                <a:schemeClr val="hlink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1" name="Rectangle 14"/>
              <p:cNvSpPr>
                <a:spLocks noChangeArrowheads="1"/>
              </p:cNvSpPr>
              <p:nvPr/>
            </p:nvSpPr>
            <p:spPr bwMode="auto">
              <a:xfrm>
                <a:off x="0" y="3024"/>
                <a:ext cx="327" cy="96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endParaRPr lang="en-US" altLang="en-US" sz="2400" smtClean="0"/>
              </a:p>
            </p:txBody>
          </p:sp>
          <p:sp>
            <p:nvSpPr>
              <p:cNvPr id="1042" name="Rectangle 15"/>
              <p:cNvSpPr>
                <a:spLocks noChangeArrowheads="1"/>
              </p:cNvSpPr>
              <p:nvPr/>
            </p:nvSpPr>
            <p:spPr bwMode="auto">
              <a:xfrm>
                <a:off x="0" y="3216"/>
                <a:ext cx="327" cy="96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endParaRPr lang="en-US" altLang="en-US" sz="2400" smtClean="0"/>
              </a:p>
            </p:txBody>
          </p:sp>
          <p:sp>
            <p:nvSpPr>
              <p:cNvPr id="1043" name="Rectangle 16"/>
              <p:cNvSpPr>
                <a:spLocks noChangeArrowheads="1"/>
              </p:cNvSpPr>
              <p:nvPr/>
            </p:nvSpPr>
            <p:spPr bwMode="auto">
              <a:xfrm>
                <a:off x="0" y="3408"/>
                <a:ext cx="327" cy="96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endParaRPr lang="en-US" altLang="en-US" sz="2400" smtClean="0"/>
              </a:p>
            </p:txBody>
          </p:sp>
          <p:sp>
            <p:nvSpPr>
              <p:cNvPr id="1044" name="Arc 17"/>
              <p:cNvSpPr>
                <a:spLocks/>
              </p:cNvSpPr>
              <p:nvPr/>
            </p:nvSpPr>
            <p:spPr bwMode="auto">
              <a:xfrm>
                <a:off x="474" y="2260"/>
                <a:ext cx="125" cy="1154"/>
              </a:xfrm>
              <a:custGeom>
                <a:avLst/>
                <a:gdLst>
                  <a:gd name="T0" fmla="*/ 0 w 22354"/>
                  <a:gd name="T1" fmla="*/ 0 h 43200"/>
                  <a:gd name="T2" fmla="*/ 0 w 22354"/>
                  <a:gd name="T3" fmla="*/ 0 h 43200"/>
                  <a:gd name="T4" fmla="*/ 0 w 22354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54" h="43200" fill="none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</a:path>
                  <a:path w="22354" h="43200" stroke="0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  <a:lnTo>
                      <a:pt x="754" y="2160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folHlink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5" name="Oval 18"/>
            <p:cNvSpPr>
              <a:spLocks noChangeArrowheads="1"/>
            </p:cNvSpPr>
            <p:nvPr/>
          </p:nvSpPr>
          <p:spPr bwMode="auto">
            <a:xfrm>
              <a:off x="0" y="672"/>
              <a:ext cx="672" cy="624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endParaRPr lang="en-US" altLang="en-US" sz="2400" smtClean="0"/>
            </a:p>
          </p:txBody>
        </p:sp>
        <p:sp>
          <p:nvSpPr>
            <p:cNvPr id="1036" name="Rectangle 19"/>
            <p:cNvSpPr>
              <a:spLocks noChangeArrowheads="1"/>
            </p:cNvSpPr>
            <p:nvPr/>
          </p:nvSpPr>
          <p:spPr bwMode="auto">
            <a:xfrm>
              <a:off x="480" y="0"/>
              <a:ext cx="192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1033" name="Rectangle 20"/>
          <p:cNvSpPr>
            <a:spLocks noChangeArrowheads="1"/>
          </p:cNvSpPr>
          <p:nvPr/>
        </p:nvSpPr>
        <p:spPr bwMode="auto">
          <a:xfrm>
            <a:off x="762000" y="1474788"/>
            <a:ext cx="8380413" cy="125412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endParaRPr lang="en-US" altLang="en-US" sz="2400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0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altLang="en-US" dirty="0" smtClean="0"/>
              <a:t>هو السميع</a:t>
            </a:r>
            <a:endParaRPr 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th-TH" altLang="en-US" sz="1400" dirty="0" smtClean="0">
              <a:latin typeface="Times New Roman" panose="02020603050405020304" pitchFamily="18" charset="0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058541-CC82-4409-96AD-601971CB8138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th-TH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5"/>
    </mc:Choice>
    <mc:Fallback xmlns="">
      <p:transition spd="slow" advTm="55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altLang="en-US" smtClean="0"/>
              <a:t>در روش جاروب فركانسي تغييرات فركانسي به صورت يك اكتا و در دقيقه مي‌باشد ولي در روش فركانس ثابت براي محرك منقطع 30 ثانيه تا يك دقيقه منحني رسم مي‌شود ولي در مورد محرك ممتد، براي مشخص شدن تطابق بارز، ارائه 2 الي 3 دقيقه‌اي صوت خالص توصيه مي‌شود.</a:t>
            </a: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th-TH" altLang="en-US" sz="1400" dirty="0" smtClean="0">
              <a:latin typeface="Times New Roman" panose="02020603050405020304" pitchFamily="18" charset="0"/>
            </a:endParaRP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074819E-FFD2-463D-8E20-A0E3254001B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th-TH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87"/>
    </mc:Choice>
    <mc:Fallback xmlns="">
      <p:transition spd="slow" advTm="63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9pPr>
          </a:lstStyle>
          <a:p>
            <a:endParaRPr kumimoji="0" lang="th-TH" altLang="en-US" sz="14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9pPr>
          </a:lstStyle>
          <a:p>
            <a:fld id="{533C717B-9B04-46A7-A6BF-BA612DA25CA2}" type="slidenum">
              <a:rPr kumimoji="0" lang="en-US" altLang="en-US" sz="1400" smtClean="0"/>
              <a:pPr/>
              <a:t>11</a:t>
            </a:fld>
            <a:endParaRPr kumimoji="0" lang="th-TH" altLang="en-US" sz="1400" smtClean="0"/>
          </a:p>
        </p:txBody>
      </p:sp>
      <p:pic>
        <p:nvPicPr>
          <p:cNvPr id="14341" name="Picture 11" descr="7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765175"/>
            <a:ext cx="6884988" cy="5338763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457"/>
    </mc:Choice>
    <mc:Fallback xmlns="">
      <p:transition spd="slow" advTm="279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Bekesy test</a:t>
            </a:r>
            <a:endParaRPr lang="th-TH" altLang="en-US" smtClean="0"/>
          </a:p>
        </p:txBody>
      </p:sp>
      <p:pic>
        <p:nvPicPr>
          <p:cNvPr id="15363" name="Picture 11" descr="7"/>
          <p:cNvPicPr>
            <a:picLocks noGrp="1" noChangeAspect="1" noChangeArrowheads="1"/>
          </p:cNvPicPr>
          <p:nvPr>
            <p:ph type="media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25538"/>
            <a:ext cx="4133850" cy="5256212"/>
          </a:xfrm>
        </p:spPr>
      </p:pic>
      <p:sp>
        <p:nvSpPr>
          <p:cNvPr id="15364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341438"/>
            <a:ext cx="4711700" cy="4967287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Type I: normal ,CHL,cochlear lesion</a:t>
            </a:r>
          </a:p>
          <a:p>
            <a:pPr eaLnBrk="1" hangingPunct="1"/>
            <a:r>
              <a:rPr lang="en-US" altLang="en-US" sz="2800" smtClean="0"/>
              <a:t>Type II:cochlear lesion</a:t>
            </a:r>
          </a:p>
          <a:p>
            <a:pPr eaLnBrk="1" hangingPunct="1"/>
            <a:r>
              <a:rPr lang="en-US" altLang="en-US" sz="2800" smtClean="0"/>
              <a:t>Type III:  retrocochlear</a:t>
            </a:r>
          </a:p>
          <a:p>
            <a:pPr eaLnBrk="1" hangingPunct="1"/>
            <a:r>
              <a:rPr lang="en-US" altLang="en-US" sz="2800" smtClean="0"/>
              <a:t> TypeIV: retrocochlear or cochlear</a:t>
            </a:r>
          </a:p>
          <a:p>
            <a:pPr eaLnBrk="1" hangingPunct="1"/>
            <a:endParaRPr lang="th-TH" altLang="en-US" sz="2800" smtClean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58"/>
    </mc:Choice>
    <mc:Fallback xmlns="">
      <p:transition spd="slow" advTm="18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fa-IR" altLang="en-US" dirty="0" smtClean="0"/>
              <a:t>ارزیابی تکمیلی شنوایی</a:t>
            </a:r>
            <a:endParaRPr lang="en-US" alt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7605713"/>
            <a:ext cx="5792787" cy="136842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8" name="WordArt 6" descr="Paper bag"/>
          <p:cNvSpPr>
            <a:spLocks noChangeArrowheads="1" noChangeShapeType="1" noTextEdit="1"/>
          </p:cNvSpPr>
          <p:nvPr/>
        </p:nvSpPr>
        <p:spPr bwMode="auto">
          <a:xfrm>
            <a:off x="2700338" y="3284985"/>
            <a:ext cx="5072062" cy="1224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92"/>
              </a:avLst>
            </a:prstTxWarp>
          </a:bodyPr>
          <a:lstStyle/>
          <a:p>
            <a:pPr algn="ctr" rtl="1" eaLnBrk="1" hangingPunct="1">
              <a:defRPr/>
            </a:pPr>
            <a:r>
              <a:rPr lang="fa-IR" altLang="en-US" sz="3600" dirty="0"/>
              <a:t>آزمونهای تکمیلی</a:t>
            </a:r>
          </a:p>
          <a:p>
            <a:pPr algn="ctr" rtl="1" eaLnBrk="1" hangingPunct="1">
              <a:defRPr/>
            </a:pPr>
            <a:r>
              <a:rPr lang="fa-IR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شنوایی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286000" y="5286375"/>
            <a:ext cx="4500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1800">
                <a:cs typeface="Arial" panose="020B0604020202020204" pitchFamily="34" charset="0"/>
              </a:rPr>
              <a:t>فهیمه حاجی ابوالحسن</a:t>
            </a:r>
          </a:p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1800">
                <a:cs typeface="Arial" panose="020B0604020202020204" pitchFamily="34" charset="0"/>
              </a:rPr>
              <a:t>  عضو هیئت علمی دانشگاه علوم پزشکی تهران </a:t>
            </a:r>
            <a:endParaRPr lang="en-US" altLang="en-US" sz="1800">
              <a:cs typeface="Arial" panose="020B0604020202020204" pitchFamily="34" charset="0"/>
            </a:endParaRPr>
          </a:p>
        </p:txBody>
      </p:sp>
      <p:pic>
        <p:nvPicPr>
          <p:cNvPr id="5126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25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fa-IR" altLang="en-US" smtClean="0"/>
              <a:t>منابع</a:t>
            </a:r>
            <a:endParaRPr lang="en-US" alt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Hand book of clinical audiology(katz)</a:t>
            </a:r>
          </a:p>
          <a:p>
            <a:pPr eaLnBrk="1" hangingPunct="1"/>
            <a:r>
              <a:rPr lang="en-US" altLang="en-US" smtClean="0"/>
              <a:t>Audiology Diagnosis (Roeser,valente,Hossford-Dunn)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pic>
        <p:nvPicPr>
          <p:cNvPr id="6148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2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7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th-TH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7171" name="Rectangle 1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799DD9E-03BE-46BA-821E-FAFF3ED6439F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th-TH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i="1" smtClean="0">
                <a:solidFill>
                  <a:srgbClr val="660033"/>
                </a:solidFill>
              </a:rPr>
              <a:t>Hearing evaluation for SNHL</a:t>
            </a:r>
            <a:endParaRPr lang="th-TH" altLang="en-US" i="1" smtClean="0">
              <a:solidFill>
                <a:srgbClr val="660033"/>
              </a:solidFill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657600"/>
            <a:ext cx="4267200" cy="3200400"/>
          </a:xfrm>
        </p:spPr>
        <p:txBody>
          <a:bodyPr/>
          <a:lstStyle/>
          <a:p>
            <a:pPr eaLnBrk="1" hangingPunct="1"/>
            <a:endParaRPr lang="th-TH" altLang="en-US" smtClean="0"/>
          </a:p>
          <a:p>
            <a:pPr eaLnBrk="1" hangingPunct="1"/>
            <a:endParaRPr lang="th-TH" altLang="en-US" smtClean="0"/>
          </a:p>
          <a:p>
            <a:pPr eaLnBrk="1" hangingPunct="1"/>
            <a:endParaRPr lang="th-TH" altLang="en-US" smtClean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02"/>
    </mc:Choice>
    <mc:Fallback xmlns="">
      <p:transition spd="slow" advTm="13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th-TH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E68D095-4543-4382-B3BD-D197CC8CDE4B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th-TH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660033"/>
                </a:solidFill>
              </a:rPr>
              <a:t>Routine test</a:t>
            </a:r>
            <a:endParaRPr lang="th-TH" altLang="en-US" smtClean="0">
              <a:solidFill>
                <a:srgbClr val="660033"/>
              </a:solidFill>
            </a:endParaRP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FF00"/>
                </a:solidFill>
              </a:rPr>
              <a:t>Tuning fork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Weber : lateralize to better ear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Rinne  :  AC &gt; BC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Schwabach test : short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FF00"/>
                </a:solidFill>
              </a:rPr>
              <a:t>Audiometry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Hearing level &gt; 25 dB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No air-bone gap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Spheech recognition score depend on HL</a:t>
            </a:r>
            <a:endParaRPr lang="th-TH" altLang="en-US" smtClean="0"/>
          </a:p>
          <a:p>
            <a:pPr lvl="1" eaLnBrk="1" hangingPunct="1">
              <a:lnSpc>
                <a:spcPct val="90000"/>
              </a:lnSpc>
            </a:pPr>
            <a:endParaRPr lang="th-TH" altLang="en-US" smtClean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65"/>
    </mc:Choice>
    <mc:Fallback xmlns="">
      <p:transition spd="slow" advTm="32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th-TH" altLang="en-US" sz="1400" smtClean="0">
                <a:latin typeface="Times New Roman" panose="02020603050405020304" pitchFamily="18" charset="0"/>
              </a:rPr>
              <a:t>26 ธ.ค.49</a:t>
            </a:r>
          </a:p>
        </p:txBody>
      </p:sp>
      <p:sp>
        <p:nvSpPr>
          <p:cNvPr id="92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89E058D-138E-4B5D-8FED-B0D22B68BEBF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th-TH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FF0000"/>
                </a:solidFill>
              </a:rPr>
              <a:t>Special test</a:t>
            </a:r>
            <a:endParaRPr lang="th-TH" altLang="en-US" smtClean="0">
              <a:solidFill>
                <a:srgbClr val="FF0000"/>
              </a:solidFill>
            </a:endParaRPr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solidFill>
                  <a:srgbClr val="FFFF00"/>
                </a:solidFill>
              </a:rPr>
              <a:t>Subjective test</a:t>
            </a:r>
          </a:p>
          <a:p>
            <a:pPr lvl="1" eaLnBrk="1" hangingPunct="1"/>
            <a:r>
              <a:rPr lang="en-US" altLang="en-US" sz="2000" smtClean="0"/>
              <a:t>Cochlear </a:t>
            </a:r>
            <a:endParaRPr lang="en-US" altLang="en-US" sz="2000" baseline="30000" smtClean="0"/>
          </a:p>
          <a:p>
            <a:pPr lvl="2" eaLnBrk="1" hangingPunct="1"/>
            <a:r>
              <a:rPr lang="en-US" altLang="en-US" sz="1800" smtClean="0"/>
              <a:t>ABLB</a:t>
            </a:r>
          </a:p>
          <a:p>
            <a:pPr lvl="2" eaLnBrk="1" hangingPunct="1"/>
            <a:r>
              <a:rPr lang="en-US" altLang="en-US" sz="1800" smtClean="0"/>
              <a:t>SISI</a:t>
            </a:r>
          </a:p>
          <a:p>
            <a:pPr lvl="1" eaLnBrk="1" hangingPunct="1"/>
            <a:r>
              <a:rPr lang="en-US" altLang="en-US" sz="2000" smtClean="0"/>
              <a:t>Retrocochlear </a:t>
            </a:r>
            <a:endParaRPr lang="en-US" altLang="en-US" sz="2000" baseline="30000" smtClean="0"/>
          </a:p>
          <a:p>
            <a:pPr lvl="2" eaLnBrk="1" hangingPunct="1"/>
            <a:r>
              <a:rPr lang="en-US" altLang="en-US" sz="1800" smtClean="0"/>
              <a:t>Tone decay</a:t>
            </a:r>
          </a:p>
          <a:p>
            <a:pPr lvl="1" eaLnBrk="1" hangingPunct="1"/>
            <a:r>
              <a:rPr lang="en-US" altLang="en-US" sz="2000" smtClean="0"/>
              <a:t>R/O cochlear or retrocochlear </a:t>
            </a:r>
            <a:endParaRPr lang="th-TH" altLang="en-US" sz="2000" baseline="30000" smtClean="0"/>
          </a:p>
          <a:p>
            <a:pPr lvl="2" eaLnBrk="1" hangingPunct="1"/>
            <a:r>
              <a:rPr lang="en-US" altLang="en-US" sz="1800" smtClean="0"/>
              <a:t>Bekesy test</a:t>
            </a:r>
          </a:p>
          <a:p>
            <a:pPr lvl="2" eaLnBrk="1" hangingPunct="1"/>
            <a:r>
              <a:rPr lang="en-US" altLang="en-US" sz="1800" smtClean="0"/>
              <a:t>PIPB </a:t>
            </a:r>
            <a:endParaRPr lang="th-TH" altLang="en-US" sz="1800" baseline="30000" smtClean="0"/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solidFill>
                  <a:srgbClr val="FF99CC"/>
                </a:solidFill>
              </a:rPr>
              <a:t>Objective test</a:t>
            </a:r>
          </a:p>
          <a:p>
            <a:pPr lvl="1" eaLnBrk="1" hangingPunct="1"/>
            <a:r>
              <a:rPr lang="en-US" altLang="en-US" sz="2000" smtClean="0"/>
              <a:t>Acoustic immittance audiometry</a:t>
            </a:r>
          </a:p>
          <a:p>
            <a:pPr lvl="2" eaLnBrk="1" hangingPunct="1"/>
            <a:r>
              <a:rPr lang="en-US" altLang="en-US" sz="1800" smtClean="0"/>
              <a:t>Tympanometry</a:t>
            </a:r>
          </a:p>
          <a:p>
            <a:pPr lvl="2" eaLnBrk="1" hangingPunct="1"/>
            <a:r>
              <a:rPr lang="en-US" altLang="en-US" sz="1800" smtClean="0"/>
              <a:t>Acoustic stapedial reflex</a:t>
            </a:r>
          </a:p>
          <a:p>
            <a:pPr lvl="2" eaLnBrk="1" hangingPunct="1"/>
            <a:r>
              <a:rPr lang="en-US" altLang="en-US" sz="1800" smtClean="0"/>
              <a:t>Acoustic stapedial reflex decay</a:t>
            </a:r>
          </a:p>
          <a:p>
            <a:pPr lvl="1" eaLnBrk="1" hangingPunct="1"/>
            <a:r>
              <a:rPr lang="en-US" altLang="en-US" sz="2000" smtClean="0"/>
              <a:t>OAEs</a:t>
            </a:r>
          </a:p>
          <a:p>
            <a:pPr lvl="1" eaLnBrk="1" hangingPunct="1"/>
            <a:r>
              <a:rPr lang="en-US" altLang="en-US" sz="2000" smtClean="0"/>
              <a:t>Auditory evoked potentials response</a:t>
            </a:r>
          </a:p>
          <a:p>
            <a:pPr lvl="2" eaLnBrk="1" hangingPunct="1"/>
            <a:r>
              <a:rPr lang="en-US" altLang="en-US" sz="1800" smtClean="0"/>
              <a:t>ECochG</a:t>
            </a:r>
          </a:p>
          <a:p>
            <a:pPr lvl="2" eaLnBrk="1" hangingPunct="1"/>
            <a:r>
              <a:rPr lang="en-US" altLang="en-US" sz="1800" smtClean="0"/>
              <a:t>ABR</a:t>
            </a:r>
          </a:p>
          <a:p>
            <a:pPr eaLnBrk="1" hangingPunct="1"/>
            <a:endParaRPr lang="th-TH" altLang="en-US" sz="2400" smtClean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28"/>
    </mc:Choice>
    <mc:Fallback xmlns="">
      <p:transition spd="slow" advTm="28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th-TH" altLang="en-US" sz="1400" smtClean="0">
                <a:latin typeface="Times New Roman" panose="02020603050405020304" pitchFamily="18" charset="0"/>
              </a:rPr>
              <a:t>26 ธ.ค.49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F222472-19C3-417B-A096-B4EA7D4A8606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th-TH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660033"/>
                </a:solidFill>
              </a:rPr>
              <a:t>Auditory adaptation</a:t>
            </a:r>
            <a:endParaRPr lang="th-TH" altLang="en-US" smtClean="0">
              <a:solidFill>
                <a:srgbClr val="660033"/>
              </a:solidFill>
            </a:endParaRP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smtClean="0"/>
              <a:t>  </a:t>
            </a:r>
            <a:r>
              <a:rPr lang="en-US" altLang="en-US" smtClean="0"/>
              <a:t> - A temporary reduction in hearing sensitivity 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  -sustained acoustic stimulation at supra-threshold intensity.</a:t>
            </a:r>
            <a:endParaRPr lang="th-TH" altLang="en-US" smtClean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88"/>
    </mc:Choice>
    <mc:Fallback xmlns="">
      <p:transition spd="slow" advTm="60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EAF51F5-2E80-45AB-A0FA-9BCB623FDF3A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th-TH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FF0066"/>
                </a:solidFill>
              </a:rPr>
              <a:t>Bekesy test</a:t>
            </a:r>
            <a:endParaRPr lang="th-TH" altLang="en-US" smtClean="0">
              <a:solidFill>
                <a:srgbClr val="FF0066"/>
              </a:solidFill>
            </a:endParaRP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continuous tone &amp; interrupted tone , Fq 100-10000 Hz </a:t>
            </a:r>
          </a:p>
          <a:p>
            <a:pPr eaLnBrk="1" hangingPunct="1"/>
            <a:r>
              <a:rPr lang="en-US" altLang="en-US" smtClean="0"/>
              <a:t>interrupted tone</a:t>
            </a:r>
            <a:endParaRPr lang="th-TH" altLang="en-US" smtClean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01"/>
    </mc:Choice>
    <mc:Fallback xmlns="">
      <p:transition spd="slow" advTm="460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altLang="en-US" smtClean="0"/>
              <a:t>در ابتدا صوت خالص منقطع و سپس صوت ممتد ارائه مي‌شود. از بيمار خواسته مي‌شود در صورت شنيدن صوت خالص شاسي را فشار دهد و به محض اينكه صدا را نشنيد دستش را از روي شاسي بردارد و با فشار دادن شاسي شدت صورت به صورت اتوماتيك 5/2 دسي‌بلي در ثانيه كاهش مي‌يابد و با برداشتن دست از روي شاسي نيز شدت 5/2 دسي‌بلي در ثانيه افزايش خواهد يافت. </a:t>
            </a:r>
            <a:endParaRPr lang="en-US" altLang="en-US" smtClean="0"/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th-TH" altLang="en-US" sz="1400" dirty="0" smtClean="0">
              <a:latin typeface="Times New Roman" panose="02020603050405020304" pitchFamily="18" charset="0"/>
            </a:endParaRP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E28EDA-96B9-4CB5-8859-675B6C3BE5AA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th-TH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788"/>
    </mc:Choice>
    <mc:Fallback xmlns="">
      <p:transition spd="slow" advTm="1277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1"/>
</p:tagLst>
</file>

<file path=ppt/theme/theme1.xml><?xml version="1.0" encoding="utf-8"?>
<a:theme xmlns:a="http://schemas.openxmlformats.org/drawingml/2006/main" name="Company Handbook">
  <a:themeElements>
    <a:clrScheme name="Company Handbook 1">
      <a:dk1>
        <a:srgbClr val="00354E"/>
      </a:dk1>
      <a:lt1>
        <a:srgbClr val="EAEAEA"/>
      </a:lt1>
      <a:dk2>
        <a:srgbClr val="006699"/>
      </a:dk2>
      <a:lt2>
        <a:srgbClr val="CCECFF"/>
      </a:lt2>
      <a:accent1>
        <a:srgbClr val="006699"/>
      </a:accent1>
      <a:accent2>
        <a:srgbClr val="6699FF"/>
      </a:accent2>
      <a:accent3>
        <a:srgbClr val="AAB8CA"/>
      </a:accent3>
      <a:accent4>
        <a:srgbClr val="C8C8C8"/>
      </a:accent4>
      <a:accent5>
        <a:srgbClr val="AAB8CA"/>
      </a:accent5>
      <a:accent6>
        <a:srgbClr val="5C8AE7"/>
      </a:accent6>
      <a:hlink>
        <a:srgbClr val="CCCCFF"/>
      </a:hlink>
      <a:folHlink>
        <a:srgbClr val="5E6FD4"/>
      </a:folHlink>
    </a:clrScheme>
    <a:fontScheme name="Company Handbook">
      <a:majorFont>
        <a:latin typeface="Arial Black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th-TH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th-TH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ngsana New" pitchFamily="18" charset="-34"/>
          </a:defRPr>
        </a:defPPr>
      </a:lstStyle>
    </a:lnDef>
  </a:objectDefaults>
  <a:extraClrSchemeLst>
    <a:extraClrScheme>
      <a:clrScheme name="Company Handbook 1">
        <a:dk1>
          <a:srgbClr val="00354E"/>
        </a:dk1>
        <a:lt1>
          <a:srgbClr val="EAEAEA"/>
        </a:lt1>
        <a:dk2>
          <a:srgbClr val="006699"/>
        </a:dk2>
        <a:lt2>
          <a:srgbClr val="CCECFF"/>
        </a:lt2>
        <a:accent1>
          <a:srgbClr val="006699"/>
        </a:accent1>
        <a:accent2>
          <a:srgbClr val="6699FF"/>
        </a:accent2>
        <a:accent3>
          <a:srgbClr val="AAB8CA"/>
        </a:accent3>
        <a:accent4>
          <a:srgbClr val="C8C8C8"/>
        </a:accent4>
        <a:accent5>
          <a:srgbClr val="AAB8CA"/>
        </a:accent5>
        <a:accent6>
          <a:srgbClr val="5C8AE7"/>
        </a:accent6>
        <a:hlink>
          <a:srgbClr val="CCCCFF"/>
        </a:hlink>
        <a:folHlink>
          <a:srgbClr val="5E6FD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2">
        <a:dk1>
          <a:srgbClr val="000080"/>
        </a:dk1>
        <a:lt1>
          <a:srgbClr val="FFFFFF"/>
        </a:lt1>
        <a:dk2>
          <a:srgbClr val="3366CC"/>
        </a:dk2>
        <a:lt2>
          <a:srgbClr val="7A7C93"/>
        </a:lt2>
        <a:accent1>
          <a:srgbClr val="006699"/>
        </a:accent1>
        <a:accent2>
          <a:srgbClr val="6699FF"/>
        </a:accent2>
        <a:accent3>
          <a:srgbClr val="FFFFFF"/>
        </a:accent3>
        <a:accent4>
          <a:srgbClr val="00006C"/>
        </a:accent4>
        <a:accent5>
          <a:srgbClr val="AAB8CA"/>
        </a:accent5>
        <a:accent6>
          <a:srgbClr val="5C8AE7"/>
        </a:accent6>
        <a:hlink>
          <a:srgbClr val="9933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B8B8B8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4">
        <a:dk1>
          <a:srgbClr val="660066"/>
        </a:dk1>
        <a:lt1>
          <a:srgbClr val="EAEAEA"/>
        </a:lt1>
        <a:dk2>
          <a:srgbClr val="3366CC"/>
        </a:dk2>
        <a:lt2>
          <a:srgbClr val="7A7C93"/>
        </a:lt2>
        <a:accent1>
          <a:srgbClr val="00CCCC"/>
        </a:accent1>
        <a:accent2>
          <a:srgbClr val="CC66FF"/>
        </a:accent2>
        <a:accent3>
          <a:srgbClr val="F3F3F3"/>
        </a:accent3>
        <a:accent4>
          <a:srgbClr val="560056"/>
        </a:accent4>
        <a:accent5>
          <a:srgbClr val="AAE2E2"/>
        </a:accent5>
        <a:accent6>
          <a:srgbClr val="B95CE7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5">
        <a:dk1>
          <a:srgbClr val="00354E"/>
        </a:dk1>
        <a:lt1>
          <a:srgbClr val="EAEAEA"/>
        </a:lt1>
        <a:dk2>
          <a:srgbClr val="6D67AA"/>
        </a:dk2>
        <a:lt2>
          <a:srgbClr val="CCCCFF"/>
        </a:lt2>
        <a:accent1>
          <a:srgbClr val="6600CC"/>
        </a:accent1>
        <a:accent2>
          <a:srgbClr val="9999FF"/>
        </a:accent2>
        <a:accent3>
          <a:srgbClr val="BAB8D2"/>
        </a:accent3>
        <a:accent4>
          <a:srgbClr val="C8C8C8"/>
        </a:accent4>
        <a:accent5>
          <a:srgbClr val="B8AAE2"/>
        </a:accent5>
        <a:accent6>
          <a:srgbClr val="8A8AE7"/>
        </a:accent6>
        <a:hlink>
          <a:srgbClr val="CCCCFF"/>
        </a:hlink>
        <a:folHlink>
          <a:srgbClr val="9D70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6">
        <a:dk1>
          <a:srgbClr val="003366"/>
        </a:dk1>
        <a:lt1>
          <a:srgbClr val="EAEAEA"/>
        </a:lt1>
        <a:dk2>
          <a:srgbClr val="009999"/>
        </a:dk2>
        <a:lt2>
          <a:srgbClr val="FFFFFF"/>
        </a:lt2>
        <a:accent1>
          <a:srgbClr val="008080"/>
        </a:accent1>
        <a:accent2>
          <a:srgbClr val="00CCCC"/>
        </a:accent2>
        <a:accent3>
          <a:srgbClr val="AACACA"/>
        </a:accent3>
        <a:accent4>
          <a:srgbClr val="C8C8C8"/>
        </a:accent4>
        <a:accent5>
          <a:srgbClr val="AAC0C0"/>
        </a:accent5>
        <a:accent6>
          <a:srgbClr val="00B9B9"/>
        </a:accent6>
        <a:hlink>
          <a:srgbClr val="A7DDE1"/>
        </a:hlink>
        <a:folHlink>
          <a:srgbClr val="FF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Company Handbook</Template>
  <TotalTime>3445</TotalTime>
  <Words>298</Words>
  <Application>Microsoft Office PowerPoint</Application>
  <PresentationFormat>On-screen Show (4:3)</PresentationFormat>
  <Paragraphs>63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Angsana New</vt:lpstr>
      <vt:lpstr>Arial</vt:lpstr>
      <vt:lpstr>Arial Black</vt:lpstr>
      <vt:lpstr>Tahoma</vt:lpstr>
      <vt:lpstr>Times New Roman</vt:lpstr>
      <vt:lpstr>Wingdings</vt:lpstr>
      <vt:lpstr>Company Handbook</vt:lpstr>
      <vt:lpstr>هو السميع</vt:lpstr>
      <vt:lpstr>ارزیابی تکمیلی شنوایی</vt:lpstr>
      <vt:lpstr>منابع</vt:lpstr>
      <vt:lpstr>Hearing evaluation for SNHL</vt:lpstr>
      <vt:lpstr>Routine test</vt:lpstr>
      <vt:lpstr>Special test</vt:lpstr>
      <vt:lpstr>Auditory adaptation</vt:lpstr>
      <vt:lpstr>Bekesy test</vt:lpstr>
      <vt:lpstr>PowerPoint Presentation</vt:lpstr>
      <vt:lpstr>PowerPoint Presentation</vt:lpstr>
      <vt:lpstr>PowerPoint Presentation</vt:lpstr>
      <vt:lpstr>Bekesy test</vt:lpstr>
    </vt:vector>
  </TitlesOfParts>
  <Company>iLLUSiON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iLLuSioN</dc:creator>
  <cp:lastModifiedBy>user</cp:lastModifiedBy>
  <cp:revision>43</cp:revision>
  <dcterms:created xsi:type="dcterms:W3CDTF">2006-12-15T16:03:08Z</dcterms:created>
  <dcterms:modified xsi:type="dcterms:W3CDTF">2020-12-11T16:06:47Z</dcterms:modified>
</cp:coreProperties>
</file>