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a" ContentType="audio/x-ms-wma"/>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1"/>
  </p:notesMasterIdLst>
  <p:handoutMasterIdLst>
    <p:handoutMasterId r:id="rId22"/>
  </p:handoutMasterIdLst>
  <p:sldIdLst>
    <p:sldId id="381" r:id="rId2"/>
    <p:sldId id="256" r:id="rId3"/>
    <p:sldId id="408" r:id="rId4"/>
    <p:sldId id="376" r:id="rId5"/>
    <p:sldId id="392" r:id="rId6"/>
    <p:sldId id="323" r:id="rId7"/>
    <p:sldId id="409" r:id="rId8"/>
    <p:sldId id="410" r:id="rId9"/>
    <p:sldId id="412" r:id="rId10"/>
    <p:sldId id="415" r:id="rId11"/>
    <p:sldId id="419" r:id="rId12"/>
    <p:sldId id="417" r:id="rId13"/>
    <p:sldId id="418" r:id="rId14"/>
    <p:sldId id="420" r:id="rId15"/>
    <p:sldId id="421" r:id="rId16"/>
    <p:sldId id="422" r:id="rId17"/>
    <p:sldId id="423" r:id="rId18"/>
    <p:sldId id="424" r:id="rId19"/>
    <p:sldId id="324"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98" autoAdjust="0"/>
    <p:restoredTop sz="94728" autoAdjust="0"/>
  </p:normalViewPr>
  <p:slideViewPr>
    <p:cSldViewPr>
      <p:cViewPr varScale="1">
        <p:scale>
          <a:sx n="85" d="100"/>
          <a:sy n="85" d="100"/>
        </p:scale>
        <p:origin x="24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18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4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5462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5462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5462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AAC4007-11D5-4C32-B3E2-0A330B060546}" type="slidenum">
              <a:rPr lang="en-US" altLang="en-US"/>
              <a:pPr>
                <a:defRPr/>
              </a:pPr>
              <a:t>‹#›</a:t>
            </a:fld>
            <a:endParaRPr lang="en-US" altLang="en-US"/>
          </a:p>
        </p:txBody>
      </p:sp>
    </p:spTree>
    <p:extLst>
      <p:ext uri="{BB962C8B-B14F-4D97-AF65-F5344CB8AC3E}">
        <p14:creationId xmlns:p14="http://schemas.microsoft.com/office/powerpoint/2010/main" val="615463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870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0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870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8025F14-7F42-4ECF-A683-D9DCFCC7BAD8}" type="slidenum">
              <a:rPr lang="en-US" altLang="en-US"/>
              <a:pPr>
                <a:defRPr/>
              </a:pPr>
              <a:t>‹#›</a:t>
            </a:fld>
            <a:endParaRPr lang="en-US" altLang="en-US"/>
          </a:p>
        </p:txBody>
      </p:sp>
    </p:spTree>
    <p:extLst>
      <p:ext uri="{BB962C8B-B14F-4D97-AF65-F5344CB8AC3E}">
        <p14:creationId xmlns:p14="http://schemas.microsoft.com/office/powerpoint/2010/main" val="7921215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22E8C7F-3778-455D-B04B-91D86187A32F}" type="slidenum">
              <a:rPr lang="en-US" altLang="en-US" smtClean="0"/>
              <a:pPr>
                <a:spcBef>
                  <a:spcPct val="0"/>
                </a:spcBef>
              </a:pPr>
              <a:t>5</a:t>
            </a:fld>
            <a:endParaRPr lang="en-US" altLang="en-US" smtClean="0"/>
          </a:p>
        </p:txBody>
      </p:sp>
      <p:sp>
        <p:nvSpPr>
          <p:cNvPr id="10243" name="Rectangle 2"/>
          <p:cNvSpPr>
            <a:spLocks noGrp="1" noRot="1" noChangeAspect="1" noChangeArrowheads="1" noTextEdit="1"/>
          </p:cNvSpPr>
          <p:nvPr>
            <p:ph type="sldImg"/>
          </p:nvPr>
        </p:nvSpPr>
        <p:spPr>
          <a:xfrm>
            <a:off x="1150938" y="692150"/>
            <a:ext cx="4554537" cy="3416300"/>
          </a:xfrm>
          <a:ln w="12700" cap="flat">
            <a:solidFill>
              <a:schemeClr val="tx1"/>
            </a:solidFill>
          </a:ln>
        </p:spPr>
      </p:sp>
      <p:sp>
        <p:nvSpPr>
          <p:cNvPr id="10244" name="Rectangle 3"/>
          <p:cNvSpPr>
            <a:spLocks noGrp="1" noChangeArrowheads="1"/>
          </p:cNvSpPr>
          <p:nvPr>
            <p:ph type="body" idx="1"/>
          </p:nvPr>
        </p:nvSpPr>
        <p:spPr>
          <a:xfrm>
            <a:off x="882650" y="4343400"/>
            <a:ext cx="50911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r>
              <a:rPr lang="en-US" altLang="en-US" smtClean="0">
                <a:latin typeface="Arial" panose="020B0604020202020204" pitchFamily="34" charset="0"/>
                <a:cs typeface="Arial" panose="020B0604020202020204" pitchFamily="34" charset="0"/>
              </a:rPr>
              <a:t>Example of high frequency sensorineural hearing loss of moderate degree.  </a:t>
            </a:r>
          </a:p>
        </p:txBody>
      </p:sp>
    </p:spTree>
    <p:extLst>
      <p:ext uri="{BB962C8B-B14F-4D97-AF65-F5344CB8AC3E}">
        <p14:creationId xmlns:p14="http://schemas.microsoft.com/office/powerpoint/2010/main" val="465632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kumimoji="1" lang="en-US" altLang="en-US" sz="2400" smtClean="0">
                <a:latin typeface="Times New Roman" panose="02020603050405020304"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kumimoji="1" lang="en-US" altLang="en-US" sz="2400" smtClean="0">
                <a:latin typeface="Times New Roman" panose="02020603050405020304"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mtClean="0"/>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mtClean="0"/>
            </a:p>
          </p:txBody>
        </p:sp>
      </p:grpSp>
      <p:sp>
        <p:nvSpPr>
          <p:cNvPr id="28680"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en-US"/>
              <a:t>Click to edit Master subtitle style</a:t>
            </a:r>
          </a:p>
        </p:txBody>
      </p:sp>
      <p:sp>
        <p:nvSpPr>
          <p:cNvPr id="28684"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en-US"/>
              <a:t>Click to edit Master title style</a:t>
            </a:r>
          </a:p>
        </p:txBody>
      </p:sp>
      <p:sp>
        <p:nvSpPr>
          <p:cNvPr id="10" name="Date Placeholder 9"/>
          <p:cNvSpPr>
            <a:spLocks noGrp="1" noChangeArrowheads="1"/>
          </p:cNvSpPr>
          <p:nvPr>
            <p:ph type="dt" sz="quarter" idx="10"/>
          </p:nvPr>
        </p:nvSpPr>
        <p:spPr/>
        <p:txBody>
          <a:bodyPr/>
          <a:lstStyle>
            <a:lvl1pPr>
              <a:defRPr>
                <a:solidFill>
                  <a:schemeClr val="bg1"/>
                </a:solidFill>
              </a:defRPr>
            </a:lvl1pPr>
          </a:lstStyle>
          <a:p>
            <a:pPr>
              <a:defRPr/>
            </a:pPr>
            <a:endParaRPr lang="en-US"/>
          </a:p>
        </p:txBody>
      </p:sp>
      <p:sp>
        <p:nvSpPr>
          <p:cNvPr id="11" name="Footer Placeholder 10"/>
          <p:cNvSpPr>
            <a:spLocks noGrp="1" noChangeArrowheads="1"/>
          </p:cNvSpPr>
          <p:nvPr>
            <p:ph type="ftr" sz="quarter" idx="11"/>
          </p:nvPr>
        </p:nvSpPr>
        <p:spPr/>
        <p:txBody>
          <a:bodyPr/>
          <a:lstStyle>
            <a:lvl1pPr algn="r">
              <a:defRPr/>
            </a:lvl1pPr>
          </a:lstStyle>
          <a:p>
            <a:pPr>
              <a:defRPr/>
            </a:pPr>
            <a:endParaRPr lang="en-US"/>
          </a:p>
        </p:txBody>
      </p:sp>
      <p:sp>
        <p:nvSpPr>
          <p:cNvPr id="12" name="Slide Number Placeholder 11"/>
          <p:cNvSpPr>
            <a:spLocks noGrp="1" noChangeArrowheads="1"/>
          </p:cNvSpPr>
          <p:nvPr>
            <p:ph type="sldNum" sz="quarter" idx="12"/>
          </p:nvPr>
        </p:nvSpPr>
        <p:spPr>
          <a:xfrm>
            <a:off x="76200" y="6248400"/>
            <a:ext cx="587375" cy="488950"/>
          </a:xfrm>
        </p:spPr>
        <p:txBody>
          <a:bodyPr anchorCtr="0"/>
          <a:lstStyle>
            <a:lvl1pPr>
              <a:defRPr/>
            </a:lvl1pPr>
          </a:lstStyle>
          <a:p>
            <a:pPr>
              <a:defRPr/>
            </a:pPr>
            <a:fld id="{A392858B-1EA6-4878-AD02-D093684D0BD3}" type="slidenum">
              <a:rPr lang="en-US" altLang="en-US"/>
              <a:pPr>
                <a:defRPr/>
              </a:pPr>
              <a:t>‹#›</a:t>
            </a:fld>
            <a:endParaRPr lang="en-US" altLang="en-US"/>
          </a:p>
        </p:txBody>
      </p:sp>
    </p:spTree>
    <p:extLst>
      <p:ext uri="{BB962C8B-B14F-4D97-AF65-F5344CB8AC3E}">
        <p14:creationId xmlns:p14="http://schemas.microsoft.com/office/powerpoint/2010/main" val="235880828"/>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9753BA77-F5F6-49A0-959D-9ADA566788F9}" type="slidenum">
              <a:rPr lang="en-US" altLang="en-US"/>
              <a:pPr>
                <a:defRPr/>
              </a:pPr>
              <a:t>‹#›</a:t>
            </a:fld>
            <a:endParaRPr lang="en-US" altLang="en-US"/>
          </a:p>
        </p:txBody>
      </p:sp>
    </p:spTree>
    <p:extLst>
      <p:ext uri="{BB962C8B-B14F-4D97-AF65-F5344CB8AC3E}">
        <p14:creationId xmlns:p14="http://schemas.microsoft.com/office/powerpoint/2010/main" val="334203459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FFCA46C5-0223-4A19-BF01-407CF2F63A3C}" type="slidenum">
              <a:rPr lang="en-US" altLang="en-US"/>
              <a:pPr>
                <a:defRPr/>
              </a:pPr>
              <a:t>‹#›</a:t>
            </a:fld>
            <a:endParaRPr lang="en-US" altLang="en-US"/>
          </a:p>
        </p:txBody>
      </p:sp>
    </p:spTree>
    <p:extLst>
      <p:ext uri="{BB962C8B-B14F-4D97-AF65-F5344CB8AC3E}">
        <p14:creationId xmlns:p14="http://schemas.microsoft.com/office/powerpoint/2010/main" val="103267066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54009FEF-B008-4423-AD08-928C5F73C446}" type="slidenum">
              <a:rPr lang="en-US" altLang="en-US"/>
              <a:pPr>
                <a:defRPr/>
              </a:pPr>
              <a:t>‹#›</a:t>
            </a:fld>
            <a:endParaRPr lang="en-US" altLang="en-US"/>
          </a:p>
        </p:txBody>
      </p:sp>
    </p:spTree>
    <p:extLst>
      <p:ext uri="{BB962C8B-B14F-4D97-AF65-F5344CB8AC3E}">
        <p14:creationId xmlns:p14="http://schemas.microsoft.com/office/powerpoint/2010/main" val="269408242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E0492476-98BC-48FA-B319-2007014C71A1}" type="slidenum">
              <a:rPr lang="en-US" altLang="en-US"/>
              <a:pPr>
                <a:defRPr/>
              </a:pPr>
              <a:t>‹#›</a:t>
            </a:fld>
            <a:endParaRPr lang="en-US" altLang="en-US"/>
          </a:p>
        </p:txBody>
      </p:sp>
    </p:spTree>
    <p:extLst>
      <p:ext uri="{BB962C8B-B14F-4D97-AF65-F5344CB8AC3E}">
        <p14:creationId xmlns:p14="http://schemas.microsoft.com/office/powerpoint/2010/main" val="128092627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A53B305B-13A6-4135-A292-B3A579BFD451}" type="slidenum">
              <a:rPr lang="en-US" altLang="en-US"/>
              <a:pPr>
                <a:defRPr/>
              </a:pPr>
              <a:t>‹#›</a:t>
            </a:fld>
            <a:endParaRPr lang="en-US" altLang="en-US"/>
          </a:p>
        </p:txBody>
      </p:sp>
    </p:spTree>
    <p:extLst>
      <p:ext uri="{BB962C8B-B14F-4D97-AF65-F5344CB8AC3E}">
        <p14:creationId xmlns:p14="http://schemas.microsoft.com/office/powerpoint/2010/main" val="12589230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7BB77991-020F-4721-8A07-626E061B5BAA}" type="slidenum">
              <a:rPr lang="en-US" altLang="en-US"/>
              <a:pPr>
                <a:defRPr/>
              </a:pPr>
              <a:t>‹#›</a:t>
            </a:fld>
            <a:endParaRPr lang="en-US" altLang="en-US"/>
          </a:p>
        </p:txBody>
      </p:sp>
    </p:spTree>
    <p:extLst>
      <p:ext uri="{BB962C8B-B14F-4D97-AF65-F5344CB8AC3E}">
        <p14:creationId xmlns:p14="http://schemas.microsoft.com/office/powerpoint/2010/main" val="251503357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7900AE0E-3F3A-48E1-88FD-365EBCDCD96E}" type="slidenum">
              <a:rPr lang="en-US" altLang="en-US"/>
              <a:pPr>
                <a:defRPr/>
              </a:pPr>
              <a:t>‹#›</a:t>
            </a:fld>
            <a:endParaRPr lang="en-US" altLang="en-US"/>
          </a:p>
        </p:txBody>
      </p:sp>
    </p:spTree>
    <p:extLst>
      <p:ext uri="{BB962C8B-B14F-4D97-AF65-F5344CB8AC3E}">
        <p14:creationId xmlns:p14="http://schemas.microsoft.com/office/powerpoint/2010/main" val="426006250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3820443A-9B59-4EF6-B214-C7788281C55E}" type="slidenum">
              <a:rPr lang="en-US" altLang="en-US"/>
              <a:pPr>
                <a:defRPr/>
              </a:pPr>
              <a:t>‹#›</a:t>
            </a:fld>
            <a:endParaRPr lang="en-US" altLang="en-US"/>
          </a:p>
        </p:txBody>
      </p:sp>
    </p:spTree>
    <p:extLst>
      <p:ext uri="{BB962C8B-B14F-4D97-AF65-F5344CB8AC3E}">
        <p14:creationId xmlns:p14="http://schemas.microsoft.com/office/powerpoint/2010/main" val="253315883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F58AA184-A851-49A9-ABD2-33ADBC572EB1}" type="slidenum">
              <a:rPr lang="en-US" altLang="en-US"/>
              <a:pPr>
                <a:defRPr/>
              </a:pPr>
              <a:t>‹#›</a:t>
            </a:fld>
            <a:endParaRPr lang="en-US" altLang="en-US"/>
          </a:p>
        </p:txBody>
      </p:sp>
    </p:spTree>
    <p:extLst>
      <p:ext uri="{BB962C8B-B14F-4D97-AF65-F5344CB8AC3E}">
        <p14:creationId xmlns:p14="http://schemas.microsoft.com/office/powerpoint/2010/main" val="86240685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D1F44EB-AAD4-4858-988B-FD232BF97089}" type="slidenum">
              <a:rPr lang="en-US" altLang="en-US"/>
              <a:pPr>
                <a:defRPr/>
              </a:pPr>
              <a:t>‹#›</a:t>
            </a:fld>
            <a:endParaRPr lang="en-US" altLang="en-US"/>
          </a:p>
        </p:txBody>
      </p:sp>
    </p:spTree>
    <p:extLst>
      <p:ext uri="{BB962C8B-B14F-4D97-AF65-F5344CB8AC3E}">
        <p14:creationId xmlns:p14="http://schemas.microsoft.com/office/powerpoint/2010/main" val="162545641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2362200"/>
            <a:ext cx="3770312" cy="1785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300538"/>
            <a:ext cx="3770312" cy="1785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9B40338F-C01D-4515-9587-A00E68EF3B3D}" type="slidenum">
              <a:rPr lang="en-US" altLang="en-US"/>
              <a:pPr>
                <a:defRPr/>
              </a:pPr>
              <a:t>‹#›</a:t>
            </a:fld>
            <a:endParaRPr lang="en-US" altLang="en-US"/>
          </a:p>
        </p:txBody>
      </p:sp>
    </p:spTree>
    <p:extLst>
      <p:ext uri="{BB962C8B-B14F-4D97-AF65-F5344CB8AC3E}">
        <p14:creationId xmlns:p14="http://schemas.microsoft.com/office/powerpoint/2010/main" val="321425260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2362200"/>
            <a:ext cx="3770312" cy="1785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300538"/>
            <a:ext cx="3770312" cy="1785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B79166D0-DA78-498D-8A18-2800BEBFC986}" type="slidenum">
              <a:rPr lang="en-US" altLang="en-US"/>
              <a:pPr>
                <a:defRPr/>
              </a:pPr>
              <a:t>‹#›</a:t>
            </a:fld>
            <a:endParaRPr lang="en-US" altLang="en-US"/>
          </a:p>
        </p:txBody>
      </p:sp>
    </p:spTree>
    <p:extLst>
      <p:ext uri="{BB962C8B-B14F-4D97-AF65-F5344CB8AC3E}">
        <p14:creationId xmlns:p14="http://schemas.microsoft.com/office/powerpoint/2010/main" val="3228407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30A4AC7E-5B60-4ABF-B6B6-C62AC8A66D69}" type="slidenum">
              <a:rPr lang="en-US" altLang="en-US"/>
              <a:pPr>
                <a:defRPr/>
              </a:pPr>
              <a:t>‹#›</a:t>
            </a:fld>
            <a:endParaRPr lang="en-US" altLang="en-US"/>
          </a:p>
        </p:txBody>
      </p:sp>
    </p:spTree>
    <p:extLst>
      <p:ext uri="{BB962C8B-B14F-4D97-AF65-F5344CB8AC3E}">
        <p14:creationId xmlns:p14="http://schemas.microsoft.com/office/powerpoint/2010/main" val="395580676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60913" y="2362200"/>
            <a:ext cx="3770312" cy="3724275"/>
          </a:xfrm>
        </p:spPr>
        <p:txBody>
          <a:bodyPr/>
          <a:lstStyle/>
          <a:p>
            <a:pPr lvl="0"/>
            <a:endParaRPr lang="en-US" noProof="0" smtClean="0"/>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CC68B286-23D5-44C0-8DF1-C584A3260114}" type="slidenum">
              <a:rPr lang="en-US" altLang="en-US"/>
              <a:pPr>
                <a:defRPr/>
              </a:pPr>
              <a:t>‹#›</a:t>
            </a:fld>
            <a:endParaRPr lang="en-US" altLang="en-US"/>
          </a:p>
        </p:txBody>
      </p:sp>
    </p:spTree>
    <p:extLst>
      <p:ext uri="{BB962C8B-B14F-4D97-AF65-F5344CB8AC3E}">
        <p14:creationId xmlns:p14="http://schemas.microsoft.com/office/powerpoint/2010/main" val="198455355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838200" y="2362200"/>
            <a:ext cx="3770313" cy="3724275"/>
          </a:xfrm>
        </p:spPr>
        <p:txBody>
          <a:bodyPr/>
          <a:lstStyle/>
          <a:p>
            <a:pPr lvl="0"/>
            <a:endParaRPr lang="en-US" noProof="0" smtClean="0"/>
          </a:p>
        </p:txBody>
      </p:sp>
      <p:sp>
        <p:nvSpPr>
          <p:cNvPr id="4" name="Text Placeholder 3"/>
          <p:cNvSpPr>
            <a:spLocks noGrp="1"/>
          </p:cNvSpPr>
          <p:nvPr>
            <p:ph type="body"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00C2844E-73F8-405F-9832-7FE7551780B5}" type="slidenum">
              <a:rPr lang="en-US" altLang="en-US"/>
              <a:pPr>
                <a:defRPr/>
              </a:pPr>
              <a:t>‹#›</a:t>
            </a:fld>
            <a:endParaRPr lang="en-US" altLang="en-US"/>
          </a:p>
        </p:txBody>
      </p:sp>
    </p:spTree>
    <p:extLst>
      <p:ext uri="{BB962C8B-B14F-4D97-AF65-F5344CB8AC3E}">
        <p14:creationId xmlns:p14="http://schemas.microsoft.com/office/powerpoint/2010/main" val="194159295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1036" name="Rectangle 4"/>
              <p:cNvSpPr>
                <a:spLocks noChangeArrowheads="1"/>
              </p:cNvSpPr>
              <p:nvPr userDrawn="1"/>
            </p:nvSpPr>
            <p:spPr bwMode="auto">
              <a:xfrm>
                <a:off x="0" y="0"/>
                <a:ext cx="4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mtClean="0"/>
              </a:p>
            </p:txBody>
          </p:sp>
          <p:sp>
            <p:nvSpPr>
              <p:cNvPr id="1037"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miter lim="800000"/>
                    <a:headEnd type="none" w="med" len="med"/>
                    <a:tailEnd type="none" w="med" len="med"/>
                  </a14:hiddenLine>
                </a:ext>
              </a:extLst>
            </p:spPr>
            <p:txBody>
              <a:bodyPr wrap="none"/>
              <a:lstStyle/>
              <a:p>
                <a:endParaRPr lang="en-US"/>
              </a:p>
            </p:txBody>
          </p:sp>
        </p:grpSp>
        <p:grpSp>
          <p:nvGrpSpPr>
            <p:cNvPr id="1033" name="Group 6"/>
            <p:cNvGrpSpPr>
              <a:grpSpLocks/>
            </p:cNvGrpSpPr>
            <p:nvPr/>
          </p:nvGrpSpPr>
          <p:grpSpPr bwMode="auto">
            <a:xfrm>
              <a:off x="144" y="1248"/>
              <a:ext cx="4656" cy="201"/>
              <a:chOff x="144" y="1248"/>
              <a:chExt cx="4656" cy="201"/>
            </a:xfrm>
          </p:grpSpPr>
          <p:sp>
            <p:nvSpPr>
              <p:cNvPr id="1034" name="AutoShape 7"/>
              <p:cNvSpPr>
                <a:spLocks noChangeArrowheads="1"/>
              </p:cNvSpPr>
              <p:nvPr/>
            </p:nvSpPr>
            <p:spPr bwMode="auto">
              <a:xfrm>
                <a:off x="384" y="1248"/>
                <a:ext cx="4416" cy="200"/>
              </a:xfrm>
              <a:prstGeom prst="roundRect">
                <a:avLst>
                  <a:gd name="adj" fmla="val 0"/>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mtClean="0"/>
              </a:p>
            </p:txBody>
          </p:sp>
          <p:sp>
            <p:nvSpPr>
              <p:cNvPr id="1035" name="AutoShape 8"/>
              <p:cNvSpPr>
                <a:spLocks noChangeArrowheads="1"/>
              </p:cNvSpPr>
              <p:nvPr/>
            </p:nvSpPr>
            <p:spPr bwMode="auto">
              <a:xfrm flipH="1">
                <a:off x="144" y="1248"/>
                <a:ext cx="248" cy="201"/>
              </a:xfrm>
              <a:prstGeom prst="flowChartDelay">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mtClean="0"/>
              </a:p>
            </p:txBody>
          </p:sp>
        </p:grpSp>
      </p:grpSp>
      <p:sp>
        <p:nvSpPr>
          <p:cNvPr id="2765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2765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7659"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Arial" charset="0"/>
                <a:cs typeface="Arial" charset="0"/>
              </a:defRPr>
            </a:lvl1pPr>
          </a:lstStyle>
          <a:p>
            <a:pPr>
              <a:defRPr/>
            </a:pPr>
            <a:endParaRPr lang="en-US"/>
          </a:p>
        </p:txBody>
      </p:sp>
      <p:sp>
        <p:nvSpPr>
          <p:cNvPr id="27660"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Arial" charset="0"/>
                <a:cs typeface="Arial" charset="0"/>
              </a:defRPr>
            </a:lvl1pPr>
          </a:lstStyle>
          <a:p>
            <a:pPr>
              <a:defRPr/>
            </a:pPr>
            <a:endParaRPr lang="en-US"/>
          </a:p>
        </p:txBody>
      </p:sp>
      <p:sp>
        <p:nvSpPr>
          <p:cNvPr id="27661"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pPr>
              <a:defRPr/>
            </a:pPr>
            <a:fld id="{FACD0175-2AAA-4E7C-96DB-255D3D5C8D7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64"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657"/>
                                        </p:tgtEl>
                                        <p:attrNameLst>
                                          <p:attrName>style.visibility</p:attrName>
                                        </p:attrNameLst>
                                      </p:cBhvr>
                                      <p:to>
                                        <p:strVal val="visible"/>
                                      </p:to>
                                    </p:set>
                                    <p:animEffect transition="in" filter="fade">
                                      <p:cBhvr>
                                        <p:cTn id="7" dur="2000"/>
                                        <p:tgtEl>
                                          <p:spTgt spid="276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8">
                                            <p:txEl>
                                              <p:pRg st="0" end="0"/>
                                            </p:txEl>
                                          </p:spTgt>
                                        </p:tgtEl>
                                        <p:attrNameLst>
                                          <p:attrName>style.visibility</p:attrName>
                                        </p:attrNameLst>
                                      </p:cBhvr>
                                      <p:to>
                                        <p:strVal val="visible"/>
                                      </p:to>
                                    </p:set>
                                    <p:animEffect transition="in" filter="fade">
                                      <p:cBhvr>
                                        <p:cTn id="12" dur="2000"/>
                                        <p:tgtEl>
                                          <p:spTgt spid="27658">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658">
                                            <p:txEl>
                                              <p:pRg st="1" end="1"/>
                                            </p:txEl>
                                          </p:spTgt>
                                        </p:tgtEl>
                                        <p:attrNameLst>
                                          <p:attrName>style.visibility</p:attrName>
                                        </p:attrNameLst>
                                      </p:cBhvr>
                                      <p:to>
                                        <p:strVal val="visible"/>
                                      </p:to>
                                    </p:set>
                                    <p:animEffect transition="in" filter="fade">
                                      <p:cBhvr>
                                        <p:cTn id="15" dur="2000"/>
                                        <p:tgtEl>
                                          <p:spTgt spid="27658">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658">
                                            <p:txEl>
                                              <p:pRg st="2" end="2"/>
                                            </p:txEl>
                                          </p:spTgt>
                                        </p:tgtEl>
                                        <p:attrNameLst>
                                          <p:attrName>style.visibility</p:attrName>
                                        </p:attrNameLst>
                                      </p:cBhvr>
                                      <p:to>
                                        <p:strVal val="visible"/>
                                      </p:to>
                                    </p:set>
                                    <p:animEffect transition="in" filter="fade">
                                      <p:cBhvr>
                                        <p:cTn id="18" dur="2000"/>
                                        <p:tgtEl>
                                          <p:spTgt spid="27658">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658">
                                            <p:txEl>
                                              <p:pRg st="3" end="3"/>
                                            </p:txEl>
                                          </p:spTgt>
                                        </p:tgtEl>
                                        <p:attrNameLst>
                                          <p:attrName>style.visibility</p:attrName>
                                        </p:attrNameLst>
                                      </p:cBhvr>
                                      <p:to>
                                        <p:strVal val="visible"/>
                                      </p:to>
                                    </p:set>
                                    <p:animEffect transition="in" filter="fade">
                                      <p:cBhvr>
                                        <p:cTn id="21" dur="2000"/>
                                        <p:tgtEl>
                                          <p:spTgt spid="27658">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658">
                                            <p:txEl>
                                              <p:pRg st="4" end="4"/>
                                            </p:txEl>
                                          </p:spTgt>
                                        </p:tgtEl>
                                        <p:attrNameLst>
                                          <p:attrName>style.visibility</p:attrName>
                                        </p:attrNameLst>
                                      </p:cBhvr>
                                      <p:to>
                                        <p:strVal val="visible"/>
                                      </p:to>
                                    </p:set>
                                    <p:animEffect transition="in" filter="fade">
                                      <p:cBhvr>
                                        <p:cTn id="24" dur="2000"/>
                                        <p:tgtEl>
                                          <p:spTgt spid="276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7" grpId="0"/>
      <p:bldP spid="27658" grpId="0" build="p">
        <p:tmplLst>
          <p:tmpl lvl="1">
            <p:tnLst>
              <p:par>
                <p:cTn presetID="10" presetClass="entr" presetSubtype="0" fill="hold" nodeType="clickEffect">
                  <p:stCondLst>
                    <p:cond delay="0"/>
                  </p:stCondLst>
                  <p:childTnLst>
                    <p:set>
                      <p:cBhvr>
                        <p:cTn dur="1" fill="hold">
                          <p:stCondLst>
                            <p:cond delay="0"/>
                          </p:stCondLst>
                        </p:cTn>
                        <p:tgtEl>
                          <p:spTgt spid="27658"/>
                        </p:tgtEl>
                        <p:attrNameLst>
                          <p:attrName>style.visibility</p:attrName>
                        </p:attrNameLst>
                      </p:cBhvr>
                      <p:to>
                        <p:strVal val="visible"/>
                      </p:to>
                    </p:set>
                    <p:animEffect transition="in" filter="fade">
                      <p:cBhvr>
                        <p:cTn dur="2000"/>
                        <p:tgtEl>
                          <p:spTgt spid="27658"/>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7658"/>
                        </p:tgtEl>
                        <p:attrNameLst>
                          <p:attrName>style.visibility</p:attrName>
                        </p:attrNameLst>
                      </p:cBhvr>
                      <p:to>
                        <p:strVal val="visible"/>
                      </p:to>
                    </p:set>
                    <p:animEffect transition="in" filter="fade">
                      <p:cBhvr>
                        <p:cTn dur="2000"/>
                        <p:tgtEl>
                          <p:spTgt spid="27658"/>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7658"/>
                        </p:tgtEl>
                        <p:attrNameLst>
                          <p:attrName>style.visibility</p:attrName>
                        </p:attrNameLst>
                      </p:cBhvr>
                      <p:to>
                        <p:strVal val="visible"/>
                      </p:to>
                    </p:set>
                    <p:animEffect transition="in" filter="fade">
                      <p:cBhvr>
                        <p:cTn dur="2000"/>
                        <p:tgtEl>
                          <p:spTgt spid="27658"/>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27658"/>
                        </p:tgtEl>
                        <p:attrNameLst>
                          <p:attrName>style.visibility</p:attrName>
                        </p:attrNameLst>
                      </p:cBhvr>
                      <p:to>
                        <p:strVal val="visible"/>
                      </p:to>
                    </p:set>
                    <p:animEffect transition="in" filter="fade">
                      <p:cBhvr>
                        <p:cTn dur="2000"/>
                        <p:tgtEl>
                          <p:spTgt spid="27658"/>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27658"/>
                        </p:tgtEl>
                        <p:attrNameLst>
                          <p:attrName>style.visibility</p:attrName>
                        </p:attrNameLst>
                      </p:cBhvr>
                      <p:to>
                        <p:strVal val="visible"/>
                      </p:to>
                    </p:set>
                    <p:animEffect transition="in" filter="fade">
                      <p:cBhvr>
                        <p:cTn dur="2000"/>
                        <p:tgtEl>
                          <p:spTgt spid="27658"/>
                        </p:tgtEl>
                      </p:cBhvr>
                    </p:animEffect>
                  </p:childTnLst>
                </p:cTn>
              </p:par>
            </p:tnLst>
          </p:tmpl>
        </p:tmplLst>
      </p:bldP>
    </p:bldLst>
  </p:timing>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cs typeface="Arial" charset="0"/>
        </a:defRPr>
      </a:lvl2pPr>
      <a:lvl3pPr algn="l" rtl="0" eaLnBrk="0" fontAlgn="base" hangingPunct="0">
        <a:lnSpc>
          <a:spcPct val="90000"/>
        </a:lnSpc>
        <a:spcBef>
          <a:spcPct val="0"/>
        </a:spcBef>
        <a:spcAft>
          <a:spcPct val="0"/>
        </a:spcAft>
        <a:defRPr sz="3600" b="1">
          <a:solidFill>
            <a:schemeClr val="tx2"/>
          </a:solidFill>
          <a:latin typeface="Arial" charset="0"/>
          <a:cs typeface="Arial" charset="0"/>
        </a:defRPr>
      </a:lvl3pPr>
      <a:lvl4pPr algn="l" rtl="0" eaLnBrk="0" fontAlgn="base" hangingPunct="0">
        <a:lnSpc>
          <a:spcPct val="90000"/>
        </a:lnSpc>
        <a:spcBef>
          <a:spcPct val="0"/>
        </a:spcBef>
        <a:spcAft>
          <a:spcPct val="0"/>
        </a:spcAft>
        <a:defRPr sz="3600" b="1">
          <a:solidFill>
            <a:schemeClr val="tx2"/>
          </a:solidFill>
          <a:latin typeface="Arial" charset="0"/>
          <a:cs typeface="Arial" charset="0"/>
        </a:defRPr>
      </a:lvl4pPr>
      <a:lvl5pPr algn="l" rtl="0" eaLnBrk="0" fontAlgn="base" hangingPunct="0">
        <a:lnSpc>
          <a:spcPct val="90000"/>
        </a:lnSpc>
        <a:spcBef>
          <a:spcPct val="0"/>
        </a:spcBef>
        <a:spcAft>
          <a:spcPct val="0"/>
        </a:spcAft>
        <a:defRPr sz="3600" b="1">
          <a:solidFill>
            <a:schemeClr val="tx2"/>
          </a:solidFill>
          <a:latin typeface="Arial" charset="0"/>
          <a:cs typeface="Arial" charset="0"/>
        </a:defRPr>
      </a:lvl5pPr>
      <a:lvl6pPr marL="457200" algn="l" rtl="0" fontAlgn="base">
        <a:lnSpc>
          <a:spcPct val="90000"/>
        </a:lnSpc>
        <a:spcBef>
          <a:spcPct val="0"/>
        </a:spcBef>
        <a:spcAft>
          <a:spcPct val="0"/>
        </a:spcAft>
        <a:defRPr sz="3600" b="1">
          <a:solidFill>
            <a:schemeClr val="tx2"/>
          </a:solidFill>
          <a:latin typeface="Arial" charset="0"/>
          <a:cs typeface="Arial" charset="0"/>
        </a:defRPr>
      </a:lvl6pPr>
      <a:lvl7pPr marL="914400" algn="l" rtl="0" fontAlgn="base">
        <a:lnSpc>
          <a:spcPct val="90000"/>
        </a:lnSpc>
        <a:spcBef>
          <a:spcPct val="0"/>
        </a:spcBef>
        <a:spcAft>
          <a:spcPct val="0"/>
        </a:spcAft>
        <a:defRPr sz="3600" b="1">
          <a:solidFill>
            <a:schemeClr val="tx2"/>
          </a:solidFill>
          <a:latin typeface="Arial" charset="0"/>
          <a:cs typeface="Arial" charset="0"/>
        </a:defRPr>
      </a:lvl7pPr>
      <a:lvl8pPr marL="1371600" algn="l" rtl="0" fontAlgn="base">
        <a:lnSpc>
          <a:spcPct val="90000"/>
        </a:lnSpc>
        <a:spcBef>
          <a:spcPct val="0"/>
        </a:spcBef>
        <a:spcAft>
          <a:spcPct val="0"/>
        </a:spcAft>
        <a:defRPr sz="3600" b="1">
          <a:solidFill>
            <a:schemeClr val="tx2"/>
          </a:solidFill>
          <a:latin typeface="Arial" charset="0"/>
          <a:cs typeface="Arial" charset="0"/>
        </a:defRPr>
      </a:lvl8pPr>
      <a:lvl9pPr marL="1828800" algn="l" rtl="0" fontAlgn="base">
        <a:lnSpc>
          <a:spcPct val="90000"/>
        </a:lnSpc>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mn-lt"/>
          <a:cs typeface="+mn-cs"/>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wma"/><Relationship Id="rId7" Type="http://schemas.openxmlformats.org/officeDocument/2006/relationships/image" Target="../media/image1.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1.wma"/><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audio" Target="../media/media3.wma"/><Relationship Id="rId2" Type="http://schemas.microsoft.com/office/2007/relationships/media" Target="../media/media3.wm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ma"/><Relationship Id="rId7" Type="http://schemas.openxmlformats.org/officeDocument/2006/relationships/image" Target="../media/image3.png"/><Relationship Id="rId2" Type="http://schemas.microsoft.com/office/2007/relationships/media" Target="../media/media4.wm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ma"/><Relationship Id="rId1" Type="http://schemas.microsoft.com/office/2007/relationships/media" Target="../media/media6.wm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audio" Target="../media/media7.wma"/><Relationship Id="rId2" Type="http://schemas.microsoft.com/office/2007/relationships/media" Target="../media/media7.wm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wma"/><Relationship Id="rId2" Type="http://schemas.microsoft.com/office/2007/relationships/media" Target="../media/media8.wma"/><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ma"/><Relationship Id="rId2" Type="http://schemas.microsoft.com/office/2007/relationships/media" Target="../media/media9.wma"/><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ma"/><Relationship Id="rId2" Type="http://schemas.microsoft.com/office/2007/relationships/media" Target="../media/media10.wma"/><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ma"/><Relationship Id="rId1" Type="http://schemas.microsoft.com/office/2007/relationships/media" Target="../media/media11.wma"/><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audio" Target="../media/media12.wma"/><Relationship Id="rId2" Type="http://schemas.microsoft.com/office/2007/relationships/media" Target="../media/media12.wma"/><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wma"/><Relationship Id="rId2" Type="http://schemas.microsoft.com/office/2007/relationships/media" Target="../media/media13.wma"/><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wma"/><Relationship Id="rId2" Type="http://schemas.microsoft.com/office/2007/relationships/media" Target="../media/media14.wma"/><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wma"/><Relationship Id="rId2" Type="http://schemas.microsoft.com/office/2007/relationships/media" Target="../media/media15.wma"/><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wma"/><Relationship Id="rId2" Type="http://schemas.microsoft.com/office/2007/relationships/media" Target="../media/media16.wma"/><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wma"/><Relationship Id="rId2" Type="http://schemas.microsoft.com/office/2007/relationships/media" Target="../media/media17.wma"/><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wma"/><Relationship Id="rId2" Type="http://schemas.microsoft.com/office/2007/relationships/media" Target="../media/media18.wma"/><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wma"/><Relationship Id="rId2" Type="http://schemas.microsoft.com/office/2007/relationships/media" Target="../media/media19.wma"/><Relationship Id="rId1" Type="http://schemas.openxmlformats.org/officeDocument/2006/relationships/tags" Target="../tags/tag1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p:txBody>
          <a:bodyPr/>
          <a:lstStyle/>
          <a:p>
            <a:pPr algn="r" rtl="1" eaLnBrk="1" hangingPunct="1"/>
            <a:r>
              <a:rPr lang="fa-IR" altLang="en-US" smtClean="0"/>
              <a:t>هو السميع</a:t>
            </a:r>
            <a:endParaRPr lang="en-US" altLang="en-US" smtClean="0"/>
          </a:p>
        </p:txBody>
      </p:sp>
      <p:graphicFrame>
        <p:nvGraphicFramePr>
          <p:cNvPr id="5123" name="Object 4"/>
          <p:cNvGraphicFramePr>
            <a:graphicFrameLocks noGrp="1" noChangeAspect="1"/>
          </p:cNvGraphicFramePr>
          <p:nvPr>
            <p:ph idx="1"/>
          </p:nvPr>
        </p:nvGraphicFramePr>
        <p:xfrm>
          <a:off x="1116013" y="7461250"/>
          <a:ext cx="7351712" cy="642938"/>
        </p:xfrm>
        <a:graphic>
          <a:graphicData uri="http://schemas.openxmlformats.org/presentationml/2006/ole">
            <mc:AlternateContent xmlns:mc="http://schemas.openxmlformats.org/markup-compatibility/2006">
              <mc:Choice xmlns:v="urn:schemas-microsoft-com:vml" Requires="v">
                <p:oleObj spid="_x0000_s5129" name="Chart" r:id="rId6" imgW="7515329" imgH="657271" progId="MSGraph.Chart.8">
                  <p:embed followColorScheme="full"/>
                </p:oleObj>
              </mc:Choice>
              <mc:Fallback>
                <p:oleObj name="Chart" r:id="rId6" imgW="7515329" imgH="657271" progId="MSGraph.Chart.8">
                  <p:embed followColorScheme="full"/>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013" y="7461250"/>
                        <a:ext cx="7351712"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4" name="Audio 1">
            <a:hlinkClick r:id="" action="ppaction://media"/>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Audio 2">
            <a:hlinkClick r:id="" action="ppaction://media"/>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Audio 1">
            <a:hlinkClick r:id="" action="ppaction://media"/>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18500" y="6032500"/>
            <a:ext cx="609600" cy="609600"/>
          </a:xfrm>
          <a:prstGeom prst="rect">
            <a:avLst/>
          </a:prstGeom>
        </p:spPr>
      </p:pic>
    </p:spTree>
    <p:custDataLst>
      <p:tags r:id="rId2"/>
    </p:custDataLst>
  </p:cSld>
  <p:clrMapOvr>
    <a:masterClrMapping/>
  </p:clrMapOvr>
  <p:transition advTm="265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ctrTitle"/>
          </p:nvPr>
        </p:nvSpPr>
        <p:spPr/>
        <p:txBody>
          <a:bodyPr/>
          <a:lstStyle/>
          <a:p>
            <a:pPr eaLnBrk="1" hangingPunct="1"/>
            <a:r>
              <a:rPr lang="fa-IR" altLang="en-US" smtClean="0"/>
              <a:t>ارزیابی تکمیلی شنوایی</a:t>
            </a:r>
            <a:endParaRPr lang="en-US" altLang="en-US" smtClean="0"/>
          </a:p>
        </p:txBody>
      </p:sp>
      <p:sp>
        <p:nvSpPr>
          <p:cNvPr id="6147" name="Rectangle 3"/>
          <p:cNvSpPr>
            <a:spLocks noGrp="1" noChangeArrowheads="1"/>
          </p:cNvSpPr>
          <p:nvPr>
            <p:ph type="subTitle" idx="1"/>
          </p:nvPr>
        </p:nvSpPr>
        <p:spPr>
          <a:xfrm>
            <a:off x="1979613" y="7605713"/>
            <a:ext cx="5792787" cy="1368425"/>
          </a:xfrm>
        </p:spPr>
        <p:txBody>
          <a:bodyPr/>
          <a:lstStyle/>
          <a:p>
            <a:pPr eaLnBrk="1" hangingPunct="1"/>
            <a:endParaRPr lang="en-US" altLang="en-US" smtClean="0"/>
          </a:p>
        </p:txBody>
      </p:sp>
      <p:sp>
        <p:nvSpPr>
          <p:cNvPr id="6148" name="WordArt 6" descr="Paper bag"/>
          <p:cNvSpPr>
            <a:spLocks noChangeArrowheads="1" noChangeShapeType="1" noTextEdit="1"/>
          </p:cNvSpPr>
          <p:nvPr/>
        </p:nvSpPr>
        <p:spPr bwMode="auto">
          <a:xfrm>
            <a:off x="2700338" y="3284985"/>
            <a:ext cx="5072062" cy="1224136"/>
          </a:xfrm>
          <a:prstGeom prst="rect">
            <a:avLst/>
          </a:prstGeom>
        </p:spPr>
        <p:txBody>
          <a:bodyPr wrap="none" fromWordArt="1">
            <a:prstTxWarp prst="textPlain">
              <a:avLst>
                <a:gd name="adj" fmla="val 49492"/>
              </a:avLst>
            </a:prstTxWarp>
          </a:bodyPr>
          <a:lstStyle/>
          <a:p>
            <a:pPr algn="ctr" rtl="1">
              <a:defRPr/>
            </a:pPr>
            <a:r>
              <a:rPr lang="fa-IR" altLang="en-US" sz="3600" dirty="0"/>
              <a:t>آزمونهای تکمیلی</a:t>
            </a:r>
          </a:p>
          <a:p>
            <a:pPr algn="ctr" rtl="1">
              <a:defRPr/>
            </a:pPr>
            <a:r>
              <a:rPr lang="fa-IR" sz="3600" kern="10" dirty="0">
                <a:ln w="9525">
                  <a:solidFill>
                    <a:srgbClr val="008000"/>
                  </a:solidFill>
                  <a:round/>
                  <a:headEnd/>
                  <a:tailEnd/>
                </a:ln>
                <a:blipFill dpi="0" rotWithShape="0">
                  <a:blip r:embed="rId4"/>
                  <a:srcRect/>
                  <a:tile tx="0" ty="0" sx="100000" sy="100000" flip="none" algn="tl"/>
                </a:blipFill>
                <a:effectLst>
                  <a:outerShdw dist="563972" dir="14049741" sx="125000" sy="125000" algn="tl" rotWithShape="0">
                    <a:srgbClr val="C7DFD3">
                      <a:alpha val="79999"/>
                    </a:srgbClr>
                  </a:outerShdw>
                </a:effectLst>
                <a:latin typeface="Times New Roman" panose="02020603050405020304" pitchFamily="18" charset="0"/>
                <a:cs typeface="Times New Roman" panose="02020603050405020304" pitchFamily="18" charset="0"/>
              </a:rPr>
              <a:t>شنوایی</a:t>
            </a:r>
            <a:endParaRPr lang="en-US" sz="3600" kern="10" dirty="0">
              <a:ln w="9525">
                <a:solidFill>
                  <a:srgbClr val="008000"/>
                </a:solidFill>
                <a:round/>
                <a:headEnd/>
                <a:tailEnd/>
              </a:ln>
              <a:blipFill dpi="0" rotWithShape="0">
                <a:blip r:embed="rId4"/>
                <a:srcRect/>
                <a:tile tx="0" ty="0" sx="100000" sy="100000" flip="none" algn="tl"/>
              </a:blipFill>
              <a:effectLst>
                <a:outerShdw dist="563972" dir="14049741" sx="125000" sy="125000" algn="tl" rotWithShape="0">
                  <a:srgbClr val="C7DFD3">
                    <a:alpha val="79999"/>
                  </a:srgbClr>
                </a:outerShdw>
              </a:effectLst>
              <a:latin typeface="Times New Roman" panose="02020603050405020304" pitchFamily="18" charset="0"/>
              <a:cs typeface="Times New Roman" panose="02020603050405020304" pitchFamily="18" charset="0"/>
            </a:endParaRPr>
          </a:p>
        </p:txBody>
      </p:sp>
      <p:sp>
        <p:nvSpPr>
          <p:cNvPr id="6149" name="Rectangle 4"/>
          <p:cNvSpPr>
            <a:spLocks noChangeArrowheads="1"/>
          </p:cNvSpPr>
          <p:nvPr/>
        </p:nvSpPr>
        <p:spPr bwMode="auto">
          <a:xfrm>
            <a:off x="2286000" y="5286375"/>
            <a:ext cx="4500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tx1"/>
              </a:buClr>
              <a:buSzPct val="8000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fa-IR" altLang="en-US" sz="1800"/>
              <a:t>فهیمه حاجی ابوالحسن</a:t>
            </a:r>
          </a:p>
          <a:p>
            <a:pPr algn="r" rtl="1" eaLnBrk="1" hangingPunct="1">
              <a:spcBef>
                <a:spcPct val="0"/>
              </a:spcBef>
              <a:buClrTx/>
              <a:buSzTx/>
              <a:buFontTx/>
              <a:buNone/>
            </a:pPr>
            <a:r>
              <a:rPr lang="fa-IR" altLang="en-US" sz="1800"/>
              <a:t>  عضو هیئت علمی دانشگاه علوم پزشکی تهران </a:t>
            </a:r>
            <a:endParaRPr lang="en-US" altLang="en-US" sz="1800"/>
          </a:p>
        </p:txBody>
      </p:sp>
      <p:pic>
        <p:nvPicPr>
          <p:cNvPr id="6150"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advTm="40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r"/>
            <a:r>
              <a:rPr lang="fa-IR" altLang="en-US" smtClean="0"/>
              <a:t>منابع</a:t>
            </a:r>
            <a:endParaRPr lang="en-US" altLang="en-US" smtClean="0"/>
          </a:p>
        </p:txBody>
      </p:sp>
      <p:sp>
        <p:nvSpPr>
          <p:cNvPr id="7171" name="Content Placeholder 2"/>
          <p:cNvSpPr>
            <a:spLocks noGrp="1"/>
          </p:cNvSpPr>
          <p:nvPr>
            <p:ph idx="1"/>
          </p:nvPr>
        </p:nvSpPr>
        <p:spPr/>
        <p:txBody>
          <a:bodyPr/>
          <a:lstStyle/>
          <a:p>
            <a:r>
              <a:rPr lang="en-US" altLang="en-US" smtClean="0"/>
              <a:t>Hand book of clinical audiology(katz)</a:t>
            </a:r>
          </a:p>
          <a:p>
            <a:r>
              <a:rPr lang="en-US" altLang="en-US" smtClean="0"/>
              <a:t>Audiology Diagnosis (Roeser,valente,Hossford-Dunn)</a:t>
            </a:r>
          </a:p>
          <a:p>
            <a:pPr>
              <a:buFont typeface="Wingdings" panose="05000000000000000000" pitchFamily="2" charset="2"/>
              <a:buNone/>
            </a:pPr>
            <a:endParaRPr lang="en-US" altLang="en-US" smtClean="0"/>
          </a:p>
        </p:txBody>
      </p:sp>
      <p:pic>
        <p:nvPicPr>
          <p:cNvPr id="717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1136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p:txBody>
          <a:bodyPr/>
          <a:lstStyle/>
          <a:p>
            <a:pPr eaLnBrk="1" hangingPunct="1"/>
            <a:r>
              <a:rPr lang="en-US" altLang="en-US" sz="2400" smtClean="0"/>
              <a:t>Audiogram</a:t>
            </a:r>
            <a:r>
              <a:rPr lang="en-US" altLang="en-US" smtClean="0"/>
              <a:t> </a:t>
            </a:r>
            <a:r>
              <a:rPr lang="en-US" altLang="en-US" sz="2400" smtClean="0"/>
              <a:t>5-23</a:t>
            </a:r>
          </a:p>
        </p:txBody>
      </p:sp>
      <p:pic>
        <p:nvPicPr>
          <p:cNvPr id="8195" name="Picture 3" descr="audiogramfig5-23"/>
          <p:cNvPicPr>
            <a:picLocks noGrp="1" noChangeAspect="1" noChangeArrowheads="1"/>
          </p:cNvPicPr>
          <p:nvPr>
            <p:ph idx="1"/>
          </p:nvPr>
        </p:nvPicPr>
        <p:blipFill>
          <a:blip r:embed="rId5">
            <a:lum bright="6000"/>
            <a:extLst>
              <a:ext uri="{28A0092B-C50C-407E-A947-70E740481C1C}">
                <a14:useLocalDpi xmlns:a14="http://schemas.microsoft.com/office/drawing/2010/main" val="0"/>
              </a:ext>
            </a:extLst>
          </a:blip>
          <a:srcRect/>
          <a:stretch>
            <a:fillRect/>
          </a:stretch>
        </p:blipFill>
        <p:spPr>
          <a:xfrm>
            <a:off x="3851275" y="188913"/>
            <a:ext cx="4968875" cy="6858000"/>
          </a:xfrm>
          <a:noFill/>
        </p:spPr>
      </p:pic>
      <p:pic>
        <p:nvPicPr>
          <p:cNvPr id="8196" name="Audio 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Audio 2">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Audio 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cSld>
  <p:clrMapOvr>
    <a:masterClrMapping/>
  </p:clrMapOvr>
  <p:transition advTm="10563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a:xfrm>
            <a:off x="1731963" y="342900"/>
            <a:ext cx="6345237" cy="1535113"/>
          </a:xfrm>
          <a:noFill/>
        </p:spPr>
        <p:txBody>
          <a:bodyPr lIns="92075" tIns="46038" rIns="92075" bIns="46038" anchor="ctr"/>
          <a:lstStyle/>
          <a:p>
            <a:pPr algn="ctr" eaLnBrk="1" hangingPunct="1"/>
            <a:r>
              <a:rPr lang="en-US" altLang="en-US" smtClean="0"/>
              <a:t>High Frequency Sensorineural Hearing Loss</a:t>
            </a:r>
          </a:p>
        </p:txBody>
      </p:sp>
      <p:pic>
        <p:nvPicPr>
          <p:cNvPr id="9219" name="Picture 3" descr="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2997200"/>
            <a:ext cx="4359275"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Audio 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Audio 2">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Audio 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advTm="27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lstStyle/>
          <a:p>
            <a:pPr algn="r" rtl="1" eaLnBrk="1" hangingPunct="1"/>
            <a:r>
              <a:rPr lang="fa-IR" altLang="en-US" b="0" smtClean="0">
                <a:solidFill>
                  <a:schemeClr val="tx1"/>
                </a:solidFill>
              </a:rPr>
              <a:t>نكته</a:t>
            </a:r>
            <a:endParaRPr lang="en-US" altLang="en-US" b="0" smtClean="0">
              <a:solidFill>
                <a:schemeClr val="tx1"/>
              </a:solidFill>
            </a:endParaRPr>
          </a:p>
        </p:txBody>
      </p:sp>
      <p:sp>
        <p:nvSpPr>
          <p:cNvPr id="11267" name="Rectangle 3"/>
          <p:cNvSpPr>
            <a:spLocks noGrp="1" noChangeArrowheads="1"/>
          </p:cNvSpPr>
          <p:nvPr>
            <p:ph type="body" idx="1"/>
          </p:nvPr>
        </p:nvSpPr>
        <p:spPr/>
        <p:txBody>
          <a:bodyPr/>
          <a:lstStyle/>
          <a:p>
            <a:pPr eaLnBrk="1" hangingPunct="1"/>
            <a:endParaRPr lang="en-US" altLang="en-US" smtClean="0"/>
          </a:p>
        </p:txBody>
      </p:sp>
      <p:sp>
        <p:nvSpPr>
          <p:cNvPr id="11268" name="Rectangle 4"/>
          <p:cNvSpPr>
            <a:spLocks noChangeArrowheads="1"/>
          </p:cNvSpPr>
          <p:nvPr/>
        </p:nvSpPr>
        <p:spPr bwMode="auto">
          <a:xfrm>
            <a:off x="4479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tx1"/>
              </a:buClr>
              <a:buSzPct val="8000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endParaRPr lang="en-US" altLang="en-US" sz="1800"/>
          </a:p>
          <a:p>
            <a:pPr algn="ctr">
              <a:spcBef>
                <a:spcPct val="0"/>
              </a:spcBef>
              <a:buClrTx/>
              <a:buSzTx/>
              <a:buFontTx/>
              <a:buNone/>
            </a:pPr>
            <a:endParaRPr lang="en-US" altLang="en-US" sz="1800"/>
          </a:p>
        </p:txBody>
      </p:sp>
      <p:pic>
        <p:nvPicPr>
          <p:cNvPr id="11269" name="Picture 6" descr="m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14300"/>
            <a:ext cx="8991600" cy="67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7"/>
          <p:cNvSpPr>
            <a:spLocks noChangeArrowheads="1"/>
          </p:cNvSpPr>
          <p:nvPr/>
        </p:nvSpPr>
        <p:spPr bwMode="auto">
          <a:xfrm>
            <a:off x="1116013" y="4581525"/>
            <a:ext cx="3130550" cy="366713"/>
          </a:xfrm>
          <a:prstGeom prst="rect">
            <a:avLst/>
          </a:prstGeom>
          <a:solidFill>
            <a:schemeClr val="accent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tx1"/>
              </a:buClr>
              <a:buSzPct val="8000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cs typeface="Arial" panose="020B0604020202020204" pitchFamily="34" charset="0"/>
              </a:defRPr>
            </a:lvl9pPr>
          </a:lstStyle>
          <a:p>
            <a:pPr algn="justLow" rtl="1" eaLnBrk="1" hangingPunct="1">
              <a:spcBef>
                <a:spcPct val="0"/>
              </a:spcBef>
              <a:buClrTx/>
              <a:buSzTx/>
              <a:buFontTx/>
              <a:buNone/>
            </a:pPr>
            <a:r>
              <a:rPr lang="fa-IR" altLang="en-US" sz="1800" b="1"/>
              <a:t>آزمون زوال صوت </a:t>
            </a:r>
            <a:r>
              <a:rPr lang="en-US" altLang="en-US" sz="1800" b="1"/>
              <a:t>"Tone Decay"</a:t>
            </a:r>
          </a:p>
        </p:txBody>
      </p:sp>
      <p:pic>
        <p:nvPicPr>
          <p:cNvPr id="11271"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advTm="867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r" rtl="1"/>
            <a:r>
              <a:rPr lang="fa-IR" altLang="en-US" smtClean="0"/>
              <a:t>آزمون زوال صوت </a:t>
            </a:r>
            <a:r>
              <a:rPr lang="en-US" altLang="en-US" smtClean="0"/>
              <a:t>"Tone Decay"</a:t>
            </a:r>
            <a:br>
              <a:rPr lang="en-US" altLang="en-US" smtClean="0"/>
            </a:br>
            <a:endParaRPr lang="en-US" altLang="en-US" smtClean="0"/>
          </a:p>
        </p:txBody>
      </p:sp>
      <p:sp>
        <p:nvSpPr>
          <p:cNvPr id="12291" name="Content Placeholder 2"/>
          <p:cNvSpPr>
            <a:spLocks noGrp="1"/>
          </p:cNvSpPr>
          <p:nvPr>
            <p:ph idx="1"/>
          </p:nvPr>
        </p:nvSpPr>
        <p:spPr/>
        <p:txBody>
          <a:bodyPr/>
          <a:lstStyle/>
          <a:p>
            <a:pPr algn="r" rtl="1"/>
            <a:r>
              <a:rPr lang="fa-IR" altLang="en-US" smtClean="0"/>
              <a:t>در هر حسي اگر محركي به مدت طولاني ارائه شود، عادت ايجاد مي‌شود و به مرور زمان عادي مي‌شود. بلندي صدا هم همين‌طور است. بلندي صدا نسبت به زمان اوليه كاهش پيدا مي‌كند. كاهش بلندي صدا به مرور زمان تطبيق صدا نام دارد.</a:t>
            </a:r>
          </a:p>
          <a:p>
            <a:pPr algn="r" rtl="1"/>
            <a:r>
              <a:rPr lang="fa-IR" altLang="en-US" smtClean="0"/>
              <a:t>موقعيتي كه صدا كاملا قطع شود و شنيده نشود سازگاري يا زوال گفته مي‌شود.</a:t>
            </a:r>
            <a:endParaRPr lang="en-US" altLang="en-US" smtClean="0"/>
          </a:p>
          <a:p>
            <a:pPr algn="r" rtl="1"/>
            <a:r>
              <a:rPr lang="fa-IR" altLang="en-US" smtClean="0"/>
              <a:t>زوال صوت كمتر از مدت زمان هنجار، غيرطبيعي است.</a:t>
            </a:r>
            <a:endParaRPr lang="en-US" altLang="en-US" smtClean="0"/>
          </a:p>
          <a:p>
            <a:pPr algn="r" rtl="1"/>
            <a:endParaRPr lang="en-US" altLang="en-US" smtClean="0"/>
          </a:p>
        </p:txBody>
      </p:sp>
      <p:pic>
        <p:nvPicPr>
          <p:cNvPr id="1229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1184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Tone Decay: </a:t>
            </a:r>
          </a:p>
        </p:txBody>
      </p:sp>
      <p:sp>
        <p:nvSpPr>
          <p:cNvPr id="13315" name="Rectangle 3"/>
          <p:cNvSpPr>
            <a:spLocks noGrp="1" noChangeArrowheads="1"/>
          </p:cNvSpPr>
          <p:nvPr>
            <p:ph idx="1"/>
          </p:nvPr>
        </p:nvSpPr>
        <p:spPr/>
        <p:txBody>
          <a:bodyPr/>
          <a:lstStyle/>
          <a:p>
            <a:pPr eaLnBrk="1" hangingPunct="1"/>
            <a:r>
              <a:rPr lang="en-US" altLang="en-US" smtClean="0"/>
              <a:t>Loss of audibility for a tone that is on continuously.</a:t>
            </a:r>
          </a:p>
          <a:p>
            <a:pPr eaLnBrk="1" hangingPunct="1"/>
            <a:r>
              <a:rPr lang="en-US" altLang="en-US" smtClean="0"/>
              <a:t>Greater decay is indicative of retrocochlear problem.</a:t>
            </a:r>
          </a:p>
          <a:p>
            <a:pPr eaLnBrk="1" hangingPunct="1"/>
            <a:r>
              <a:rPr lang="en-US" altLang="en-US" smtClean="0"/>
              <a:t> There are different methods:</a:t>
            </a:r>
          </a:p>
        </p:txBody>
      </p:sp>
      <p:pic>
        <p:nvPicPr>
          <p:cNvPr id="13316"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7213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Some Tone Decay Tests</a:t>
            </a:r>
          </a:p>
        </p:txBody>
      </p:sp>
      <p:sp>
        <p:nvSpPr>
          <p:cNvPr id="14339" name="Rectangle 3"/>
          <p:cNvSpPr>
            <a:spLocks noGrp="1" noChangeArrowheads="1"/>
          </p:cNvSpPr>
          <p:nvPr>
            <p:ph idx="1"/>
          </p:nvPr>
        </p:nvSpPr>
        <p:spPr/>
        <p:txBody>
          <a:bodyPr/>
          <a:lstStyle/>
          <a:p>
            <a:pPr eaLnBrk="1" hangingPunct="1"/>
            <a:r>
              <a:rPr lang="en-US" altLang="en-US" b="1" smtClean="0"/>
              <a:t>Carhart</a:t>
            </a:r>
            <a:r>
              <a:rPr lang="en-US" altLang="en-US" smtClean="0"/>
              <a:t>:  begin at 5dBSL, up in 5 dB steps until tone is heard for a full minute</a:t>
            </a:r>
          </a:p>
          <a:p>
            <a:pPr eaLnBrk="1" hangingPunct="1"/>
            <a:endParaRPr lang="en-US" altLang="en-US" smtClean="0"/>
          </a:p>
          <a:p>
            <a:pPr eaLnBrk="1" hangingPunct="1"/>
            <a:r>
              <a:rPr lang="en-US" altLang="en-US" b="1" smtClean="0"/>
              <a:t>Olson-Noffsinger</a:t>
            </a:r>
            <a:r>
              <a:rPr lang="en-US" altLang="en-US" smtClean="0"/>
              <a:t>: begin at 20 SL, up until heard for full minute.</a:t>
            </a:r>
          </a:p>
        </p:txBody>
      </p:sp>
      <p:pic>
        <p:nvPicPr>
          <p:cNvPr id="14340"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3197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TONE DECAY SUCCESS?</a:t>
            </a:r>
          </a:p>
        </p:txBody>
      </p:sp>
      <p:sp>
        <p:nvSpPr>
          <p:cNvPr id="15363" name="Rectangle 3"/>
          <p:cNvSpPr>
            <a:spLocks noGrp="1" noChangeArrowheads="1"/>
          </p:cNvSpPr>
          <p:nvPr>
            <p:ph idx="1"/>
          </p:nvPr>
        </p:nvSpPr>
        <p:spPr/>
        <p:txBody>
          <a:bodyPr/>
          <a:lstStyle/>
          <a:p>
            <a:pPr eaLnBrk="1" hangingPunct="1"/>
            <a:r>
              <a:rPr lang="en-US" altLang="en-US" smtClean="0"/>
              <a:t>Sensitivity = 75%</a:t>
            </a:r>
          </a:p>
          <a:p>
            <a:pPr eaLnBrk="1" hangingPunct="1"/>
            <a:r>
              <a:rPr lang="en-US" altLang="en-US" smtClean="0"/>
              <a:t>Specificity = 91%</a:t>
            </a:r>
          </a:p>
        </p:txBody>
      </p:sp>
      <p:pic>
        <p:nvPicPr>
          <p:cNvPr id="15364"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1135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r" rtl="1"/>
            <a:r>
              <a:rPr lang="fa-IR" altLang="en-US" smtClean="0"/>
              <a:t>روش شوبرت: </a:t>
            </a:r>
            <a:r>
              <a:rPr lang="en-US" altLang="en-US" smtClean="0"/>
              <a:t>(Schubert 1944)</a:t>
            </a:r>
            <a:br>
              <a:rPr lang="en-US" altLang="en-US" smtClean="0"/>
            </a:br>
            <a:endParaRPr lang="en-US" altLang="en-US" smtClean="0"/>
          </a:p>
        </p:txBody>
      </p:sp>
      <p:sp>
        <p:nvSpPr>
          <p:cNvPr id="16387" name="Content Placeholder 2"/>
          <p:cNvSpPr>
            <a:spLocks noGrp="1"/>
          </p:cNvSpPr>
          <p:nvPr>
            <p:ph idx="1"/>
          </p:nvPr>
        </p:nvSpPr>
        <p:spPr/>
        <p:txBody>
          <a:bodyPr/>
          <a:lstStyle/>
          <a:p>
            <a:endParaRPr lang="en-US" altLang="en-US" smtClean="0"/>
          </a:p>
        </p:txBody>
      </p:sp>
      <p:pic>
        <p:nvPicPr>
          <p:cNvPr id="16388"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Audio 2">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p:transition advTm="1988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r" rtl="1"/>
            <a:r>
              <a:rPr lang="fa-IR" altLang="en-US" smtClean="0"/>
              <a:t>روش كارهارت</a:t>
            </a:r>
            <a:endParaRPr lang="en-US" altLang="en-US" smtClean="0"/>
          </a:p>
        </p:txBody>
      </p:sp>
      <p:sp>
        <p:nvSpPr>
          <p:cNvPr id="17411" name="Content Placeholder 2"/>
          <p:cNvSpPr>
            <a:spLocks noGrp="1"/>
          </p:cNvSpPr>
          <p:nvPr>
            <p:ph idx="1"/>
          </p:nvPr>
        </p:nvSpPr>
        <p:spPr/>
        <p:txBody>
          <a:bodyPr/>
          <a:lstStyle/>
          <a:p>
            <a:pPr algn="r" rtl="1"/>
            <a:r>
              <a:rPr lang="fa-IR" altLang="en-US" smtClean="0"/>
              <a:t>در اين روش ابتدا آستانه را مي‌گيريم.</a:t>
            </a:r>
          </a:p>
          <a:p>
            <a:pPr algn="r" rtl="1"/>
            <a:r>
              <a:rPr lang="fa-IR" altLang="en-US" smtClean="0"/>
              <a:t> در مرحله بعد از سطح 5دسي‌بل بالاي آستانه شروع مي‌كنيم. محرك را براي بیمارمي‌فرستيم .اگر 60 ثانيه شنيد آزمايش خاتمه مي‌يابد در غير اين صورت صدا را در گام‌هاي 5دسي‌بل افزايش مي‌دهيم تا جايي كه بیمار60 ثانيه بشنود.</a:t>
            </a:r>
            <a:endParaRPr lang="en-US" altLang="en-US" smtClean="0"/>
          </a:p>
        </p:txBody>
      </p:sp>
      <p:pic>
        <p:nvPicPr>
          <p:cNvPr id="1741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9289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r" rtl="1"/>
            <a:r>
              <a:rPr lang="en-US" altLang="en-US" smtClean="0"/>
              <a:t>20 dB</a:t>
            </a:r>
            <a:r>
              <a:rPr lang="fa-IR" altLang="en-US" smtClean="0"/>
              <a:t> ديكي دارد</a:t>
            </a:r>
            <a:r>
              <a:rPr lang="en-US" altLang="en-US" smtClean="0"/>
              <a:t/>
            </a:r>
            <a:br>
              <a:rPr lang="en-US" altLang="en-US" smtClean="0"/>
            </a:br>
            <a:r>
              <a:rPr lang="fa-IR" altLang="en-US" smtClean="0"/>
              <a:t>آستانه=30</a:t>
            </a:r>
            <a:br>
              <a:rPr lang="fa-IR" altLang="en-US" smtClean="0"/>
            </a:br>
            <a:r>
              <a:rPr lang="fa-IR" altLang="en-US" smtClean="0"/>
              <a:t>روش كارهارت</a:t>
            </a:r>
            <a:endParaRPr lang="en-US" altLang="en-US" smtClean="0"/>
          </a:p>
        </p:txBody>
      </p:sp>
      <p:sp>
        <p:nvSpPr>
          <p:cNvPr id="18435" name="Content Placeholder 2"/>
          <p:cNvSpPr>
            <a:spLocks noGrp="1"/>
          </p:cNvSpPr>
          <p:nvPr>
            <p:ph idx="1"/>
          </p:nvPr>
        </p:nvSpPr>
        <p:spPr/>
        <p:txBody>
          <a:bodyPr/>
          <a:lstStyle/>
          <a:p>
            <a:pPr algn="r" rtl="1"/>
            <a:r>
              <a:rPr lang="en-US" altLang="en-US" smtClean="0"/>
              <a:t>20"</a:t>
            </a:r>
            <a:r>
              <a:rPr lang="fa-IR" altLang="en-US" u="sng" smtClean="0"/>
              <a:t>				</a:t>
            </a:r>
            <a:r>
              <a:rPr lang="en-US" altLang="en-US" smtClean="0"/>
              <a:t>35dB</a:t>
            </a:r>
          </a:p>
          <a:p>
            <a:pPr algn="r" rtl="1"/>
            <a:r>
              <a:rPr lang="en-US" altLang="en-US" smtClean="0"/>
              <a:t>30"</a:t>
            </a:r>
            <a:r>
              <a:rPr lang="en-US" altLang="en-US" u="sng" smtClean="0"/>
              <a:t>				</a:t>
            </a:r>
            <a:r>
              <a:rPr lang="en-US" altLang="en-US" smtClean="0"/>
              <a:t>40   </a:t>
            </a:r>
          </a:p>
          <a:p>
            <a:pPr algn="r" rtl="1"/>
            <a:r>
              <a:rPr lang="en-US" altLang="en-US" smtClean="0"/>
              <a:t>50"</a:t>
            </a:r>
            <a:r>
              <a:rPr lang="en-US" altLang="en-US" u="sng" smtClean="0"/>
              <a:t>				</a:t>
            </a:r>
            <a:r>
              <a:rPr lang="en-US" altLang="en-US" smtClean="0"/>
              <a:t>45   </a:t>
            </a:r>
          </a:p>
          <a:p>
            <a:pPr algn="r" rtl="1"/>
            <a:r>
              <a:rPr lang="en-US" altLang="en-US" smtClean="0"/>
              <a:t>60"</a:t>
            </a:r>
            <a:r>
              <a:rPr lang="en-US" altLang="en-US" u="sng" smtClean="0"/>
              <a:t>				</a:t>
            </a:r>
            <a:r>
              <a:rPr lang="en-US" altLang="en-US" smtClean="0"/>
              <a:t>50</a:t>
            </a:r>
          </a:p>
        </p:txBody>
      </p:sp>
      <p:pic>
        <p:nvPicPr>
          <p:cNvPr id="18436"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15245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r" rtl="1"/>
            <a:r>
              <a:rPr lang="fa-IR" altLang="en-US" smtClean="0"/>
              <a:t>تفسیرآزمون زوال صوت </a:t>
            </a:r>
            <a:r>
              <a:rPr lang="en-US" altLang="en-US" smtClean="0"/>
              <a:t>"Tone Decay"</a:t>
            </a:r>
            <a:br>
              <a:rPr lang="en-US" altLang="en-US" smtClean="0"/>
            </a:br>
            <a:r>
              <a:rPr lang="fa-IR" altLang="en-US" smtClean="0"/>
              <a:t>به روش كارهارت</a:t>
            </a:r>
            <a:endParaRPr lang="en-US" altLang="en-US" smtClean="0"/>
          </a:p>
        </p:txBody>
      </p:sp>
      <p:sp>
        <p:nvSpPr>
          <p:cNvPr id="19459" name="Content Placeholder 2"/>
          <p:cNvSpPr>
            <a:spLocks noGrp="1"/>
          </p:cNvSpPr>
          <p:nvPr>
            <p:ph idx="1"/>
          </p:nvPr>
        </p:nvSpPr>
        <p:spPr/>
        <p:txBody>
          <a:bodyPr/>
          <a:lstStyle/>
          <a:p>
            <a:pPr algn="r" rtl="1"/>
            <a:r>
              <a:rPr lang="fa-IR" altLang="en-US" smtClean="0"/>
              <a:t>كارهارت پيشنهاد كرد تا  </a:t>
            </a:r>
            <a:r>
              <a:rPr lang="en-US" altLang="en-US" smtClean="0"/>
              <a:t>(30dBSL)</a:t>
            </a:r>
            <a:r>
              <a:rPr lang="fa-IR" altLang="en-US" smtClean="0"/>
              <a:t> بالاي آستانه شدت را افزايش مي‌دهيم، چون طبق نظر كارهارت ميزان ديكي (30 دسي‌بل يا بيشتر) نشان‌دهنده ضايعات </a:t>
            </a:r>
            <a:r>
              <a:rPr lang="en-US" altLang="en-US" smtClean="0"/>
              <a:t>Retrocochlear</a:t>
            </a:r>
            <a:r>
              <a:rPr lang="fa-IR" altLang="en-US" smtClean="0"/>
              <a:t> است . ديكي (+) و ميزان كمتر از 30دسي‌بل ديكي منفي است و ضايعه كوكلئار است.</a:t>
            </a:r>
            <a:endParaRPr lang="en-US" altLang="en-US" smtClean="0"/>
          </a:p>
          <a:p>
            <a:pPr algn="r" rtl="1"/>
            <a:r>
              <a:rPr lang="fa-IR" altLang="en-US" smtClean="0"/>
              <a:t>قدرت تشخيص و دقت بالايي دارد. درصد خطايش 5% ذكر شده است و براي هر فركانس، آزمون به طور جداگانه انجام مي‌شود.</a:t>
            </a:r>
            <a:endParaRPr lang="en-US" altLang="en-US" smtClean="0"/>
          </a:p>
          <a:p>
            <a:pPr algn="r" rtl="1"/>
            <a:endParaRPr lang="en-US" altLang="en-US" smtClean="0"/>
          </a:p>
        </p:txBody>
      </p:sp>
      <p:pic>
        <p:nvPicPr>
          <p:cNvPr id="19460"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10984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r" rtl="1"/>
            <a:r>
              <a:rPr lang="fa-IR" altLang="en-US" smtClean="0"/>
              <a:t>روش روزنبرگ يا روش يك دقيقه‌اي روزنبرگ</a:t>
            </a:r>
            <a:endParaRPr lang="en-US" altLang="en-US" smtClean="0"/>
          </a:p>
        </p:txBody>
      </p:sp>
      <p:sp>
        <p:nvSpPr>
          <p:cNvPr id="20483" name="Content Placeholder 2"/>
          <p:cNvSpPr>
            <a:spLocks noGrp="1"/>
          </p:cNvSpPr>
          <p:nvPr>
            <p:ph idx="1"/>
          </p:nvPr>
        </p:nvSpPr>
        <p:spPr/>
        <p:txBody>
          <a:bodyPr/>
          <a:lstStyle/>
          <a:p>
            <a:pPr algn="r" rtl="1"/>
            <a:r>
              <a:rPr lang="fa-IR" altLang="en-US" smtClean="0"/>
              <a:t>روش </a:t>
            </a:r>
            <a:r>
              <a:rPr lang="en-US" altLang="en-US" smtClean="0"/>
              <a:t>(Rosenberg)</a:t>
            </a:r>
            <a:r>
              <a:rPr lang="fa-IR" altLang="en-US" smtClean="0"/>
              <a:t> همانند روش كارهارت مي‌باشد.</a:t>
            </a:r>
            <a:endParaRPr lang="en-US" altLang="en-US" smtClean="0"/>
          </a:p>
          <a:p>
            <a:pPr algn="r" rtl="1"/>
            <a:r>
              <a:rPr lang="fa-IR" altLang="en-US" smtClean="0"/>
              <a:t>تفاوتي كه با روش كارهارت دارد اين است كه كل مدت زمان آزمايش (60 ثانيه) طول مي‌كشد. </a:t>
            </a:r>
          </a:p>
          <a:p>
            <a:pPr algn="r" rtl="1"/>
            <a:r>
              <a:rPr lang="fa-IR" altLang="en-US" smtClean="0"/>
              <a:t>روش غربالگري زوال صوت </a:t>
            </a:r>
            <a:endParaRPr lang="en-US" altLang="en-US" smtClean="0"/>
          </a:p>
        </p:txBody>
      </p:sp>
      <p:pic>
        <p:nvPicPr>
          <p:cNvPr id="20484"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6708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r" rtl="1"/>
            <a:r>
              <a:rPr lang="fa-IR" altLang="en-US" smtClean="0"/>
              <a:t>ايراد روش روزنبرگ: </a:t>
            </a:r>
            <a:endParaRPr lang="en-US" altLang="en-US" smtClean="0"/>
          </a:p>
        </p:txBody>
      </p:sp>
      <p:sp>
        <p:nvSpPr>
          <p:cNvPr id="21507" name="Content Placeholder 2"/>
          <p:cNvSpPr>
            <a:spLocks noGrp="1"/>
          </p:cNvSpPr>
          <p:nvPr>
            <p:ph idx="1"/>
          </p:nvPr>
        </p:nvSpPr>
        <p:spPr/>
        <p:txBody>
          <a:bodyPr/>
          <a:lstStyle/>
          <a:p>
            <a:pPr algn="r" rtl="1"/>
            <a:r>
              <a:rPr lang="fa-IR" altLang="en-US" smtClean="0"/>
              <a:t> پاسخ منفي كاذب</a:t>
            </a:r>
          </a:p>
          <a:p>
            <a:pPr algn="r" rtl="1"/>
            <a:r>
              <a:rPr lang="fa-IR" altLang="en-US" smtClean="0"/>
              <a:t>دقت آن پايين است .</a:t>
            </a:r>
          </a:p>
          <a:p>
            <a:pPr algn="r" rtl="1"/>
            <a:r>
              <a:rPr lang="fa-IR" altLang="en-US" smtClean="0"/>
              <a:t>ارزش تشخيصي ندارد.</a:t>
            </a:r>
          </a:p>
          <a:p>
            <a:pPr algn="r" rtl="1"/>
            <a:endParaRPr lang="fa-IR" altLang="en-US" smtClean="0"/>
          </a:p>
          <a:p>
            <a:pPr algn="r" rtl="1"/>
            <a:endParaRPr lang="fa-IR" altLang="en-US" smtClean="0"/>
          </a:p>
          <a:p>
            <a:pPr algn="r" rtl="1"/>
            <a:r>
              <a:rPr lang="fa-IR" altLang="en-US" smtClean="0"/>
              <a:t>تنها مزيت آن سرعت بالاست. </a:t>
            </a:r>
            <a:endParaRPr lang="en-US" altLang="en-US" smtClean="0"/>
          </a:p>
        </p:txBody>
      </p:sp>
      <p:pic>
        <p:nvPicPr>
          <p:cNvPr id="21508"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3364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r" rtl="1"/>
            <a:r>
              <a:rPr lang="fa-IR" altLang="en-US" smtClean="0"/>
              <a:t>روش </a:t>
            </a:r>
            <a:r>
              <a:rPr lang="en-US" altLang="en-US" smtClean="0"/>
              <a:t>Olsen- Noffsinger</a:t>
            </a:r>
          </a:p>
        </p:txBody>
      </p:sp>
      <p:sp>
        <p:nvSpPr>
          <p:cNvPr id="22531" name="Content Placeholder 2"/>
          <p:cNvSpPr>
            <a:spLocks noGrp="1"/>
          </p:cNvSpPr>
          <p:nvPr>
            <p:ph idx="1"/>
          </p:nvPr>
        </p:nvSpPr>
        <p:spPr/>
        <p:txBody>
          <a:bodyPr/>
          <a:lstStyle/>
          <a:p>
            <a:pPr algn="r" rtl="1"/>
            <a:r>
              <a:rPr lang="fa-IR" altLang="en-US" smtClean="0"/>
              <a:t>شبيه روش كارهارت است. </a:t>
            </a:r>
          </a:p>
          <a:p>
            <a:pPr algn="r" rtl="1"/>
            <a:r>
              <a:rPr lang="fa-IR" altLang="en-US" smtClean="0"/>
              <a:t>تنها تفاوت آن با كارهارت در سطح شروع آزمايش مي‌باشد، در اين روش، آزمايش از (20 دسي‌بل) بالاي آستانه </a:t>
            </a:r>
            <a:r>
              <a:rPr lang="en-US" altLang="en-US" smtClean="0"/>
              <a:t>(20dBSL)</a:t>
            </a:r>
            <a:r>
              <a:rPr lang="fa-IR" altLang="en-US" smtClean="0"/>
              <a:t> شروع مي‌شود، اگر فرد صوت را شنيد (ديكي منفي) است.</a:t>
            </a:r>
          </a:p>
          <a:p>
            <a:pPr algn="r" rtl="1"/>
            <a:r>
              <a:rPr lang="fa-IR" altLang="en-US" smtClean="0"/>
              <a:t>اگر نشنيد (ديكي مثبت) است ودر اين لحظه آزمايش تبديل به روش كارهارت مي‌شود يعني صوت را در دو گام (5دسي‌بلي) ديگر افزايش مي‌دهيم.</a:t>
            </a:r>
            <a:endParaRPr lang="en-US" altLang="en-US" smtClean="0"/>
          </a:p>
          <a:p>
            <a:pPr algn="r" rtl="1"/>
            <a:endParaRPr lang="en-US" altLang="en-US" smtClean="0"/>
          </a:p>
        </p:txBody>
      </p:sp>
      <p:pic>
        <p:nvPicPr>
          <p:cNvPr id="2253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577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r" rtl="1"/>
            <a:r>
              <a:rPr lang="fa-IR" altLang="en-US" smtClean="0"/>
              <a:t>مزيت روش </a:t>
            </a:r>
            <a:r>
              <a:rPr lang="en-US" altLang="en-US" smtClean="0"/>
              <a:t>Olsen- Noffsinger</a:t>
            </a:r>
          </a:p>
        </p:txBody>
      </p:sp>
      <p:sp>
        <p:nvSpPr>
          <p:cNvPr id="23555" name="Content Placeholder 2"/>
          <p:cNvSpPr>
            <a:spLocks noGrp="1"/>
          </p:cNvSpPr>
          <p:nvPr>
            <p:ph idx="1"/>
          </p:nvPr>
        </p:nvSpPr>
        <p:spPr/>
        <p:txBody>
          <a:bodyPr/>
          <a:lstStyle/>
          <a:p>
            <a:pPr algn="r" rtl="1"/>
            <a:r>
              <a:rPr lang="fa-IR" altLang="en-US" smtClean="0"/>
              <a:t>مزيت اين روش سرعت بالاي آن و خستگي كمتر بيمار مي‌باشد.</a:t>
            </a:r>
            <a:endParaRPr lang="en-US" altLang="en-US" smtClean="0"/>
          </a:p>
          <a:p>
            <a:pPr algn="r" rtl="1"/>
            <a:r>
              <a:rPr lang="fa-IR" altLang="en-US" smtClean="0"/>
              <a:t>چون آزمايش در </a:t>
            </a:r>
            <a:r>
              <a:rPr lang="en-US" altLang="en-US" smtClean="0"/>
              <a:t>(20dBSL)</a:t>
            </a:r>
            <a:r>
              <a:rPr lang="fa-IR" altLang="en-US" smtClean="0"/>
              <a:t> شروع مي‌شود و تشخيص صوت و صدا آسان‌تر است و بيماراني كه مبتلا به وزوز هستند اين روش برايشان ساده‌تر است.</a:t>
            </a:r>
            <a:endParaRPr lang="en-US" altLang="en-US" smtClean="0"/>
          </a:p>
          <a:p>
            <a:pPr algn="r"/>
            <a:endParaRPr lang="en-US" altLang="en-US" smtClean="0"/>
          </a:p>
        </p:txBody>
      </p:sp>
      <p:pic>
        <p:nvPicPr>
          <p:cNvPr id="23556"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275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rrowheads="1"/>
          </p:cNvSpPr>
          <p:nvPr>
            <p:ph type="title"/>
          </p:nvPr>
        </p:nvSpPr>
        <p:spPr/>
        <p:txBody>
          <a:bodyPr/>
          <a:lstStyle/>
          <a:p>
            <a:pPr algn="r" rtl="1" eaLnBrk="1" hangingPunct="1"/>
            <a:r>
              <a:rPr lang="fa-IR" altLang="en-US" smtClean="0"/>
              <a:t>آزمون زوال صوت </a:t>
            </a:r>
            <a:r>
              <a:rPr lang="en-US" altLang="en-US" smtClean="0"/>
              <a:t>"Tone Decay"</a:t>
            </a:r>
          </a:p>
        </p:txBody>
      </p:sp>
      <p:sp>
        <p:nvSpPr>
          <p:cNvPr id="24579" name="Rectangle 3"/>
          <p:cNvSpPr>
            <a:spLocks noGrp="1" noChangeArrowheads="1"/>
          </p:cNvSpPr>
          <p:nvPr>
            <p:ph type="body" idx="1"/>
          </p:nvPr>
        </p:nvSpPr>
        <p:spPr/>
        <p:txBody>
          <a:bodyPr/>
          <a:lstStyle/>
          <a:p>
            <a:pPr algn="r" rtl="1" eaLnBrk="1" hangingPunct="1"/>
            <a:r>
              <a:rPr lang="en-US" altLang="en-US" smtClean="0"/>
              <a:t>Green</a:t>
            </a:r>
          </a:p>
          <a:p>
            <a:pPr eaLnBrk="1" hangingPunct="1"/>
            <a:endParaRPr lang="en-US" altLang="en-US" smtClean="0"/>
          </a:p>
          <a:p>
            <a:pPr algn="r" rtl="1" eaLnBrk="1" hangingPunct="1"/>
            <a:r>
              <a:rPr lang="fa-IR" altLang="en-US" smtClean="0"/>
              <a:t>مدت آزمون براي هر فركانس يك دقيقه طول</a:t>
            </a:r>
            <a:r>
              <a:rPr lang="en-US" altLang="en-US" smtClean="0"/>
              <a:t>  </a:t>
            </a:r>
          </a:p>
        </p:txBody>
      </p:sp>
      <p:pic>
        <p:nvPicPr>
          <p:cNvPr id="24580"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Audio 2">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p:transition advTm="134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2"/>
</p:tagLst>
</file>

<file path=ppt/tags/tag2.xml><?xml version="1.0" encoding="utf-8"?>
<p:tagLst xmlns:a="http://schemas.openxmlformats.org/drawingml/2006/main" xmlns:r="http://schemas.openxmlformats.org/officeDocument/2006/relationships" xmlns:p="http://schemas.openxmlformats.org/presentationml/2006/main">
  <p:tag name="TIMING" val="|2.9|3.6"/>
</p:tagLst>
</file>

<file path=ppt/tags/tag3.xml><?xml version="1.0" encoding="utf-8"?>
<p:tagLst xmlns:a="http://schemas.openxmlformats.org/drawingml/2006/main" xmlns:r="http://schemas.openxmlformats.org/officeDocument/2006/relationships" xmlns:p="http://schemas.openxmlformats.org/presentationml/2006/main">
  <p:tag name="TIMING" val="|1.9"/>
</p:tagLst>
</file>

<file path=ppt/tags/tag4.xml><?xml version="1.0" encoding="utf-8"?>
<p:tagLst xmlns:a="http://schemas.openxmlformats.org/drawingml/2006/main" xmlns:r="http://schemas.openxmlformats.org/officeDocument/2006/relationships" xmlns:p="http://schemas.openxmlformats.org/presentationml/2006/main">
  <p:tag name="TIMING" val="|1.2|1.7|97.3"/>
</p:tagLst>
</file>

<file path=ppt/tags/tag5.xml><?xml version="1.0" encoding="utf-8"?>
<p:tagLst xmlns:a="http://schemas.openxmlformats.org/drawingml/2006/main" xmlns:r="http://schemas.openxmlformats.org/officeDocument/2006/relationships" xmlns:p="http://schemas.openxmlformats.org/presentationml/2006/main">
  <p:tag name="TIMING" val="|1.6|3|33"/>
</p:tagLst>
</file>

<file path=ppt/tags/tag6.xml><?xml version="1.0" encoding="utf-8"?>
<p:tagLst xmlns:a="http://schemas.openxmlformats.org/drawingml/2006/main" xmlns:r="http://schemas.openxmlformats.org/officeDocument/2006/relationships" xmlns:p="http://schemas.openxmlformats.org/presentationml/2006/main">
  <p:tag name="TIMING" val="|2.3|1.5"/>
</p:tagLst>
</file>

<file path=ppt/tags/tag7.xml><?xml version="1.0" encoding="utf-8"?>
<p:tagLst xmlns:a="http://schemas.openxmlformats.org/drawingml/2006/main" xmlns:r="http://schemas.openxmlformats.org/officeDocument/2006/relationships" xmlns:p="http://schemas.openxmlformats.org/presentationml/2006/main">
  <p:tag name="TIMING" val="|2.1|1.5"/>
</p:tagLst>
</file>

<file path=ppt/tags/tag8.xml><?xml version="1.0" encoding="utf-8"?>
<p:tagLst xmlns:a="http://schemas.openxmlformats.org/drawingml/2006/main" xmlns:r="http://schemas.openxmlformats.org/officeDocument/2006/relationships" xmlns:p="http://schemas.openxmlformats.org/presentationml/2006/main">
  <p:tag name="TIMING" val="|5.7|7.3"/>
</p:tagLst>
</file>

<file path=ppt/tags/tag9.xml><?xml version="1.0" encoding="utf-8"?>
<p:tagLst xmlns:a="http://schemas.openxmlformats.org/drawingml/2006/main" xmlns:r="http://schemas.openxmlformats.org/officeDocument/2006/relationships" xmlns:p="http://schemas.openxmlformats.org/presentationml/2006/main">
  <p:tag name="TIMING" val="|2|62|30|16"/>
</p:tagLst>
</file>

<file path=ppt/tags/tag10.xml><?xml version="1.0" encoding="utf-8"?>
<p:tagLst xmlns:a="http://schemas.openxmlformats.org/drawingml/2006/main" xmlns:r="http://schemas.openxmlformats.org/officeDocument/2006/relationships" xmlns:p="http://schemas.openxmlformats.org/presentationml/2006/main">
  <p:tag name="TIMING" val="|3.5|1.6"/>
</p:tagLst>
</file>

<file path=ppt/tags/tag11.xml><?xml version="1.0" encoding="utf-8"?>
<p:tagLst xmlns:a="http://schemas.openxmlformats.org/drawingml/2006/main" xmlns:r="http://schemas.openxmlformats.org/officeDocument/2006/relationships" xmlns:p="http://schemas.openxmlformats.org/presentationml/2006/main">
  <p:tag name="TIMING" val="|2.9|0.8|1.3"/>
</p:tagLst>
</file>

<file path=ppt/tags/tag12.xml><?xml version="1.0" encoding="utf-8"?>
<p:tagLst xmlns:a="http://schemas.openxmlformats.org/drawingml/2006/main" xmlns:r="http://schemas.openxmlformats.org/officeDocument/2006/relationships" xmlns:p="http://schemas.openxmlformats.org/presentationml/2006/main">
  <p:tag name="TIMING" val="|1.6|1|1.1|2.2"/>
</p:tagLst>
</file>

<file path=ppt/tags/tag13.xml><?xml version="1.0" encoding="utf-8"?>
<p:tagLst xmlns:a="http://schemas.openxmlformats.org/drawingml/2006/main" xmlns:r="http://schemas.openxmlformats.org/officeDocument/2006/relationships" xmlns:p="http://schemas.openxmlformats.org/presentationml/2006/main">
  <p:tag name="TIMING" val="|8|5.7|14.6"/>
</p:tagLst>
</file>

<file path=ppt/tags/tag14.xml><?xml version="1.0" encoding="utf-8"?>
<p:tagLst xmlns:a="http://schemas.openxmlformats.org/drawingml/2006/main" xmlns:r="http://schemas.openxmlformats.org/officeDocument/2006/relationships" xmlns:p="http://schemas.openxmlformats.org/presentationml/2006/main">
  <p:tag name="TIMING" val="|1.9|2.7"/>
</p:tagLst>
</file>

<file path=ppt/tags/tag15.xml><?xml version="1.0" encoding="utf-8"?>
<p:tagLst xmlns:a="http://schemas.openxmlformats.org/drawingml/2006/main" xmlns:r="http://schemas.openxmlformats.org/officeDocument/2006/relationships" xmlns:p="http://schemas.openxmlformats.org/presentationml/2006/main">
  <p:tag name="TIMING" val="|3.3|3.3"/>
</p:tagLst>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Capsules</Template>
  <TotalTime>1372</TotalTime>
  <Words>560</Words>
  <Application>Microsoft Office PowerPoint</Application>
  <PresentationFormat>On-screen Show (4:3)</PresentationFormat>
  <Paragraphs>64</Paragraphs>
  <Slides>19</Slides>
  <Notes>1</Notes>
  <HiddenSlides>0</HiddenSlides>
  <MMClips>19</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4" baseType="lpstr">
      <vt:lpstr>Arial</vt:lpstr>
      <vt:lpstr>Times New Roman</vt:lpstr>
      <vt:lpstr>Wingdings</vt:lpstr>
      <vt:lpstr>Capsules</vt:lpstr>
      <vt:lpstr>Chart</vt:lpstr>
      <vt:lpstr>هو السميع</vt:lpstr>
      <vt:lpstr>ارزیابی تکمیلی شنوایی</vt:lpstr>
      <vt:lpstr>منابع</vt:lpstr>
      <vt:lpstr>Audiogram 5-23</vt:lpstr>
      <vt:lpstr>High Frequency Sensorineural Hearing Loss</vt:lpstr>
      <vt:lpstr>نكته</vt:lpstr>
      <vt:lpstr>آزمون زوال صوت "Tone Decay" </vt:lpstr>
      <vt:lpstr>Tone Decay: </vt:lpstr>
      <vt:lpstr>Some Tone Decay Tests</vt:lpstr>
      <vt:lpstr>TONE DECAY SUCCESS?</vt:lpstr>
      <vt:lpstr>روش شوبرت: (Schubert 1944) </vt:lpstr>
      <vt:lpstr>روش كارهارت</vt:lpstr>
      <vt:lpstr>20 dB ديكي دارد آستانه=30 روش كارهارت</vt:lpstr>
      <vt:lpstr>تفسیرآزمون زوال صوت "Tone Decay" به روش كارهارت</vt:lpstr>
      <vt:lpstr>روش روزنبرگ يا روش يك دقيقه‌اي روزنبرگ</vt:lpstr>
      <vt:lpstr>ايراد روش روزنبرگ: </vt:lpstr>
      <vt:lpstr>روش Olsen- Noffsinger</vt:lpstr>
      <vt:lpstr>مزيت روش Olsen- Noffsinger</vt:lpstr>
      <vt:lpstr>آزمون زوال صوت "Tone Decay"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ارزیابی تکمیلی شنوایی</dc:title>
  <dc:creator>admin</dc:creator>
  <cp:lastModifiedBy>H</cp:lastModifiedBy>
  <cp:revision>194</cp:revision>
  <dcterms:created xsi:type="dcterms:W3CDTF">2007-06-06T09:59:56Z</dcterms:created>
  <dcterms:modified xsi:type="dcterms:W3CDTF">2021-04-04T18:10:03Z</dcterms:modified>
</cp:coreProperties>
</file>