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wma" ContentType="audio/x-ms-wma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9"/>
  </p:notesMasterIdLst>
  <p:handoutMasterIdLst>
    <p:handoutMasterId r:id="rId20"/>
  </p:handoutMasterIdLst>
  <p:sldIdLst>
    <p:sldId id="381" r:id="rId2"/>
    <p:sldId id="256" r:id="rId3"/>
    <p:sldId id="323" r:id="rId4"/>
    <p:sldId id="425" r:id="rId5"/>
    <p:sldId id="325" r:id="rId6"/>
    <p:sldId id="326" r:id="rId7"/>
    <p:sldId id="327" r:id="rId8"/>
    <p:sldId id="328" r:id="rId9"/>
    <p:sldId id="329" r:id="rId10"/>
    <p:sldId id="330" r:id="rId11"/>
    <p:sldId id="331" r:id="rId12"/>
    <p:sldId id="332" r:id="rId13"/>
    <p:sldId id="333" r:id="rId14"/>
    <p:sldId id="334" r:id="rId15"/>
    <p:sldId id="426" r:id="rId16"/>
    <p:sldId id="427" r:id="rId17"/>
    <p:sldId id="428" r:id="rId1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798" autoAdjust="0"/>
    <p:restoredTop sz="94728" autoAdjust="0"/>
  </p:normalViewPr>
  <p:slideViewPr>
    <p:cSldViewPr>
      <p:cViewPr varScale="1">
        <p:scale>
          <a:sx n="85" d="100"/>
          <a:sy n="85" d="100"/>
        </p:scale>
        <p:origin x="240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180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46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46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46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8196C160-9CDB-455A-8761-6E1ABAE8C90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540231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70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70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70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2F0F425-3353-428B-A3EC-D4ECCE6597C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025004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5867400" cy="6858000"/>
            <a:chOff x="0" y="0"/>
            <a:chExt cx="3696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880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kumimoji="1" lang="en-US" altLang="en-US" sz="2400" smtClean="0">
                <a:latin typeface="Times New Roman" panose="02020603050405020304" pitchFamily="18" charset="0"/>
              </a:endParaRPr>
            </a:p>
          </p:txBody>
        </p:sp>
        <p:sp>
          <p:nvSpPr>
            <p:cNvPr id="6" name="AutoShape 4"/>
            <p:cNvSpPr>
              <a:spLocks noChangeArrowheads="1"/>
            </p:cNvSpPr>
            <p:nvPr/>
          </p:nvSpPr>
          <p:spPr bwMode="white">
            <a:xfrm>
              <a:off x="432" y="624"/>
              <a:ext cx="3264" cy="12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kumimoji="1" lang="en-US" altLang="en-US" sz="2400" smtClean="0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7" name="Group 5"/>
          <p:cNvGrpSpPr>
            <a:grpSpLocks/>
          </p:cNvGrpSpPr>
          <p:nvPr/>
        </p:nvGrpSpPr>
        <p:grpSpPr bwMode="auto">
          <a:xfrm>
            <a:off x="3632200" y="4889500"/>
            <a:ext cx="4876800" cy="319088"/>
            <a:chOff x="2288" y="3080"/>
            <a:chExt cx="3072" cy="201"/>
          </a:xfrm>
        </p:grpSpPr>
        <p:sp>
          <p:nvSpPr>
            <p:cNvPr id="8" name="AutoShape 6"/>
            <p:cNvSpPr>
              <a:spLocks noChangeArrowheads="1"/>
            </p:cNvSpPr>
            <p:nvPr/>
          </p:nvSpPr>
          <p:spPr bwMode="auto">
            <a:xfrm flipH="1">
              <a:off x="2288" y="3080"/>
              <a:ext cx="2914" cy="200"/>
            </a:xfrm>
            <a:prstGeom prst="roundRect">
              <a:avLst>
                <a:gd name="adj" fmla="val 0"/>
              </a:avLst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9" name="AutoShape 7"/>
            <p:cNvSpPr>
              <a:spLocks noChangeArrowheads="1"/>
            </p:cNvSpPr>
            <p:nvPr/>
          </p:nvSpPr>
          <p:spPr bwMode="auto">
            <a:xfrm>
              <a:off x="5196" y="3080"/>
              <a:ext cx="164" cy="201"/>
            </a:xfrm>
            <a:prstGeom prst="flowChartDelay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</p:grpSp>
      <p:sp>
        <p:nvSpPr>
          <p:cNvPr id="28680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4673600" y="2927350"/>
            <a:ext cx="4013200" cy="1822450"/>
          </a:xfrm>
        </p:spPr>
        <p:txBody>
          <a:bodyPr anchor="b"/>
          <a:lstStyle>
            <a:lvl1pPr marL="0" indent="0">
              <a:buFont typeface="Wingdings" pitchFamily="2" charset="2"/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8684" name="AutoShape 1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990600"/>
            <a:ext cx="8229600" cy="1905000"/>
          </a:xfrm>
          <a:prstGeom prst="roundRect">
            <a:avLst>
              <a:gd name="adj" fmla="val 50000"/>
            </a:avLst>
          </a:prstGeo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Date Placeholder 9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Footer Placeholder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lide Number Placeholder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6200" y="6248400"/>
            <a:ext cx="587375" cy="488950"/>
          </a:xfrm>
        </p:spPr>
        <p:txBody>
          <a:bodyPr anchorCtr="0"/>
          <a:lstStyle>
            <a:lvl1pPr>
              <a:defRPr/>
            </a:lvl1pPr>
          </a:lstStyle>
          <a:p>
            <a:pPr>
              <a:defRPr/>
            </a:pPr>
            <a:fld id="{7005FDE4-8135-4A6A-A992-2DE934EE351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86984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91B2A6-D055-4A61-9C5B-593E5AADFEB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95101313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894C81-A6A3-4125-99F3-232F4D17D9F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7285381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362200"/>
            <a:ext cx="3770313" cy="3724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60913" y="2362200"/>
            <a:ext cx="3770312" cy="3724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E3957F-8627-47EB-BD0B-A377959F8ED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4665871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D196D1-F90B-49CE-8F48-F10064B46E6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181297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F49488-AE62-4E3F-8779-EE556E4BA27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09120649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FEDF61-4F3B-4D70-AE64-12574F60C80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19741298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79F203-AAAC-4CC0-80BD-84C43E1D7BC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4153633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0A3EEF-6699-4E9B-9FB1-9C722B31DBD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42120267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5F882D-5BE2-4331-9F52-AA68828A2C9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48975135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5600" y="762000"/>
            <a:ext cx="1981200" cy="53244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762000"/>
            <a:ext cx="5791200" cy="53244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2CDA03-54F1-434D-BCA2-23945AFE7BF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2099428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762000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362200"/>
            <a:ext cx="3770313" cy="37242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760913" y="2362200"/>
            <a:ext cx="3770312" cy="17859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760913" y="4300538"/>
            <a:ext cx="3770312" cy="17859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C5DB6C-34C3-4E0D-806A-BC89F9060B4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73513633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762000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38200" y="2362200"/>
            <a:ext cx="3770313" cy="37242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760913" y="2362200"/>
            <a:ext cx="3770312" cy="17859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760913" y="4300538"/>
            <a:ext cx="3770312" cy="17859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B2DB70-8244-474F-8BB6-FB5211FBF9C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5086954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762000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38200" y="2362200"/>
            <a:ext cx="3770313" cy="37242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60913" y="2362200"/>
            <a:ext cx="3770312" cy="37242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09F4CC-A0ED-467E-8B9E-CBEE96C544B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4565964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762000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38200" y="2362200"/>
            <a:ext cx="3770313" cy="37242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760913" y="2362200"/>
            <a:ext cx="3770312" cy="3724275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DD8A87-A223-4B8A-A339-C9921C63C7D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9992240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762000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838200" y="2362200"/>
            <a:ext cx="3770313" cy="3724275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60913" y="2362200"/>
            <a:ext cx="3770312" cy="37242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294132-69F1-4E68-8279-2A733798E9C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73415062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7620000" cy="6858000"/>
            <a:chOff x="0" y="0"/>
            <a:chExt cx="4800" cy="4320"/>
          </a:xfrm>
        </p:grpSpPr>
        <p:grpSp>
          <p:nvGrpSpPr>
            <p:cNvPr id="1032" name="Group 3"/>
            <p:cNvGrpSpPr>
              <a:grpSpLocks/>
            </p:cNvGrpSpPr>
            <p:nvPr userDrawn="1"/>
          </p:nvGrpSpPr>
          <p:grpSpPr bwMode="auto">
            <a:xfrm>
              <a:off x="0" y="0"/>
              <a:ext cx="2016" cy="4320"/>
              <a:chOff x="0" y="0"/>
              <a:chExt cx="2016" cy="4320"/>
            </a:xfrm>
          </p:grpSpPr>
          <p:sp>
            <p:nvSpPr>
              <p:cNvPr id="1036" name="Rectangle 4"/>
              <p:cNvSpPr>
                <a:spLocks noChangeArrowheads="1"/>
              </p:cNvSpPr>
              <p:nvPr userDrawn="1"/>
            </p:nvSpPr>
            <p:spPr bwMode="auto">
              <a:xfrm>
                <a:off x="0" y="0"/>
                <a:ext cx="480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 smtClean="0"/>
              </a:p>
            </p:txBody>
          </p:sp>
          <p:sp>
            <p:nvSpPr>
              <p:cNvPr id="1037" name="Freeform 5"/>
              <p:cNvSpPr>
                <a:spLocks/>
              </p:cNvSpPr>
              <p:nvPr userDrawn="1"/>
            </p:nvSpPr>
            <p:spPr bwMode="auto">
              <a:xfrm>
                <a:off x="288" y="0"/>
                <a:ext cx="1728" cy="735"/>
              </a:xfrm>
              <a:custGeom>
                <a:avLst/>
                <a:gdLst>
                  <a:gd name="T0" fmla="*/ 1728 w 1728"/>
                  <a:gd name="T1" fmla="*/ 0 h 735"/>
                  <a:gd name="T2" fmla="*/ 1728 w 1728"/>
                  <a:gd name="T3" fmla="*/ 480 h 735"/>
                  <a:gd name="T4" fmla="*/ 380 w 1728"/>
                  <a:gd name="T5" fmla="*/ 482 h 735"/>
                  <a:gd name="T6" fmla="*/ 354 w 1728"/>
                  <a:gd name="T7" fmla="*/ 480 h 735"/>
                  <a:gd name="T8" fmla="*/ 308 w 1728"/>
                  <a:gd name="T9" fmla="*/ 489 h 735"/>
                  <a:gd name="T10" fmla="*/ 246 w 1728"/>
                  <a:gd name="T11" fmla="*/ 531 h 735"/>
                  <a:gd name="T12" fmla="*/ 206 w 1728"/>
                  <a:gd name="T13" fmla="*/ 597 h 735"/>
                  <a:gd name="T14" fmla="*/ 192 w 1728"/>
                  <a:gd name="T15" fmla="*/ 666 h 735"/>
                  <a:gd name="T16" fmla="*/ 192 w 1728"/>
                  <a:gd name="T17" fmla="*/ 735 h 735"/>
                  <a:gd name="T18" fmla="*/ 0 w 1728"/>
                  <a:gd name="T19" fmla="*/ 735 h 735"/>
                  <a:gd name="T20" fmla="*/ 0 w 1728"/>
                  <a:gd name="T21" fmla="*/ 480 h 735"/>
                  <a:gd name="T22" fmla="*/ 0 w 1728"/>
                  <a:gd name="T23" fmla="*/ 0 h 735"/>
                  <a:gd name="T24" fmla="*/ 1728 w 1728"/>
                  <a:gd name="T25" fmla="*/ 0 h 73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728" h="735">
                    <a:moveTo>
                      <a:pt x="1728" y="0"/>
                    </a:moveTo>
                    <a:lnTo>
                      <a:pt x="1728" y="480"/>
                    </a:lnTo>
                    <a:lnTo>
                      <a:pt x="380" y="482"/>
                    </a:lnTo>
                    <a:lnTo>
                      <a:pt x="354" y="480"/>
                    </a:lnTo>
                    <a:lnTo>
                      <a:pt x="308" y="489"/>
                    </a:lnTo>
                    <a:cubicBezTo>
                      <a:pt x="290" y="498"/>
                      <a:pt x="263" y="513"/>
                      <a:pt x="246" y="531"/>
                    </a:cubicBezTo>
                    <a:cubicBezTo>
                      <a:pt x="229" y="549"/>
                      <a:pt x="215" y="574"/>
                      <a:pt x="206" y="597"/>
                    </a:cubicBezTo>
                    <a:cubicBezTo>
                      <a:pt x="197" y="620"/>
                      <a:pt x="194" y="643"/>
                      <a:pt x="192" y="666"/>
                    </a:cubicBezTo>
                    <a:lnTo>
                      <a:pt x="192" y="735"/>
                    </a:lnTo>
                    <a:lnTo>
                      <a:pt x="0" y="735"/>
                    </a:lnTo>
                    <a:lnTo>
                      <a:pt x="0" y="480"/>
                    </a:lnTo>
                    <a:lnTo>
                      <a:pt x="0" y="0"/>
                    </a:lnTo>
                    <a:lnTo>
                      <a:pt x="1728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1033" name="Group 6"/>
            <p:cNvGrpSpPr>
              <a:grpSpLocks/>
            </p:cNvGrpSpPr>
            <p:nvPr/>
          </p:nvGrpSpPr>
          <p:grpSpPr bwMode="auto">
            <a:xfrm>
              <a:off x="144" y="1248"/>
              <a:ext cx="4656" cy="201"/>
              <a:chOff x="144" y="1248"/>
              <a:chExt cx="4656" cy="201"/>
            </a:xfrm>
          </p:grpSpPr>
          <p:sp>
            <p:nvSpPr>
              <p:cNvPr id="1034" name="AutoShape 7"/>
              <p:cNvSpPr>
                <a:spLocks noChangeArrowheads="1"/>
              </p:cNvSpPr>
              <p:nvPr/>
            </p:nvSpPr>
            <p:spPr bwMode="auto">
              <a:xfrm>
                <a:off x="384" y="1248"/>
                <a:ext cx="4416" cy="200"/>
              </a:xfrm>
              <a:prstGeom prst="roundRect">
                <a:avLst>
                  <a:gd name="adj" fmla="val 0"/>
                </a:avLst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 smtClean="0"/>
              </a:p>
            </p:txBody>
          </p:sp>
          <p:sp>
            <p:nvSpPr>
              <p:cNvPr id="1035" name="AutoShape 8"/>
              <p:cNvSpPr>
                <a:spLocks noChangeArrowheads="1"/>
              </p:cNvSpPr>
              <p:nvPr/>
            </p:nvSpPr>
            <p:spPr bwMode="auto">
              <a:xfrm flipH="1">
                <a:off x="144" y="1248"/>
                <a:ext cx="248" cy="201"/>
              </a:xfrm>
              <a:prstGeom prst="flowChartDelay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 smtClean="0"/>
              </a:p>
            </p:txBody>
          </p:sp>
        </p:grpSp>
      </p:grpSp>
      <p:sp>
        <p:nvSpPr>
          <p:cNvPr id="27657" name="AutoShape 9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762000"/>
            <a:ext cx="7924800" cy="1143000"/>
          </a:xfrm>
          <a:prstGeom prst="roundRect">
            <a:avLst>
              <a:gd name="adj" fmla="val 21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7658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2362200"/>
            <a:ext cx="7693025" cy="372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27659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438400" y="6248400"/>
            <a:ext cx="2130425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60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791200" y="6248400"/>
            <a:ext cx="2897188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61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 eaLnBrk="1" hangingPunct="1">
              <a:defRPr sz="2600" b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5B175BDC-745F-4763-9C93-316CA978974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883" r:id="rId2"/>
    <p:sldLayoutId id="2147483884" r:id="rId3"/>
    <p:sldLayoutId id="2147483885" r:id="rId4"/>
    <p:sldLayoutId id="2147483886" r:id="rId5"/>
    <p:sldLayoutId id="2147483887" r:id="rId6"/>
    <p:sldLayoutId id="2147483888" r:id="rId7"/>
    <p:sldLayoutId id="2147483889" r:id="rId8"/>
    <p:sldLayoutId id="2147483890" r:id="rId9"/>
    <p:sldLayoutId id="2147483891" r:id="rId10"/>
    <p:sldLayoutId id="2147483892" r:id="rId11"/>
    <p:sldLayoutId id="2147483893" r:id="rId12"/>
    <p:sldLayoutId id="2147483894" r:id="rId13"/>
    <p:sldLayoutId id="2147483895" r:id="rId14"/>
    <p:sldLayoutId id="2147483896" r:id="rId15"/>
    <p:sldLayoutId id="2147483897" r:id="rId16"/>
  </p:sldLayoutIdLst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7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76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76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76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76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276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7" grpId="0"/>
      <p:bldP spid="27658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6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27658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6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27658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6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27658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6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27658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6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27658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anose="05000000000000000000" pitchFamily="2" charset="2"/>
        <a:buChar char="l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Char char="–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anose="05000000000000000000" pitchFamily="2" charset="2"/>
        <a:buChar char="l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anose="05000000000000000000" pitchFamily="2" charset="2"/>
        <a:buChar char="l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media" Target="../media/media1.wma"/><Relationship Id="rId7" Type="http://schemas.openxmlformats.org/officeDocument/2006/relationships/image" Target="../media/image1.emf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.wma"/><Relationship Id="rId9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wma"/><Relationship Id="rId1" Type="http://schemas.microsoft.com/office/2007/relationships/media" Target="../media/media2.wm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wma"/><Relationship Id="rId1" Type="http://schemas.microsoft.com/office/2007/relationships/media" Target="../media/media3.wm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media4.wma"/><Relationship Id="rId2" Type="http://schemas.microsoft.com/office/2007/relationships/media" Target="../media/media4.wma"/><Relationship Id="rId1" Type="http://schemas.openxmlformats.org/officeDocument/2006/relationships/tags" Target="../tags/tag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wma"/><Relationship Id="rId2" Type="http://schemas.microsoft.com/office/2007/relationships/media" Target="../media/media5.wma"/><Relationship Id="rId1" Type="http://schemas.openxmlformats.org/officeDocument/2006/relationships/tags" Target="../tags/tag3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wma"/><Relationship Id="rId2" Type="http://schemas.microsoft.com/office/2007/relationships/media" Target="../media/media6.wma"/><Relationship Id="rId1" Type="http://schemas.openxmlformats.org/officeDocument/2006/relationships/tags" Target="../tags/tag4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media7.wma"/><Relationship Id="rId2" Type="http://schemas.microsoft.com/office/2007/relationships/media" Target="../media/media7.wma"/><Relationship Id="rId1" Type="http://schemas.openxmlformats.org/officeDocument/2006/relationships/tags" Target="../tags/tag5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media8.wma"/><Relationship Id="rId2" Type="http://schemas.microsoft.com/office/2007/relationships/media" Target="../media/media8.wma"/><Relationship Id="rId1" Type="http://schemas.openxmlformats.org/officeDocument/2006/relationships/tags" Target="../tags/tag6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media9.wma"/><Relationship Id="rId2" Type="http://schemas.microsoft.com/office/2007/relationships/media" Target="../media/media9.wma"/><Relationship Id="rId1" Type="http://schemas.openxmlformats.org/officeDocument/2006/relationships/tags" Target="../tags/tag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media10.wma"/><Relationship Id="rId2" Type="http://schemas.microsoft.com/office/2007/relationships/media" Target="../media/media10.wma"/><Relationship Id="rId1" Type="http://schemas.openxmlformats.org/officeDocument/2006/relationships/tags" Target="../tags/tag8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1.wma"/><Relationship Id="rId2" Type="http://schemas.microsoft.com/office/2007/relationships/media" Target="../media/media11.wma"/><Relationship Id="rId1" Type="http://schemas.openxmlformats.org/officeDocument/2006/relationships/tags" Target="../tags/tag9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media12.wma"/><Relationship Id="rId2" Type="http://schemas.microsoft.com/office/2007/relationships/media" Target="../media/media12.wma"/><Relationship Id="rId1" Type="http://schemas.openxmlformats.org/officeDocument/2006/relationships/tags" Target="../tags/tag10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media13.wma"/><Relationship Id="rId2" Type="http://schemas.microsoft.com/office/2007/relationships/media" Target="../media/media13.wma"/><Relationship Id="rId1" Type="http://schemas.openxmlformats.org/officeDocument/2006/relationships/tags" Target="../tags/tag1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media14.wma"/><Relationship Id="rId2" Type="http://schemas.microsoft.com/office/2007/relationships/media" Target="../media/media14.wma"/><Relationship Id="rId1" Type="http://schemas.openxmlformats.org/officeDocument/2006/relationships/tags" Target="../tags/tag1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media15.wma"/><Relationship Id="rId2" Type="http://schemas.microsoft.com/office/2007/relationships/media" Target="../media/media15.wma"/><Relationship Id="rId1" Type="http://schemas.openxmlformats.org/officeDocument/2006/relationships/tags" Target="../tags/tag13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media16.wma"/><Relationship Id="rId2" Type="http://schemas.microsoft.com/office/2007/relationships/media" Target="../media/media16.wma"/><Relationship Id="rId1" Type="http://schemas.openxmlformats.org/officeDocument/2006/relationships/tags" Target="../tags/tag14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media17.wma"/><Relationship Id="rId2" Type="http://schemas.microsoft.com/office/2007/relationships/media" Target="../media/media17.wma"/><Relationship Id="rId1" Type="http://schemas.openxmlformats.org/officeDocument/2006/relationships/tags" Target="../tags/tag15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rtl="1" eaLnBrk="1" hangingPunct="1"/>
            <a:r>
              <a:rPr lang="fa-IR" altLang="en-US" smtClean="0"/>
              <a:t>هو السميع</a:t>
            </a:r>
            <a:endParaRPr lang="en-US" altLang="en-US" smtClean="0"/>
          </a:p>
        </p:txBody>
      </p:sp>
      <p:graphicFrame>
        <p:nvGraphicFramePr>
          <p:cNvPr id="5123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1116013" y="7461250"/>
          <a:ext cx="7351712" cy="642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0" name="Chart" r:id="rId6" imgW="7515329" imgH="657271" progId="MSGraph.Chart.8">
                  <p:embed followColorScheme="full"/>
                </p:oleObj>
              </mc:Choice>
              <mc:Fallback>
                <p:oleObj name="Chart" r:id="rId6" imgW="7515329" imgH="657271" progId="MSGraph.Chart.8">
                  <p:embed followColorScheme="full"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6013" y="7461250"/>
                        <a:ext cx="7351712" cy="642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124" name="Audio 1">
            <a:hlinkClick r:id="" action="ppaction://media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8500" y="60325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Audio 2">
            <a:hlinkClick r:id="" action="ppaction://media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8500" y="60325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Audio 1">
            <a:hlinkClick r:id="" action="ppaction://media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8500" y="60325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7" name="Audio 2">
            <a:hlinkClick r:id="" action="ppaction://media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8500" y="60325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8500" y="60325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 advTm="1268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fa-IR" altLang="en-US" smtClean="0"/>
              <a:t>ارزیابی تکمیلی شنوایی</a:t>
            </a:r>
            <a:endParaRPr lang="en-US" altLang="en-US" smtClean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79613" y="7605713"/>
            <a:ext cx="5792787" cy="1368425"/>
          </a:xfrm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6148" name="WordArt 6" descr="Paper bag"/>
          <p:cNvSpPr>
            <a:spLocks noChangeArrowheads="1" noChangeShapeType="1" noTextEdit="1"/>
          </p:cNvSpPr>
          <p:nvPr/>
        </p:nvSpPr>
        <p:spPr bwMode="auto">
          <a:xfrm>
            <a:off x="2700338" y="3284985"/>
            <a:ext cx="5072062" cy="122413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9492"/>
              </a:avLst>
            </a:prstTxWarp>
          </a:bodyPr>
          <a:lstStyle/>
          <a:p>
            <a:pPr algn="ctr" rtl="1">
              <a:defRPr/>
            </a:pPr>
            <a:r>
              <a:rPr lang="fa-IR" altLang="en-US" sz="3600" dirty="0"/>
              <a:t>آزمونهای تکمیلی</a:t>
            </a:r>
          </a:p>
          <a:p>
            <a:pPr algn="ctr" rtl="1">
              <a:defRPr/>
            </a:pPr>
            <a:r>
              <a:rPr lang="fa-IR" sz="3600" kern="10" dirty="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blipFill dpi="0" rotWithShape="0">
                  <a:blip r:embed="rId4"/>
                  <a:srcRect/>
                  <a:tile tx="0" ty="0" sx="100000" sy="100000" flip="none" algn="tl"/>
                </a:blipFill>
                <a:effectLst>
                  <a:outerShdw dist="563972" dir="14049741" sx="125000" sy="125000" algn="tl" rotWithShape="0">
                    <a:srgbClr val="C7DFD3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شنوایی</a:t>
            </a:r>
            <a:endParaRPr lang="en-US" sz="3600" kern="10" dirty="0">
              <a:ln w="9525">
                <a:solidFill>
                  <a:srgbClr val="008000"/>
                </a:solidFill>
                <a:round/>
                <a:headEnd/>
                <a:tailEnd/>
              </a:ln>
              <a:blipFill dpi="0" rotWithShape="0">
                <a:blip r:embed="rId4"/>
                <a:srcRect/>
                <a:tile tx="0" ty="0" sx="100000" sy="100000" flip="none" algn="tl"/>
              </a:blipFill>
              <a:effectLst>
                <a:outerShdw dist="563972" dir="14049741" sx="125000" sy="125000" algn="tl" rotWithShape="0">
                  <a:srgbClr val="C7DFD3">
                    <a:alpha val="79999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49" name="Rectangle 4"/>
          <p:cNvSpPr>
            <a:spLocks noChangeArrowheads="1"/>
          </p:cNvSpPr>
          <p:nvPr/>
        </p:nvSpPr>
        <p:spPr bwMode="auto">
          <a:xfrm>
            <a:off x="2286000" y="5286375"/>
            <a:ext cx="45005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a-IR" altLang="en-US" sz="1800"/>
              <a:t>فهیمه حاجی ابوالحسن</a:t>
            </a:r>
          </a:p>
          <a:p>
            <a:pPr algn="r" rtl="1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a-IR" altLang="en-US" sz="1800"/>
              <a:t>  عضو هیئت علمی دانشگاه علوم پزشکی تهران </a:t>
            </a:r>
            <a:endParaRPr lang="en-US" altLang="en-US" sz="1800"/>
          </a:p>
        </p:txBody>
      </p:sp>
      <p:pic>
        <p:nvPicPr>
          <p:cNvPr id="6150" name="Audio 1">
            <a:hlinkClick r:id="" action="ppaction://media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8500" y="60325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1" name="Audio 2">
            <a:hlinkClick r:id="" action="ppaction://media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8500" y="60325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2" name="Audio 1">
            <a:hlinkClick r:id="" action="ppaction://media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8500" y="60325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3" name="Audio 2">
            <a:hlinkClick r:id="" action="ppaction://media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8500" y="60325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8500" y="60325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advTm="281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rtl="1" eaLnBrk="1" hangingPunct="1"/>
            <a:r>
              <a:rPr lang="fa-IR" altLang="en-US" b="0" smtClean="0">
                <a:solidFill>
                  <a:schemeClr val="tx1"/>
                </a:solidFill>
              </a:rPr>
              <a:t>نكته</a:t>
            </a:r>
            <a:endParaRPr lang="en-US" altLang="en-US" b="0" smtClean="0">
              <a:solidFill>
                <a:schemeClr val="tx1"/>
              </a:solidFill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4479925" y="3108325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pic>
        <p:nvPicPr>
          <p:cNvPr id="7173" name="Picture 6" descr="m4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14300"/>
            <a:ext cx="8991600" cy="674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4" name="Rectangle 7"/>
          <p:cNvSpPr>
            <a:spLocks noChangeArrowheads="1"/>
          </p:cNvSpPr>
          <p:nvPr/>
        </p:nvSpPr>
        <p:spPr bwMode="auto">
          <a:xfrm>
            <a:off x="1116013" y="4581525"/>
            <a:ext cx="3130550" cy="366713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Low" rtl="1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a-IR" altLang="en-US" sz="1800" b="1"/>
              <a:t>آزمون زوال صوت </a:t>
            </a:r>
            <a:r>
              <a:rPr lang="en-US" altLang="en-US" sz="1800" b="1"/>
              <a:t>"Tone Decay"</a:t>
            </a:r>
          </a:p>
        </p:txBody>
      </p:sp>
      <p:pic>
        <p:nvPicPr>
          <p:cNvPr id="7175" name="Audio 1">
            <a:hlinkClick r:id="" action="ppaction://media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8500" y="60325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6" name="Audio 2">
            <a:hlinkClick r:id="" action="ppaction://media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8500" y="60325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7" name="Audio 1">
            <a:hlinkClick r:id="" action="ppaction://media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8500" y="60325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8500" y="60325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advTm="54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altLang="en-US" smtClean="0"/>
              <a:t>روش اونس </a:t>
            </a:r>
            <a:r>
              <a:rPr lang="en-US" altLang="en-US" smtClean="0"/>
              <a:t>Owense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fa-IR" altLang="en-US" smtClean="0"/>
              <a:t>در اين روش شروع آزمون از سطح آستانه مي‌باشد. علاوه بر ميزان ديكي </a:t>
            </a:r>
            <a:r>
              <a:rPr lang="en-US" altLang="en-US" smtClean="0"/>
              <a:t>(dB)</a:t>
            </a:r>
            <a:r>
              <a:rPr lang="fa-IR" altLang="en-US" smtClean="0"/>
              <a:t> به مدت زمان ديكي هم توجه مي‌شود.</a:t>
            </a:r>
            <a:endParaRPr lang="en-US" altLang="en-US" smtClean="0"/>
          </a:p>
          <a:p>
            <a:pPr algn="r" rtl="1"/>
            <a:r>
              <a:rPr lang="fa-IR" altLang="en-US" smtClean="0"/>
              <a:t>در اين روش شروع آزمايش از </a:t>
            </a:r>
            <a:r>
              <a:rPr lang="en-US" altLang="en-US" smtClean="0"/>
              <a:t>(5dBSL)</a:t>
            </a:r>
            <a:r>
              <a:rPr lang="fa-IR" altLang="en-US" smtClean="0"/>
              <a:t> مي‌باشد و اگر فرد توانست 60 ثانيه صوت را رديابي كند آزمايش خاتمه يافته است مدت زمان شنيدن صوت مثبت مي‌شود .</a:t>
            </a:r>
          </a:p>
          <a:p>
            <a:pPr algn="r" rtl="1"/>
            <a:r>
              <a:rPr lang="fa-IR" altLang="en-US" smtClean="0"/>
              <a:t>در غير اين صورت شدت در گام‌هاي (5دسي‌بلي) افزايش مي‌يابد و اين كار را تا </a:t>
            </a:r>
            <a:r>
              <a:rPr lang="en-US" altLang="en-US" smtClean="0"/>
              <a:t>(20dBSL)</a:t>
            </a:r>
            <a:r>
              <a:rPr lang="fa-IR" altLang="en-US" smtClean="0"/>
              <a:t> ادامه مي‌دهيم و براساس ثانيه‌هاي شنيدن صوت سه الگو مي‌بينيم.</a:t>
            </a:r>
            <a:endParaRPr lang="en-US" altLang="en-US" smtClean="0"/>
          </a:p>
          <a:p>
            <a:pPr algn="r" rtl="1"/>
            <a:endParaRPr lang="en-US" altLang="en-US" smtClean="0"/>
          </a:p>
        </p:txBody>
      </p:sp>
      <p:pic>
        <p:nvPicPr>
          <p:cNvPr id="8196" name="Audio 1">
            <a:hlinkClick r:id="" action="ppaction://media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8500" y="60325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Audio 2">
            <a:hlinkClick r:id="" action="ppaction://media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8500" y="60325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Audio 1">
            <a:hlinkClick r:id="" action="ppaction://media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8500" y="60325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8500" y="60325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10191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rtl="1" eaLnBrk="1" hangingPunct="1"/>
            <a:r>
              <a:rPr lang="fa-IR" altLang="en-US" smtClean="0"/>
              <a:t>روش اونس </a:t>
            </a:r>
            <a:r>
              <a:rPr lang="en-US" altLang="en-US" smtClean="0"/>
              <a:t>Owense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r" rtl="1" eaLnBrk="1" hangingPunct="1"/>
            <a:r>
              <a:rPr lang="en-US" altLang="en-US" smtClean="0"/>
              <a:t>(5dBSL) </a:t>
            </a:r>
          </a:p>
          <a:p>
            <a:pPr algn="r" rtl="1" eaLnBrk="1" hangingPunct="1"/>
            <a:endParaRPr lang="fa-IR" altLang="en-US" smtClean="0"/>
          </a:p>
          <a:p>
            <a:pPr algn="r" rtl="1" eaLnBrk="1" hangingPunct="1"/>
            <a:r>
              <a:rPr lang="fa-IR" altLang="en-US" smtClean="0"/>
              <a:t>بین هر افزايش 20 ثانيه‌ استراحت داریم. </a:t>
            </a:r>
          </a:p>
          <a:p>
            <a:pPr algn="r" rtl="1" eaLnBrk="1" hangingPunct="1"/>
            <a:r>
              <a:rPr lang="en-US" altLang="en-US" smtClean="0"/>
              <a:t>(20dBSL) </a:t>
            </a:r>
          </a:p>
          <a:p>
            <a:pPr algn="r" rtl="1" eaLnBrk="1" hangingPunct="1"/>
            <a:endParaRPr lang="en-US" altLang="en-US" smtClean="0"/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4092575" y="3246438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fa-IR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وبین هر افزايش 20 ثانيه‌ استراحت داریم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1800"/>
          </a:p>
        </p:txBody>
      </p:sp>
      <p:pic>
        <p:nvPicPr>
          <p:cNvPr id="9222" name="Audio 1">
            <a:hlinkClick r:id="" action="ppaction://media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8500" y="60325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8500" y="60325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2910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rtl="1" eaLnBrk="1" hangingPunct="1"/>
            <a:r>
              <a:rPr lang="fa-IR" altLang="en-US" smtClean="0"/>
              <a:t>الگوي</a:t>
            </a:r>
            <a:r>
              <a:rPr lang="en-US" altLang="en-US" smtClean="0"/>
              <a:t> I (Type I)</a:t>
            </a:r>
            <a:r>
              <a:rPr lang="fa-IR" altLang="en-US" smtClean="0"/>
              <a:t> </a:t>
            </a:r>
            <a:endParaRPr lang="en-US" altLang="en-US" smtClean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r" rtl="1" eaLnBrk="1" hangingPunct="1">
              <a:buFont typeface="Wingdings" panose="05000000000000000000" pitchFamily="2" charset="2"/>
              <a:buNone/>
            </a:pPr>
            <a:r>
              <a:rPr lang="fa-IR" altLang="en-US" smtClean="0"/>
              <a:t>چنانچه فرد صوت را در</a:t>
            </a:r>
            <a:r>
              <a:rPr lang="en-US" altLang="en-US" smtClean="0"/>
              <a:t> dBSL</a:t>
            </a:r>
            <a:r>
              <a:rPr lang="fa-IR" altLang="en-US" smtClean="0"/>
              <a:t> 5 به مدت 60 ثانيه بشنود الگوی یک اونس می باشد که خاص افراد هنجار – ضايعات انتقالي و تعداد كمي از ضايعات حلزوني مي‌باشد.</a:t>
            </a:r>
            <a:endParaRPr lang="en-US" altLang="en-US" smtClean="0"/>
          </a:p>
          <a:p>
            <a:pPr algn="r" eaLnBrk="1" hangingPunct="1">
              <a:buFont typeface="Wingdings" panose="05000000000000000000" pitchFamily="2" charset="2"/>
              <a:buNone/>
            </a:pPr>
            <a:endParaRPr lang="en-US" altLang="en-US" smtClean="0"/>
          </a:p>
        </p:txBody>
      </p:sp>
      <p:pic>
        <p:nvPicPr>
          <p:cNvPr id="10244" name="Audio 1">
            <a:hlinkClick r:id="" action="ppaction://media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8500" y="60325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8500" y="60325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4677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rtl="1" eaLnBrk="1" hangingPunct="1"/>
            <a:r>
              <a:rPr lang="en-US" altLang="en-US" smtClean="0"/>
              <a:t>Type II </a:t>
            </a:r>
            <a:r>
              <a:rPr lang="fa-IR" altLang="en-US" smtClean="0"/>
              <a:t>(الگوي</a:t>
            </a:r>
            <a:r>
              <a:rPr lang="en-US" altLang="en-US" smtClean="0"/>
              <a:t> II</a:t>
            </a:r>
            <a:r>
              <a:rPr lang="fa-IR" altLang="en-US" smtClean="0"/>
              <a:t>)</a:t>
            </a:r>
            <a:endParaRPr lang="en-US" altLang="en-US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r" rtl="1" eaLnBrk="1" hangingPunct="1"/>
            <a:r>
              <a:rPr lang="fa-IR" altLang="en-US" smtClean="0"/>
              <a:t>چنانچه فرد صوت را حداکثر در </a:t>
            </a:r>
            <a:r>
              <a:rPr lang="en-US" altLang="en-US" smtClean="0"/>
              <a:t>(20dBSL)</a:t>
            </a:r>
            <a:r>
              <a:rPr lang="fa-IR" altLang="en-US" smtClean="0"/>
              <a:t> رديابي نمايد الگوي نوع </a:t>
            </a:r>
            <a:r>
              <a:rPr lang="en-US" altLang="en-US" smtClean="0"/>
              <a:t>II</a:t>
            </a:r>
            <a:r>
              <a:rPr lang="fa-IR" altLang="en-US" smtClean="0"/>
              <a:t> اونس مي‌باشد كه خود به پنج دسته تقسيم مي‌شود.</a:t>
            </a:r>
            <a:endParaRPr lang="en-US" altLang="en-US" smtClean="0"/>
          </a:p>
        </p:txBody>
      </p:sp>
      <p:pic>
        <p:nvPicPr>
          <p:cNvPr id="11268" name="Audio 1">
            <a:hlinkClick r:id="" action="ppaction://media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8500" y="60325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8500" y="60325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2006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Type II A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r" rtl="1" eaLnBrk="1" hangingPunct="1"/>
            <a:r>
              <a:rPr lang="fa-IR" altLang="en-US" smtClean="0"/>
              <a:t>هرگاه بيمار در</a:t>
            </a:r>
            <a:r>
              <a:rPr lang="en-US" altLang="en-US" smtClean="0"/>
              <a:t> (10dBSL)</a:t>
            </a:r>
            <a:r>
              <a:rPr lang="fa-IR" altLang="en-US" smtClean="0"/>
              <a:t> بتواند صوت را به مدت 60 ثانيه رديابي كند، اطلاق مي‌گردد. اين الگو نيز در افراد مبتلا به ضايعات</a:t>
            </a:r>
            <a:r>
              <a:rPr lang="en-US" altLang="en-US" smtClean="0"/>
              <a:t> Cochlear</a:t>
            </a:r>
            <a:r>
              <a:rPr lang="fa-IR" altLang="en-US" smtClean="0"/>
              <a:t> ديده مي‌شود</a:t>
            </a:r>
            <a:r>
              <a:rPr lang="en-US" altLang="en-US" smtClean="0"/>
              <a:t> </a:t>
            </a:r>
            <a:r>
              <a:rPr lang="fa-IR" altLang="en-US" smtClean="0"/>
              <a:t>.</a:t>
            </a:r>
            <a:endParaRPr lang="en-US" altLang="en-US" smtClean="0"/>
          </a:p>
        </p:txBody>
      </p:sp>
      <p:pic>
        <p:nvPicPr>
          <p:cNvPr id="12292" name="Audio 1">
            <a:hlinkClick r:id="" action="ppaction://media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8500" y="60325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8500" y="60325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3024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Type II B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r" rtl="1" eaLnBrk="1" hangingPunct="1"/>
            <a:r>
              <a:rPr lang="fa-IR" altLang="en-US" smtClean="0"/>
              <a:t>هرگاه بيمار در </a:t>
            </a:r>
            <a:r>
              <a:rPr lang="en-US" altLang="en-US" smtClean="0"/>
              <a:t>(15dBSL)</a:t>
            </a:r>
            <a:r>
              <a:rPr lang="fa-IR" altLang="en-US" smtClean="0"/>
              <a:t> بتواند صوت را به مدت 60 ثانيه رديابي نمايد، الگوي نوع </a:t>
            </a:r>
            <a:r>
              <a:rPr lang="en-US" altLang="en-US" smtClean="0"/>
              <a:t>(II B)</a:t>
            </a:r>
            <a:r>
              <a:rPr lang="fa-IR" altLang="en-US" smtClean="0"/>
              <a:t> اطلاق مي‌گردد. اين الگو نيز بيشتر در ضايعات حلزوني ديده مي‌شود.</a:t>
            </a:r>
            <a:endParaRPr lang="en-US" altLang="en-US" smtClean="0"/>
          </a:p>
        </p:txBody>
      </p:sp>
      <p:pic>
        <p:nvPicPr>
          <p:cNvPr id="13316" name="Audio 1">
            <a:hlinkClick r:id="" action="ppaction://media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8500" y="60325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8500" y="60325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2071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Type II C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r" rtl="1" eaLnBrk="1" hangingPunct="1"/>
            <a:r>
              <a:rPr lang="fa-IR" altLang="en-US" smtClean="0"/>
              <a:t>هرگاه بيمار در </a:t>
            </a:r>
            <a:r>
              <a:rPr lang="en-US" altLang="en-US" smtClean="0"/>
              <a:t>(20dBSL)</a:t>
            </a:r>
            <a:r>
              <a:rPr lang="fa-IR" altLang="en-US" smtClean="0"/>
              <a:t> بتواند صوت را به مدت 60 ثانيه رديابي نمايد، الگوي نوع </a:t>
            </a:r>
            <a:r>
              <a:rPr lang="en-US" altLang="en-US" smtClean="0"/>
              <a:t>(II C)</a:t>
            </a:r>
            <a:r>
              <a:rPr lang="fa-IR" altLang="en-US" smtClean="0"/>
              <a:t> گفته مي‌شود. اين مورد نيز خاص ضايعات </a:t>
            </a:r>
            <a:r>
              <a:rPr lang="en-US" altLang="en-US" smtClean="0"/>
              <a:t>Cochlear</a:t>
            </a:r>
            <a:r>
              <a:rPr lang="fa-IR" altLang="en-US" smtClean="0"/>
              <a:t> مي‌باشد.</a:t>
            </a:r>
            <a:endParaRPr lang="en-US" altLang="en-US" smtClean="0"/>
          </a:p>
        </p:txBody>
      </p:sp>
      <p:pic>
        <p:nvPicPr>
          <p:cNvPr id="14340" name="Audio 1">
            <a:hlinkClick r:id="" action="ppaction://media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8500" y="60325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8500" y="60325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2596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Type II D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r" rtl="1" eaLnBrk="1" hangingPunct="1"/>
            <a:r>
              <a:rPr lang="fa-IR" altLang="en-US" smtClean="0"/>
              <a:t>در اين الگو با افزايش دسي‌بل، ثانيه‌هاي رديابي صوت نيز افزايش مي‌يابد و با توجه به روند افزايش ثانيه‌ها به نظر مي‌رسد با افزايش 2 الي 3 گام (5دسي‌بلي، </a:t>
            </a:r>
            <a:r>
              <a:rPr lang="en-US" altLang="en-US" smtClean="0"/>
              <a:t>5dB</a:t>
            </a:r>
            <a:r>
              <a:rPr lang="fa-IR" altLang="en-US" smtClean="0"/>
              <a:t> ) فرد بتواند صوت را به مدت 60 ثانيه بشنود.</a:t>
            </a:r>
            <a:endParaRPr lang="en-US" altLang="en-US" smtClean="0"/>
          </a:p>
          <a:p>
            <a:pPr algn="r" rtl="1" eaLnBrk="1" hangingPunct="1"/>
            <a:r>
              <a:rPr lang="fa-IR" altLang="en-US" smtClean="0"/>
              <a:t>اين مورد نيز بيشتر در ضايعات </a:t>
            </a:r>
            <a:r>
              <a:rPr lang="en-US" altLang="en-US" smtClean="0"/>
              <a:t>Cochlear</a:t>
            </a:r>
          </a:p>
        </p:txBody>
      </p:sp>
      <p:pic>
        <p:nvPicPr>
          <p:cNvPr id="15364" name="Audio 1">
            <a:hlinkClick r:id="" action="ppaction://media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8500" y="60325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8500" y="60325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11053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Type II E</a:t>
            </a:r>
            <a:r>
              <a:rPr lang="fa-IR" altLang="en-US" smtClean="0"/>
              <a:t> يا </a:t>
            </a:r>
            <a:r>
              <a:rPr lang="en-US" altLang="en-US" smtClean="0"/>
              <a:t>E Typical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r" rtl="1" eaLnBrk="1" hangingPunct="1"/>
            <a:r>
              <a:rPr lang="fa-IR" altLang="en-US" smtClean="0"/>
              <a:t>در اين الگو روند افزايش ثانيه‌ها بسيار تدريجي است. به طوري كه به نظر مي‌رسد براي شنيده شدن صوت به مدت 60 ثانيه نياز به افزايش بيش از 3 گام علاوه بر </a:t>
            </a:r>
            <a:r>
              <a:rPr lang="en-US" altLang="en-US" smtClean="0"/>
              <a:t>(20dBSL)</a:t>
            </a:r>
            <a:r>
              <a:rPr lang="fa-IR" altLang="en-US" smtClean="0"/>
              <a:t> مي‌باشد.</a:t>
            </a:r>
            <a:endParaRPr lang="en-US" altLang="en-US" smtClean="0"/>
          </a:p>
          <a:p>
            <a:pPr algn="r" rtl="1" eaLnBrk="1" hangingPunct="1"/>
            <a:r>
              <a:rPr lang="fa-IR" altLang="en-US" smtClean="0"/>
              <a:t>الگو بيشتر مربوط به ضايعات </a:t>
            </a:r>
            <a:r>
              <a:rPr lang="en-US" altLang="en-US" smtClean="0"/>
              <a:t>Retrocochlear </a:t>
            </a:r>
          </a:p>
        </p:txBody>
      </p:sp>
      <p:pic>
        <p:nvPicPr>
          <p:cNvPr id="16388" name="Audio 1">
            <a:hlinkClick r:id="" action="ppaction://media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8500" y="60325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8500" y="60325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6564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Type III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r" rtl="1" eaLnBrk="1" hangingPunct="1"/>
            <a:r>
              <a:rPr lang="fa-IR" altLang="en-US" smtClean="0"/>
              <a:t>در اين الگو علاوه بر اينكه در</a:t>
            </a:r>
            <a:r>
              <a:rPr lang="en-US" altLang="en-US" smtClean="0"/>
              <a:t> (20dBSL)</a:t>
            </a:r>
            <a:r>
              <a:rPr lang="fa-IR" altLang="en-US" smtClean="0"/>
              <a:t> بيمار نمي‌تواند صوت را به مدت 60 ثانيه رديابي كند گاهي با افزايش شدت، ثانيه‌هاي شنيده شدن صوت نيز كاهش مي‌يابد. اين مورد خاص ضايعات</a:t>
            </a:r>
            <a:r>
              <a:rPr lang="en-US" altLang="en-US" smtClean="0"/>
              <a:t> Retrocochlear</a:t>
            </a:r>
            <a:r>
              <a:rPr lang="fa-IR" altLang="en-US" smtClean="0"/>
              <a:t> است</a:t>
            </a:r>
            <a:r>
              <a:rPr lang="en-US" altLang="en-US" smtClean="0"/>
              <a:t>. </a:t>
            </a:r>
          </a:p>
        </p:txBody>
      </p:sp>
      <p:pic>
        <p:nvPicPr>
          <p:cNvPr id="17412" name="Audio 1">
            <a:hlinkClick r:id="" action="ppaction://media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8500" y="60325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8500" y="60325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13084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rtl="1" eaLnBrk="1" hangingPunct="1"/>
            <a:r>
              <a:rPr lang="fa-IR" altLang="en-US" sz="3200" smtClean="0"/>
              <a:t>تفسير زوال صوت با روش تفسير روزنبرگ</a:t>
            </a:r>
            <a:r>
              <a:rPr lang="en-US" altLang="en-US" sz="3200" smtClean="0"/>
              <a:t> </a:t>
            </a:r>
            <a:r>
              <a:rPr lang="tr-TR" altLang="en-US" sz="3200" smtClean="0"/>
              <a:t>Rosenberg (1958)</a:t>
            </a:r>
            <a:endParaRPr lang="en-US" altLang="en-US" sz="3200" smtClean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r" rtl="1" eaLnBrk="1" hangingPunct="1"/>
            <a:r>
              <a:rPr lang="fa-IR" altLang="en-US" smtClean="0"/>
              <a:t>وضعيت</a:t>
            </a:r>
            <a:r>
              <a:rPr lang="en-US" altLang="en-US" smtClean="0"/>
              <a:t> </a:t>
            </a:r>
            <a:r>
              <a:rPr lang="fa-IR" altLang="en-US" smtClean="0"/>
              <a:t>ميزان زوال صوت برحسب </a:t>
            </a:r>
            <a:r>
              <a:rPr lang="en-US" altLang="en-US" smtClean="0"/>
              <a:t>dB</a:t>
            </a:r>
            <a:r>
              <a:rPr lang="fa-IR" altLang="en-US" smtClean="0"/>
              <a:t>در </a:t>
            </a:r>
            <a:endParaRPr lang="en-US" altLang="en-US" smtClean="0"/>
          </a:p>
          <a:p>
            <a:pPr algn="r" rtl="1" eaLnBrk="1" hangingPunct="1"/>
            <a:r>
              <a:rPr lang="fa-IR" altLang="en-US" smtClean="0"/>
              <a:t>افراد نرمال يا انتقالي</a:t>
            </a:r>
            <a:r>
              <a:rPr lang="en-US" altLang="en-US" smtClean="0"/>
              <a:t>    Normal Decay; dB 0-5 </a:t>
            </a:r>
          </a:p>
          <a:p>
            <a:pPr algn="r" rtl="1" eaLnBrk="1" hangingPunct="1"/>
            <a:r>
              <a:rPr lang="fa-IR" altLang="en-US" smtClean="0"/>
              <a:t>كوكلئار</a:t>
            </a:r>
            <a:r>
              <a:rPr lang="en-US" altLang="en-US" smtClean="0"/>
              <a:t>-</a:t>
            </a:r>
            <a:r>
              <a:rPr lang="fa-IR" altLang="en-US" smtClean="0"/>
              <a:t>ملايم</a:t>
            </a:r>
            <a:r>
              <a:rPr lang="en-US" altLang="en-US" smtClean="0"/>
              <a:t>Mild Decay; dB 10-15    </a:t>
            </a:r>
          </a:p>
          <a:p>
            <a:pPr algn="r" rtl="1" eaLnBrk="1" hangingPunct="1"/>
            <a:r>
              <a:rPr lang="fa-IR" altLang="en-US" smtClean="0"/>
              <a:t> روتروكوكلئار</a:t>
            </a:r>
            <a:r>
              <a:rPr lang="en-US" altLang="en-US" smtClean="0"/>
              <a:t>Moderate Decay; dB 20-25</a:t>
            </a:r>
          </a:p>
          <a:p>
            <a:pPr algn="r" rtl="1" eaLnBrk="1" hangingPunct="1"/>
            <a:r>
              <a:rPr lang="fa-IR" altLang="en-US" smtClean="0"/>
              <a:t>رتروكوكلئار</a:t>
            </a:r>
            <a:r>
              <a:rPr lang="en-US" altLang="en-US" smtClean="0"/>
              <a:t>-</a:t>
            </a:r>
            <a:r>
              <a:rPr lang="fa-IR" altLang="en-US" smtClean="0"/>
              <a:t>بارز</a:t>
            </a:r>
            <a:r>
              <a:rPr lang="en-US" altLang="en-US" smtClean="0"/>
              <a:t> dB 30</a:t>
            </a:r>
            <a:r>
              <a:rPr lang="fa-IR" altLang="en-US" smtClean="0"/>
              <a:t> يا بيشتر،</a:t>
            </a:r>
            <a:r>
              <a:rPr lang="en-US" altLang="en-US" smtClean="0"/>
              <a:t> Marked Decay</a:t>
            </a:r>
          </a:p>
        </p:txBody>
      </p:sp>
      <p:pic>
        <p:nvPicPr>
          <p:cNvPr id="18436" name="Audio 1">
            <a:hlinkClick r:id="" action="ppaction://media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8500" y="60325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8500" y="60325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7186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altLang="en-US" smtClean="0"/>
              <a:t>وابستگي فركانسي تون ديكي به چه صورت است؟</a:t>
            </a:r>
            <a:r>
              <a:rPr lang="en-US" altLang="en-US" smtClean="0"/>
              <a:t/>
            </a:r>
            <a:br>
              <a:rPr lang="en-US" altLang="en-US" smtClean="0"/>
            </a:br>
            <a:endParaRPr lang="en-US" altLang="en-US" smtClean="0"/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fa-IR" altLang="en-US" smtClean="0"/>
              <a:t>اولويت با فركانس‌هاي زير است.</a:t>
            </a:r>
          </a:p>
          <a:p>
            <a:pPr algn="r" rtl="1"/>
            <a:r>
              <a:rPr lang="fa-IR" altLang="en-US" smtClean="0"/>
              <a:t>با افزايش فركانس ميزان ديكي بيشتر مي‌شود. </a:t>
            </a:r>
          </a:p>
          <a:p>
            <a:pPr algn="r" rtl="1"/>
            <a:r>
              <a:rPr lang="en-US" altLang="en-US" smtClean="0"/>
              <a:t>(KATZ)</a:t>
            </a:r>
            <a:r>
              <a:rPr lang="fa-IR" altLang="en-US" smtClean="0"/>
              <a:t> در سال (1985) گفته است از </a:t>
            </a:r>
            <a:r>
              <a:rPr lang="en-US" altLang="en-US" smtClean="0"/>
              <a:t>(15dB)</a:t>
            </a:r>
            <a:r>
              <a:rPr lang="fa-IR" altLang="en-US" smtClean="0"/>
              <a:t> ديكي به بالا با هر يك </a:t>
            </a:r>
            <a:r>
              <a:rPr lang="en-US" altLang="en-US" smtClean="0"/>
              <a:t>dB</a:t>
            </a:r>
            <a:r>
              <a:rPr lang="fa-IR" altLang="en-US" smtClean="0"/>
              <a:t> ديكي كه افزايش مي‌يابد ظن بيشتر به سوي ضايعات (رتروكوكلئار) مي‌رود. </a:t>
            </a:r>
          </a:p>
          <a:p>
            <a:pPr algn="r" rtl="1"/>
            <a:r>
              <a:rPr lang="fa-IR" altLang="en-US" smtClean="0"/>
              <a:t>در ضمن هر چه ميزان ديكي و فركانس‌هاي درگير بيشتر باشد مشكوك به ضايعات رتروكوكلئار مي‌شويم.</a:t>
            </a:r>
            <a:endParaRPr lang="en-US" altLang="en-US" smtClean="0"/>
          </a:p>
          <a:p>
            <a:pPr algn="r" rtl="1"/>
            <a:endParaRPr lang="en-US" altLang="en-US" smtClean="0"/>
          </a:p>
        </p:txBody>
      </p:sp>
      <p:pic>
        <p:nvPicPr>
          <p:cNvPr id="19460" name="Audio 1">
            <a:hlinkClick r:id="" action="ppaction://media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8500" y="60325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8500" y="60325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14181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fa-IR" altLang="en-US" smtClean="0"/>
              <a:t>عاقلانه نيست تصور كنيم هر كسي كه ميزان ديكي بيشتر از (30 دسي بل) داشته باشد حتما ضايعه رتروكوكلئار دارد.</a:t>
            </a:r>
            <a:endParaRPr lang="en-US" altLang="en-US" smtClean="0"/>
          </a:p>
          <a:p>
            <a:pPr algn="r" rtl="1"/>
            <a:r>
              <a:rPr lang="fa-IR" altLang="en-US" smtClean="0"/>
              <a:t>هرچه ديكي از </a:t>
            </a:r>
            <a:r>
              <a:rPr lang="en-US" altLang="en-US" smtClean="0"/>
              <a:t>(20 dB)</a:t>
            </a:r>
            <a:r>
              <a:rPr lang="fa-IR" altLang="en-US" smtClean="0"/>
              <a:t> بيشتر شود احتمال ضايعه وراء حلزوني افزايش مي‌يابد و هرچه فركانس‌هاي درگير شده علي‌الخصوص فركانس‌هاي بم بيشتر باشد، احتمال ضايعه رتروكوكلئار افزايش مي‌يابد و هرچه تومور بزرگتر باشد ديكي فركانس‌هاي بيشتري را درگير مي‌كند.</a:t>
            </a:r>
            <a:endParaRPr lang="en-US" altLang="en-US" smtClean="0"/>
          </a:p>
          <a:p>
            <a:pPr algn="r"/>
            <a:endParaRPr lang="en-US" altLang="en-US" smtClean="0"/>
          </a:p>
        </p:txBody>
      </p:sp>
      <p:pic>
        <p:nvPicPr>
          <p:cNvPr id="20484" name="Audio 1">
            <a:hlinkClick r:id="" action="ppaction://media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8500" y="60325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8500" y="60325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3615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fa-IR" altLang="en-US" smtClean="0"/>
              <a:t>ديكي مثبت در ضايعات فضاگير مثل تومور عصب 8، دژنراسيون‌هاي عصبي – ضايعات ساقه مغز، اكوستيك نورينوم، كسيت اپي درموئيد يا كلسته آتوم اوليه، تومور عصب 7، مننژيوما، </a:t>
            </a:r>
            <a:r>
              <a:rPr lang="en-US" altLang="en-US" smtClean="0"/>
              <a:t>MS</a:t>
            </a:r>
            <a:r>
              <a:rPr lang="fa-IR" altLang="en-US" smtClean="0"/>
              <a:t>، آتروفي عصب 8، سندرم رمسي هانت (فلج عصب8) و ضايعات فوقاني و تحتاني ساقه مغز معمولا ديده مي‌شود</a:t>
            </a:r>
            <a:endParaRPr lang="en-US" altLang="en-US" smtClean="0"/>
          </a:p>
        </p:txBody>
      </p:sp>
      <p:pic>
        <p:nvPicPr>
          <p:cNvPr id="21508" name="Audio 1">
            <a:hlinkClick r:id="" action="ppaction://media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8500" y="60325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8500" y="60325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4245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7|28.5|4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|4.1|11.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1.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9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105.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5|52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6|12|11.7|17.7|12.6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9|69|28.1|18.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1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1"/>
</p:tagLst>
</file>

<file path=ppt/theme/theme1.xml><?xml version="1.0" encoding="utf-8"?>
<a:theme xmlns:a="http://schemas.openxmlformats.org/drawingml/2006/main" name="Capsules">
  <a:themeElements>
    <a:clrScheme name="Capsules 1">
      <a:dk1>
        <a:srgbClr val="003366"/>
      </a:dk1>
      <a:lt1>
        <a:srgbClr val="FFFFFF"/>
      </a:lt1>
      <a:dk2>
        <a:srgbClr val="006666"/>
      </a:dk2>
      <a:lt2>
        <a:srgbClr val="666699"/>
      </a:lt2>
      <a:accent1>
        <a:srgbClr val="33CCCC"/>
      </a:accent1>
      <a:accent2>
        <a:srgbClr val="99CC99"/>
      </a:accent2>
      <a:accent3>
        <a:srgbClr val="FFFFFF"/>
      </a:accent3>
      <a:accent4>
        <a:srgbClr val="002A56"/>
      </a:accent4>
      <a:accent5>
        <a:srgbClr val="ADE2E2"/>
      </a:accent5>
      <a:accent6>
        <a:srgbClr val="8AB98A"/>
      </a:accent6>
      <a:hlink>
        <a:srgbClr val="003366"/>
      </a:hlink>
      <a:folHlink>
        <a:srgbClr val="CC99FF"/>
      </a:folHlink>
    </a:clrScheme>
    <a:fontScheme name="Capsules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Capsules 1">
        <a:dk1>
          <a:srgbClr val="003366"/>
        </a:dk1>
        <a:lt1>
          <a:srgbClr val="FFFFFF"/>
        </a:lt1>
        <a:dk2>
          <a:srgbClr val="006666"/>
        </a:dk2>
        <a:lt2>
          <a:srgbClr val="666699"/>
        </a:lt2>
        <a:accent1>
          <a:srgbClr val="33CCCC"/>
        </a:accent1>
        <a:accent2>
          <a:srgbClr val="99CC99"/>
        </a:accent2>
        <a:accent3>
          <a:srgbClr val="FFFFFF"/>
        </a:accent3>
        <a:accent4>
          <a:srgbClr val="002A56"/>
        </a:accent4>
        <a:accent5>
          <a:srgbClr val="ADE2E2"/>
        </a:accent5>
        <a:accent6>
          <a:srgbClr val="8AB98A"/>
        </a:accent6>
        <a:hlink>
          <a:srgbClr val="003366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2">
        <a:dk1>
          <a:srgbClr val="000000"/>
        </a:dk1>
        <a:lt1>
          <a:srgbClr val="FFFFFF"/>
        </a:lt1>
        <a:dk2>
          <a:srgbClr val="000000"/>
        </a:dk2>
        <a:lt2>
          <a:srgbClr val="808000"/>
        </a:lt2>
        <a:accent1>
          <a:srgbClr val="FFCC99"/>
        </a:accent1>
        <a:accent2>
          <a:srgbClr val="99CC00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8AB900"/>
        </a:accent6>
        <a:hlink>
          <a:srgbClr val="336600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3">
        <a:dk1>
          <a:srgbClr val="006699"/>
        </a:dk1>
        <a:lt1>
          <a:srgbClr val="FFFFFF"/>
        </a:lt1>
        <a:dk2>
          <a:srgbClr val="6699FF"/>
        </a:dk2>
        <a:lt2>
          <a:srgbClr val="FFFFFF"/>
        </a:lt2>
        <a:accent1>
          <a:srgbClr val="33CCCC"/>
        </a:accent1>
        <a:accent2>
          <a:srgbClr val="006699"/>
        </a:accent2>
        <a:accent3>
          <a:srgbClr val="B8CAFF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99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4">
        <a:dk1>
          <a:srgbClr val="000000"/>
        </a:dk1>
        <a:lt1>
          <a:srgbClr val="FFFFFF"/>
        </a:lt1>
        <a:dk2>
          <a:srgbClr val="9900CC"/>
        </a:dk2>
        <a:lt2>
          <a:srgbClr val="006600"/>
        </a:lt2>
        <a:accent1>
          <a:srgbClr val="33CC33"/>
        </a:accent1>
        <a:accent2>
          <a:srgbClr val="FFCC66"/>
        </a:accent2>
        <a:accent3>
          <a:srgbClr val="FFFFFF"/>
        </a:accent3>
        <a:accent4>
          <a:srgbClr val="000000"/>
        </a:accent4>
        <a:accent5>
          <a:srgbClr val="ADE2AD"/>
        </a:accent5>
        <a:accent6>
          <a:srgbClr val="E7B95C"/>
        </a:accent6>
        <a:hlink>
          <a:srgbClr val="0033CC"/>
        </a:hlink>
        <a:folHlink>
          <a:srgbClr val="CC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5">
        <a:dk1>
          <a:srgbClr val="000066"/>
        </a:dk1>
        <a:lt1>
          <a:srgbClr val="FFFFFF"/>
        </a:lt1>
        <a:dk2>
          <a:srgbClr val="336699"/>
        </a:dk2>
        <a:lt2>
          <a:srgbClr val="FFFFEB"/>
        </a:lt2>
        <a:accent1>
          <a:srgbClr val="99CCFF"/>
        </a:accent1>
        <a:accent2>
          <a:srgbClr val="9999FF"/>
        </a:accent2>
        <a:accent3>
          <a:srgbClr val="ADB8CA"/>
        </a:accent3>
        <a:accent4>
          <a:srgbClr val="DADADA"/>
        </a:accent4>
        <a:accent5>
          <a:srgbClr val="CAE2FF"/>
        </a:accent5>
        <a:accent6>
          <a:srgbClr val="8A8AE7"/>
        </a:accent6>
        <a:hlink>
          <a:srgbClr val="CCCCFF"/>
        </a:hlink>
        <a:folHlink>
          <a:srgbClr val="C68D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6">
        <a:dk1>
          <a:srgbClr val="808000"/>
        </a:dk1>
        <a:lt1>
          <a:srgbClr val="FFFFFF"/>
        </a:lt1>
        <a:dk2>
          <a:srgbClr val="006666"/>
        </a:dk2>
        <a:lt2>
          <a:srgbClr val="FFFFFF"/>
        </a:lt2>
        <a:accent1>
          <a:srgbClr val="FFCC66"/>
        </a:accent1>
        <a:accent2>
          <a:srgbClr val="00ACA8"/>
        </a:accent2>
        <a:accent3>
          <a:srgbClr val="AAB8B8"/>
        </a:accent3>
        <a:accent4>
          <a:srgbClr val="DADADA"/>
        </a:accent4>
        <a:accent5>
          <a:srgbClr val="FFE2B8"/>
        </a:accent5>
        <a:accent6>
          <a:srgbClr val="009B98"/>
        </a:accent6>
        <a:hlink>
          <a:srgbClr val="CCCC00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7">
        <a:dk1>
          <a:srgbClr val="FFFFCC"/>
        </a:dk1>
        <a:lt1>
          <a:srgbClr val="FFFFFF"/>
        </a:lt1>
        <a:dk2>
          <a:srgbClr val="660033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B8AAAD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FFCC00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8">
        <a:dk1>
          <a:srgbClr val="FF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CC00"/>
        </a:accent1>
        <a:accent2>
          <a:srgbClr val="CC3300"/>
        </a:accent2>
        <a:accent3>
          <a:srgbClr val="AA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FF6600"/>
        </a:hlink>
        <a:folHlink>
          <a:srgbClr val="FF7C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Capsules</Template>
  <TotalTime>1380</TotalTime>
  <Words>713</Words>
  <Application>Microsoft Office PowerPoint</Application>
  <PresentationFormat>On-screen Show (4:3)</PresentationFormat>
  <Paragraphs>50</Paragraphs>
  <Slides>17</Slides>
  <Notes>0</Notes>
  <HiddenSlides>0</HiddenSlides>
  <MMClips>17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Times New Roman</vt:lpstr>
      <vt:lpstr>Wingdings</vt:lpstr>
      <vt:lpstr>Capsules</vt:lpstr>
      <vt:lpstr>Chart</vt:lpstr>
      <vt:lpstr>هو السميع</vt:lpstr>
      <vt:lpstr>ارزیابی تکمیلی شنوایی</vt:lpstr>
      <vt:lpstr>نكته</vt:lpstr>
      <vt:lpstr>روش اونس Owense</vt:lpstr>
      <vt:lpstr>روش اونس Owense</vt:lpstr>
      <vt:lpstr>الگوي I (Type I) </vt:lpstr>
      <vt:lpstr>Type II (الگوي II)</vt:lpstr>
      <vt:lpstr>Type II A</vt:lpstr>
      <vt:lpstr>Type II B</vt:lpstr>
      <vt:lpstr>Type II C</vt:lpstr>
      <vt:lpstr>Type II D</vt:lpstr>
      <vt:lpstr>Type II E يا E Typical</vt:lpstr>
      <vt:lpstr>Type III</vt:lpstr>
      <vt:lpstr>تفسير زوال صوت با روش تفسير روزنبرگ Rosenberg (1958)</vt:lpstr>
      <vt:lpstr>وابستگي فركانسي تون ديكي به چه صورت است؟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ارزیابی تکمیلی شنوایی</dc:title>
  <dc:creator>admin</dc:creator>
  <cp:lastModifiedBy>H</cp:lastModifiedBy>
  <cp:revision>195</cp:revision>
  <dcterms:created xsi:type="dcterms:W3CDTF">2007-06-06T09:59:56Z</dcterms:created>
  <dcterms:modified xsi:type="dcterms:W3CDTF">2021-04-04T18:09:33Z</dcterms:modified>
</cp:coreProperties>
</file>