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3" r:id="rId1"/>
  </p:sldMasterIdLst>
  <p:notesMasterIdLst>
    <p:notesMasterId r:id="rId38"/>
  </p:notesMasterIdLst>
  <p:sldIdLst>
    <p:sldId id="256" r:id="rId2"/>
    <p:sldId id="257" r:id="rId3"/>
    <p:sldId id="290" r:id="rId4"/>
    <p:sldId id="292" r:id="rId5"/>
    <p:sldId id="293" r:id="rId6"/>
    <p:sldId id="294" r:id="rId7"/>
    <p:sldId id="295" r:id="rId8"/>
    <p:sldId id="296" r:id="rId9"/>
    <p:sldId id="297" r:id="rId10"/>
    <p:sldId id="306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09" r:id="rId22"/>
    <p:sldId id="311" r:id="rId23"/>
    <p:sldId id="310" r:id="rId24"/>
    <p:sldId id="323" r:id="rId25"/>
    <p:sldId id="312" r:id="rId26"/>
    <p:sldId id="313" r:id="rId27"/>
    <p:sldId id="314" r:id="rId28"/>
    <p:sldId id="315" r:id="rId29"/>
    <p:sldId id="316" r:id="rId30"/>
    <p:sldId id="317" r:id="rId31"/>
    <p:sldId id="319" r:id="rId32"/>
    <p:sldId id="318" r:id="rId33"/>
    <p:sldId id="320" r:id="rId34"/>
    <p:sldId id="321" r:id="rId35"/>
    <p:sldId id="322" r:id="rId36"/>
    <p:sldId id="324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2" autoAdjust="0"/>
    <p:restoredTop sz="94660"/>
  </p:normalViewPr>
  <p:slideViewPr>
    <p:cSldViewPr snapToGrid="0">
      <p:cViewPr varScale="1">
        <p:scale>
          <a:sx n="96" d="100"/>
          <a:sy n="96" d="100"/>
        </p:scale>
        <p:origin x="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43EFD-DDD5-4A7F-8837-81B1420A2FD7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CC9D5-0B29-4381-9C1A-CD17A928B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E2792-8E81-4CF2-AB2B-7ED245698759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7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DD6D1-02A5-4385-B23F-BB82566D5494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054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8FDBA-11EC-42E8-A3EF-3633A946656F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0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820DD-755B-4C99-B0D1-5C0F197BFD8F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0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5904-9AC6-4D7F-AC3D-DB7027F4993C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9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D9F24-7AA5-4E78-AEE4-6E660FD7375F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218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95CD-EE35-4FBE-A0C3-EBDFDD340EE8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49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3E318-46AE-4617-B530-C8C8406BAAE8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6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00983-0B95-4C47-AA57-97FB20378B7C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63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6B83E-B53A-4EB4-BAD6-66E3AF28E183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735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4FF10-AC51-4168-893B-BF36273A2B95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8227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4FF10-AC51-4168-893B-BF36273A2B95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9520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4FF10-AC51-4168-893B-BF36273A2B95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777450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4FF10-AC51-4168-893B-BF36273A2B95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191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2851-186E-40CF-82E8-EDCF8629C152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622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DFE80-040F-4510-89D9-CADE4A601F03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31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4FF10-AC51-4168-893B-BF36273A2B95}" type="datetime1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5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695" y="6510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592995" y="1722912"/>
            <a:ext cx="39458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err="1">
                <a:cs typeface="B Baran" panose="00000400000000000000" pitchFamily="2" charset="-78"/>
              </a:rPr>
              <a:t>به</a:t>
            </a:r>
            <a:r>
              <a:rPr lang="en-US" sz="6000" dirty="0">
                <a:cs typeface="B Baran" panose="00000400000000000000" pitchFamily="2" charset="-78"/>
              </a:rPr>
              <a:t> </a:t>
            </a:r>
            <a:r>
              <a:rPr lang="en-US" sz="6000" dirty="0" err="1">
                <a:cs typeface="B Baran" panose="00000400000000000000" pitchFamily="2" charset="-78"/>
              </a:rPr>
              <a:t>نام</a:t>
            </a:r>
            <a:r>
              <a:rPr lang="en-US" sz="6000" dirty="0">
                <a:cs typeface="B Baran" panose="00000400000000000000" pitchFamily="2" charset="-78"/>
              </a:rPr>
              <a:t> </a:t>
            </a:r>
            <a:r>
              <a:rPr lang="en-US" sz="6000" dirty="0" err="1">
                <a:cs typeface="B Baran" panose="00000400000000000000" pitchFamily="2" charset="-78"/>
              </a:rPr>
              <a:t>خالق</a:t>
            </a:r>
            <a:r>
              <a:rPr lang="en-US" sz="6000" dirty="0">
                <a:cs typeface="B Baran" panose="00000400000000000000" pitchFamily="2" charset="-78"/>
              </a:rPr>
              <a:t> </a:t>
            </a:r>
            <a:r>
              <a:rPr lang="en-US" sz="6000" dirty="0" err="1">
                <a:cs typeface="B Baran" panose="00000400000000000000" pitchFamily="2" charset="-78"/>
              </a:rPr>
              <a:t>یکتا</a:t>
            </a:r>
            <a:endParaRPr lang="en-US" sz="6000" dirty="0">
              <a:cs typeface="B Bar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92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35697" y="2872409"/>
            <a:ext cx="9477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fa-IR" dirty="0">
              <a:cs typeface="B Nazanin" panose="00000400000000000000" pitchFamily="2" charset="-78"/>
            </a:endParaRPr>
          </a:p>
          <a:p>
            <a:pPr algn="r" rt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35697" y="3464888"/>
            <a:ext cx="8634120" cy="2549732"/>
          </a:xfrm>
        </p:spPr>
        <p:txBody>
          <a:bodyPr>
            <a:normAutofit/>
          </a:bodyPr>
          <a:lstStyle/>
          <a:p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2112066" y="1829976"/>
            <a:ext cx="7036904" cy="1802702"/>
          </a:xfrm>
        </p:spPr>
        <p:txBody>
          <a:bodyPr>
            <a:normAutofit fontScale="25000" lnSpcReduction="20000"/>
          </a:bodyPr>
          <a:lstStyle/>
          <a:p>
            <a:pPr algn="ctr" rtl="1"/>
            <a:r>
              <a:rPr lang="fa-IR" sz="8000" b="1" dirty="0" smtClean="0"/>
              <a:t>بیماری </a:t>
            </a:r>
            <a:r>
              <a:rPr lang="fa-IR" sz="8000" b="1" dirty="0"/>
              <a:t>های کودکان برای دانشجویان شنوایی سنجی</a:t>
            </a:r>
          </a:p>
          <a:p>
            <a:pPr algn="ctr" rtl="1"/>
            <a:endParaRPr lang="en-US" sz="8000" b="1" dirty="0" smtClean="0"/>
          </a:p>
          <a:p>
            <a:pPr algn="ctr" rtl="1"/>
            <a:endParaRPr lang="en-US" sz="8000" b="1" dirty="0"/>
          </a:p>
          <a:p>
            <a:pPr algn="ctr" rtl="1"/>
            <a:r>
              <a:rPr lang="fa-IR" sz="8000" b="1" dirty="0" smtClean="0"/>
              <a:t>پارت </a:t>
            </a:r>
            <a:r>
              <a:rPr lang="fa-IR" sz="8000" b="1" dirty="0"/>
              <a:t>اول: جنین، نوزاد نارس، شاخص های </a:t>
            </a:r>
            <a:r>
              <a:rPr lang="fa-IR" sz="8000" b="1" dirty="0" smtClean="0"/>
              <a:t>سلامتی، </a:t>
            </a:r>
            <a:r>
              <a:rPr lang="fa-IR" sz="8000" b="1" dirty="0" smtClean="0"/>
              <a:t>رشد </a:t>
            </a:r>
            <a:r>
              <a:rPr lang="fa-IR" sz="8000" b="1" dirty="0" smtClean="0"/>
              <a:t>طبیعی</a:t>
            </a:r>
            <a:endParaRPr lang="en-US" sz="8000" dirty="0" smtClean="0"/>
          </a:p>
          <a:p>
            <a:pPr algn="r" rtl="1"/>
            <a:endParaRPr lang="en-US" sz="8000" dirty="0"/>
          </a:p>
          <a:p>
            <a:pPr algn="r" rtl="1"/>
            <a:endParaRPr lang="en-US" sz="8000" dirty="0" smtClean="0"/>
          </a:p>
          <a:p>
            <a:pPr algn="ctr" rtl="1"/>
            <a:r>
              <a:rPr lang="fa-IR" sz="8000" dirty="0" smtClean="0"/>
              <a:t>دکتر </a:t>
            </a:r>
            <a:r>
              <a:rPr lang="fa-IR" sz="8000" dirty="0"/>
              <a:t>عاطفه ارست </a:t>
            </a:r>
          </a:p>
          <a:p>
            <a:pPr algn="ctr" rtl="1"/>
            <a:r>
              <a:rPr lang="fa-IR" sz="8000" dirty="0" smtClean="0"/>
              <a:t>متخصص </a:t>
            </a:r>
            <a:r>
              <a:rPr lang="fa-IR" sz="8000" dirty="0"/>
              <a:t>بیماری های کودکان</a:t>
            </a:r>
          </a:p>
          <a:p>
            <a:pPr algn="ctr" rtl="1"/>
            <a:r>
              <a:rPr lang="fa-IR" sz="8000" dirty="0"/>
              <a:t>عضو هیئت علمی دانشگاه علوم پزشکی تهران </a:t>
            </a:r>
          </a:p>
          <a:p>
            <a:pPr algn="ctr" rtl="1"/>
            <a:r>
              <a:rPr lang="fa-IR" sz="8000" dirty="0"/>
              <a:t>بیمارستان مرکز طبی </a:t>
            </a:r>
            <a:r>
              <a:rPr lang="fa-IR" sz="8000" dirty="0" smtClean="0"/>
              <a:t>کودکان </a:t>
            </a:r>
            <a:endParaRPr lang="fa-IR" sz="8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r>
              <a:rPr lang="en-US" dirty="0" smtClean="0"/>
              <a:t>/5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78525" y="601462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dirty="0"/>
              <a:t>اسفند ۱۴۰۴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03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7461" y="799323"/>
            <a:ext cx="7409622" cy="2972577"/>
          </a:xfrm>
        </p:spPr>
        <p:txBody>
          <a:bodyPr>
            <a:normAutofit/>
          </a:bodyPr>
          <a:lstStyle/>
          <a:p>
            <a:pPr algn="r"/>
            <a:r>
              <a:rPr lang="fa-IR" sz="2400" dirty="0">
                <a:solidFill>
                  <a:schemeClr val="tx1"/>
                </a:solidFill>
                <a:latin typeface="+mn-lt"/>
              </a:rPr>
              <a:t>رویان: تا پایان هفته </a:t>
            </a:r>
            <a:r>
              <a:rPr lang="fa-IR" sz="2400" dirty="0" smtClean="0">
                <a:solidFill>
                  <a:schemeClr val="tx1"/>
                </a:solidFill>
                <a:latin typeface="+mn-lt"/>
              </a:rPr>
              <a:t>هشتم</a:t>
            </a:r>
            <a:r>
              <a:rPr lang="fa-IR" sz="2400" dirty="0">
                <a:solidFill>
                  <a:schemeClr val="tx1"/>
                </a:solidFill>
                <a:latin typeface="+mn-lt"/>
              </a:rPr>
              <a:t/>
            </a:r>
            <a:br>
              <a:rPr lang="fa-IR" sz="2400" dirty="0">
                <a:solidFill>
                  <a:schemeClr val="tx1"/>
                </a:solidFill>
                <a:latin typeface="+mn-lt"/>
              </a:rPr>
            </a:br>
            <a:r>
              <a:rPr lang="fa-IR" sz="2400" dirty="0">
                <a:solidFill>
                  <a:schemeClr val="tx1"/>
                </a:solidFill>
                <a:latin typeface="+mn-lt"/>
              </a:rPr>
              <a:t>جنین: بعد از هفته </a:t>
            </a:r>
            <a:r>
              <a:rPr lang="fa-IR" sz="2400" dirty="0" smtClean="0">
                <a:solidFill>
                  <a:schemeClr val="tx1"/>
                </a:solidFill>
                <a:latin typeface="+mn-lt"/>
              </a:rPr>
              <a:t>هشتم</a:t>
            </a:r>
            <a:br>
              <a:rPr lang="fa-IR" sz="2400" dirty="0" smtClean="0">
                <a:solidFill>
                  <a:schemeClr val="tx1"/>
                </a:solidFill>
                <a:latin typeface="+mn-lt"/>
              </a:rPr>
            </a:br>
            <a:r>
              <a:rPr lang="fa-IR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fa-IR" sz="2400" dirty="0" smtClean="0">
                <a:solidFill>
                  <a:schemeClr val="tx1"/>
                </a:solidFill>
                <a:latin typeface="+mn-lt"/>
              </a:rPr>
              <a:t>   </a:t>
            </a:r>
            <a:r>
              <a:rPr lang="fa-IR" sz="2400" dirty="0">
                <a:solidFill>
                  <a:schemeClr val="tx1"/>
                </a:solidFill>
                <a:latin typeface="+mn-lt"/>
              </a:rPr>
              <a:t/>
            </a:r>
            <a:br>
              <a:rPr lang="fa-IR" sz="2400" dirty="0">
                <a:solidFill>
                  <a:schemeClr val="tx1"/>
                </a:solidFill>
                <a:latin typeface="+mn-lt"/>
              </a:rPr>
            </a:b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593850"/>
            <a:ext cx="2833688" cy="301625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5500" dirty="0" smtClean="0"/>
              <a:t>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48" y="2580860"/>
            <a:ext cx="6167232" cy="346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43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969" y="178903"/>
            <a:ext cx="6081033" cy="568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9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739" y="337930"/>
            <a:ext cx="6531885" cy="564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3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472" y="74543"/>
            <a:ext cx="6048970" cy="604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30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780" y="64604"/>
            <a:ext cx="6713883" cy="57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92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883465" y="943644"/>
            <a:ext cx="72555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2000" dirty="0"/>
              <a:t>ناشنوایی مادرزادی ممکن است بر اثر ناهنجاری های سلولهای مویی، مشکلات عصب شنوایی(ناشنوایی حسی ـ عصبی)، یا بدلیل نقایص ساختاری در مجرای شنوایی خارجی، پرده صماخ، یا استخوانچه های گوش(ناشنوایی هدایتی) روی دهد. </a:t>
            </a:r>
          </a:p>
          <a:p>
            <a:pPr algn="r"/>
            <a:r>
              <a:rPr lang="fa-IR" sz="2000" dirty="0"/>
              <a:t>در یکسری موارد مشکلات بصورت ژنتیکی به ارث می‌رسند</a:t>
            </a:r>
            <a:r>
              <a:rPr lang="fa-IR" sz="2000" dirty="0" smtClean="0"/>
              <a:t>.</a:t>
            </a:r>
            <a:br>
              <a:rPr lang="fa-IR" sz="2000" dirty="0" smtClean="0"/>
            </a:br>
            <a:endParaRPr lang="fa-IR" sz="2000" dirty="0" smtClean="0"/>
          </a:p>
          <a:p>
            <a:pPr algn="r"/>
            <a:r>
              <a:rPr lang="fa-IR" sz="2000" dirty="0" smtClean="0"/>
              <a:t>عوامل </a:t>
            </a:r>
            <a:r>
              <a:rPr lang="fa-IR" sz="2000" dirty="0"/>
              <a:t>دیگری که روی شنوایی تأثیر می‌گذارند: </a:t>
            </a:r>
          </a:p>
          <a:p>
            <a:pPr marL="285750" indent="-285750" algn="just" rtl="1">
              <a:buFont typeface="Wingdings" panose="05000000000000000000" pitchFamily="2" charset="2"/>
              <a:buChar char="ü"/>
            </a:pPr>
            <a:r>
              <a:rPr lang="fa-IR" i="1" dirty="0" smtClean="0"/>
              <a:t>عفونت‌های </a:t>
            </a:r>
            <a:r>
              <a:rPr lang="fa-IR" i="1" dirty="0"/>
              <a:t>قبل از تولد(سرخجه، سیتومگالوویروس,...)</a:t>
            </a:r>
          </a:p>
          <a:p>
            <a:pPr marL="285750" indent="-285750" algn="just" rtl="1">
              <a:buFont typeface="Wingdings" panose="05000000000000000000" pitchFamily="2" charset="2"/>
              <a:buChar char="ü"/>
            </a:pPr>
            <a:r>
              <a:rPr lang="fa-IR" i="1" dirty="0"/>
              <a:t>نارسی</a:t>
            </a:r>
          </a:p>
          <a:p>
            <a:pPr marL="285750" indent="-285750" algn="just" rtl="1">
              <a:buFont typeface="Wingdings" panose="05000000000000000000" pitchFamily="2" charset="2"/>
              <a:buChar char="ü"/>
            </a:pPr>
            <a:r>
              <a:rPr lang="fa-IR" i="1" dirty="0"/>
              <a:t>دیابت مادر </a:t>
            </a:r>
          </a:p>
          <a:p>
            <a:pPr marL="285750" indent="-285750" algn="just" rtl="1">
              <a:buFont typeface="Wingdings" panose="05000000000000000000" pitchFamily="2" charset="2"/>
              <a:buChar char="ü"/>
            </a:pPr>
            <a:r>
              <a:rPr lang="fa-IR" i="1" dirty="0"/>
              <a:t>داروها( رتینوئیدها)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7993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34278" y="1203788"/>
            <a:ext cx="8169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 err="1"/>
              <a:t>شایعترین</a:t>
            </a:r>
            <a:r>
              <a:rPr lang="en-US" sz="2400" dirty="0"/>
              <a:t> </a:t>
            </a:r>
            <a:r>
              <a:rPr lang="en-US" sz="2400" dirty="0" err="1"/>
              <a:t>استخوانچه</a:t>
            </a:r>
            <a:r>
              <a:rPr lang="en-US" sz="2400" dirty="0"/>
              <a:t> </a:t>
            </a:r>
            <a:r>
              <a:rPr lang="en-US" sz="2400" dirty="0" err="1"/>
              <a:t>گوش</a:t>
            </a:r>
            <a:r>
              <a:rPr lang="en-US" sz="2400" dirty="0"/>
              <a:t> </a:t>
            </a:r>
            <a:r>
              <a:rPr lang="en-US" sz="2400" dirty="0" err="1"/>
              <a:t>که</a:t>
            </a:r>
            <a:r>
              <a:rPr lang="en-US" sz="2400" dirty="0"/>
              <a:t> </a:t>
            </a:r>
            <a:r>
              <a:rPr lang="en-US" sz="2400" dirty="0" err="1"/>
              <a:t>در</a:t>
            </a:r>
            <a:r>
              <a:rPr lang="en-US" sz="2400" dirty="0"/>
              <a:t> </a:t>
            </a:r>
            <a:r>
              <a:rPr lang="en-US" sz="2400" dirty="0" err="1"/>
              <a:t>ناشنوایی</a:t>
            </a:r>
            <a:r>
              <a:rPr lang="en-US" sz="2400" dirty="0"/>
              <a:t> </a:t>
            </a:r>
            <a:r>
              <a:rPr lang="en-US" sz="2400" dirty="0" err="1"/>
              <a:t>هدایتی</a:t>
            </a:r>
            <a:r>
              <a:rPr lang="en-US" sz="2400" dirty="0"/>
              <a:t> </a:t>
            </a:r>
            <a:r>
              <a:rPr lang="en-US" sz="2400" dirty="0" err="1"/>
              <a:t>درگیر</a:t>
            </a:r>
            <a:r>
              <a:rPr lang="en-US" sz="2400" dirty="0"/>
              <a:t> </a:t>
            </a:r>
            <a:r>
              <a:rPr lang="en-US" sz="2400" dirty="0" err="1"/>
              <a:t>میشود</a:t>
            </a:r>
            <a:r>
              <a:rPr lang="en-US" sz="2400" dirty="0"/>
              <a:t> </a:t>
            </a:r>
            <a:r>
              <a:rPr lang="en-US" sz="2400" i="1" dirty="0" err="1" smtClean="0"/>
              <a:t>رکابی</a:t>
            </a:r>
            <a:r>
              <a:rPr lang="en-US" sz="2400" dirty="0" smtClean="0"/>
              <a:t> </a:t>
            </a:r>
            <a:r>
              <a:rPr lang="en-US" sz="2400" dirty="0" err="1" smtClean="0"/>
              <a:t>است</a:t>
            </a:r>
            <a:r>
              <a:rPr lang="fa-IR" sz="2400" dirty="0" smtClean="0"/>
              <a:t>.</a:t>
            </a:r>
            <a:endParaRPr lang="en-US" sz="2400" dirty="0"/>
          </a:p>
          <a:p>
            <a:pPr algn="r"/>
            <a:endParaRPr lang="fa-IR" sz="2400" dirty="0" smtClean="0"/>
          </a:p>
          <a:p>
            <a:pPr algn="r"/>
            <a:endParaRPr lang="fa-IR" sz="2400" dirty="0" smtClean="0"/>
          </a:p>
          <a:p>
            <a:pPr algn="r"/>
            <a:r>
              <a:rPr lang="en-US" sz="2400" dirty="0" err="1" smtClean="0"/>
              <a:t>ناهنجاری</a:t>
            </a:r>
            <a:r>
              <a:rPr lang="en-US" sz="2400" dirty="0" smtClean="0"/>
              <a:t> </a:t>
            </a:r>
            <a:r>
              <a:rPr lang="en-US" sz="2400" dirty="0" err="1"/>
              <a:t>های</a:t>
            </a:r>
            <a:r>
              <a:rPr lang="en-US" sz="2400" dirty="0"/>
              <a:t> </a:t>
            </a:r>
            <a:r>
              <a:rPr lang="en-US" sz="2400" dirty="0" err="1"/>
              <a:t>گوش</a:t>
            </a:r>
            <a:r>
              <a:rPr lang="en-US" sz="2400" dirty="0"/>
              <a:t> </a:t>
            </a:r>
            <a:r>
              <a:rPr lang="en-US" sz="2400" dirty="0" err="1"/>
              <a:t>خارجی</a:t>
            </a:r>
            <a:r>
              <a:rPr lang="en-US" sz="2400" dirty="0"/>
              <a:t> </a:t>
            </a:r>
            <a:r>
              <a:rPr lang="en-US" sz="2400" dirty="0" err="1"/>
              <a:t>شایع</a:t>
            </a:r>
            <a:r>
              <a:rPr lang="en-US" sz="2400" dirty="0"/>
              <a:t> و </a:t>
            </a:r>
            <a:r>
              <a:rPr lang="en-US" sz="2400" dirty="0" err="1"/>
              <a:t>ممکن</a:t>
            </a:r>
            <a:r>
              <a:rPr lang="en-US" sz="2400" dirty="0"/>
              <a:t> </a:t>
            </a:r>
            <a:r>
              <a:rPr lang="en-US" sz="2400" dirty="0" err="1"/>
              <a:t>است</a:t>
            </a:r>
            <a:r>
              <a:rPr lang="en-US" sz="2400" dirty="0"/>
              <a:t> </a:t>
            </a:r>
            <a:r>
              <a:rPr lang="en-US" sz="2400" dirty="0" err="1"/>
              <a:t>خفیف</a:t>
            </a:r>
            <a:r>
              <a:rPr lang="en-US" sz="2400" dirty="0"/>
              <a:t> </a:t>
            </a:r>
            <a:r>
              <a:rPr lang="en-US" sz="2400" dirty="0" err="1"/>
              <a:t>یا</a:t>
            </a:r>
            <a:r>
              <a:rPr lang="en-US" sz="2400" dirty="0"/>
              <a:t> </a:t>
            </a:r>
            <a:r>
              <a:rPr lang="en-US" sz="2400" dirty="0" err="1"/>
              <a:t>شدید</a:t>
            </a:r>
            <a:r>
              <a:rPr lang="en-US" sz="2400" dirty="0"/>
              <a:t> </a:t>
            </a:r>
            <a:r>
              <a:rPr lang="en-US" sz="2400" dirty="0" err="1"/>
              <a:t>باشند</a:t>
            </a:r>
            <a:r>
              <a:rPr lang="en-US" sz="2400" dirty="0"/>
              <a:t> و </a:t>
            </a:r>
            <a:r>
              <a:rPr lang="en-US" sz="2400" dirty="0" err="1"/>
              <a:t>همچنین</a:t>
            </a:r>
            <a:r>
              <a:rPr lang="en-US" sz="2400" dirty="0"/>
              <a:t> </a:t>
            </a:r>
            <a:r>
              <a:rPr lang="en-US" sz="2400" dirty="0" err="1"/>
              <a:t>ممکن</a:t>
            </a:r>
            <a:r>
              <a:rPr lang="en-US" sz="2400" dirty="0"/>
              <a:t> </a:t>
            </a:r>
            <a:r>
              <a:rPr lang="en-US" sz="2400" dirty="0" err="1"/>
              <a:t>است</a:t>
            </a:r>
            <a:r>
              <a:rPr lang="en-US" sz="2400" dirty="0"/>
              <a:t> </a:t>
            </a:r>
            <a:r>
              <a:rPr lang="en-US" sz="2400" dirty="0" err="1"/>
              <a:t>با</a:t>
            </a:r>
            <a:r>
              <a:rPr lang="en-US" sz="2400" dirty="0"/>
              <a:t> </a:t>
            </a:r>
            <a:r>
              <a:rPr lang="en-US" sz="2400" dirty="0" err="1"/>
              <a:t>ناهنجاری</a:t>
            </a:r>
            <a:r>
              <a:rPr lang="en-US" sz="2400" dirty="0"/>
              <a:t> </a:t>
            </a:r>
            <a:r>
              <a:rPr lang="en-US" sz="2400" dirty="0" err="1"/>
              <a:t>های</a:t>
            </a:r>
            <a:r>
              <a:rPr lang="en-US" sz="2400" dirty="0"/>
              <a:t> </a:t>
            </a:r>
            <a:r>
              <a:rPr lang="en-US" sz="2400" dirty="0" err="1"/>
              <a:t>دیگر</a:t>
            </a:r>
            <a:r>
              <a:rPr lang="en-US" sz="2400" dirty="0"/>
              <a:t> </a:t>
            </a:r>
            <a:r>
              <a:rPr lang="en-US" sz="2400" dirty="0" err="1"/>
              <a:t>از</a:t>
            </a:r>
            <a:r>
              <a:rPr lang="en-US" sz="2400" dirty="0"/>
              <a:t> </a:t>
            </a:r>
            <a:r>
              <a:rPr lang="en-US" sz="2400" dirty="0" err="1"/>
              <a:t>جمله</a:t>
            </a:r>
            <a:r>
              <a:rPr lang="en-US" sz="2400" dirty="0"/>
              <a:t> </a:t>
            </a:r>
            <a:r>
              <a:rPr lang="en-US" sz="2400" i="1" dirty="0" err="1"/>
              <a:t>صورت</a:t>
            </a:r>
            <a:r>
              <a:rPr lang="en-US" sz="2400" dirty="0"/>
              <a:t>، </a:t>
            </a:r>
            <a:r>
              <a:rPr lang="en-US" sz="2400" i="1" dirty="0" err="1" smtClean="0"/>
              <a:t>جمجمه</a:t>
            </a:r>
            <a:r>
              <a:rPr lang="en-US" sz="2400" dirty="0"/>
              <a:t> و</a:t>
            </a:r>
            <a:r>
              <a:rPr lang="en-US" sz="2400" dirty="0" smtClean="0"/>
              <a:t> </a:t>
            </a:r>
            <a:r>
              <a:rPr lang="en-US" sz="2400" i="1" dirty="0" err="1"/>
              <a:t>قلب</a:t>
            </a:r>
            <a:r>
              <a:rPr lang="en-US" sz="2400" dirty="0"/>
              <a:t> </a:t>
            </a:r>
            <a:r>
              <a:rPr lang="en-US" sz="2400" dirty="0" err="1"/>
              <a:t>همراه</a:t>
            </a:r>
            <a:r>
              <a:rPr lang="en-US" sz="2400" dirty="0"/>
              <a:t> </a:t>
            </a:r>
            <a:r>
              <a:rPr lang="en-US" sz="2400" dirty="0" err="1" smtClean="0"/>
              <a:t>باشند</a:t>
            </a:r>
            <a:r>
              <a:rPr lang="fa-IR" sz="2400" dirty="0" smtClean="0"/>
              <a:t>.</a:t>
            </a:r>
            <a:r>
              <a:rPr lang="en-US" sz="2400" dirty="0" smtClean="0"/>
              <a:t>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50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715" y="223631"/>
            <a:ext cx="6165690" cy="573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89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169" y="233569"/>
            <a:ext cx="6271591" cy="558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2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17336" y="1297055"/>
            <a:ext cx="49397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dirty="0" smtClean="0"/>
              <a:t>نوزاد ترم </a:t>
            </a:r>
            <a:r>
              <a:rPr lang="fa-IR" dirty="0"/>
              <a:t>: بین ۳۷ هفته تا کمتر از ۴۲ </a:t>
            </a:r>
            <a:r>
              <a:rPr lang="fa-IR" dirty="0" smtClean="0"/>
              <a:t>هفته</a:t>
            </a:r>
          </a:p>
          <a:p>
            <a:pPr algn="r"/>
            <a:r>
              <a:rPr lang="fa-IR" dirty="0" smtClean="0"/>
              <a:t>نارس: کمتر از 37 هفته</a:t>
            </a:r>
          </a:p>
          <a:p>
            <a:pPr algn="r"/>
            <a:r>
              <a:rPr lang="fa-IR" dirty="0" smtClean="0"/>
              <a:t>پست ترم: 42 هفته و ببعد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13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102126" y="1070258"/>
            <a:ext cx="72456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میزان</a:t>
            </a:r>
            <a:r>
              <a:rPr lang="en-US" dirty="0"/>
              <a:t> </a:t>
            </a:r>
            <a:r>
              <a:rPr lang="en-US" dirty="0" err="1" smtClean="0"/>
              <a:t>بروز</a:t>
            </a:r>
            <a:r>
              <a:rPr lang="en-US" dirty="0" smtClean="0"/>
              <a:t> </a:t>
            </a:r>
            <a:r>
              <a:rPr lang="en-US" dirty="0" err="1"/>
              <a:t>زایمان</a:t>
            </a:r>
            <a:r>
              <a:rPr lang="en-US" dirty="0"/>
              <a:t> </a:t>
            </a:r>
            <a:r>
              <a:rPr lang="en-US" dirty="0" err="1" smtClean="0"/>
              <a:t>زودرس</a:t>
            </a:r>
            <a:r>
              <a:rPr lang="fa-IR" dirty="0" smtClean="0"/>
              <a:t>:</a:t>
            </a:r>
            <a:r>
              <a:rPr lang="en-US" dirty="0" smtClean="0"/>
              <a:t> </a:t>
            </a:r>
            <a:endParaRPr lang="en-US" dirty="0"/>
          </a:p>
          <a:p>
            <a:pPr algn="r"/>
            <a:r>
              <a:rPr lang="en-US" dirty="0" err="1"/>
              <a:t>زایمان</a:t>
            </a:r>
            <a:r>
              <a:rPr lang="en-US" dirty="0"/>
              <a:t> </a:t>
            </a:r>
            <a:r>
              <a:rPr lang="en-US" dirty="0" err="1"/>
              <a:t>زودرس</a:t>
            </a:r>
            <a:r>
              <a:rPr lang="en-US" dirty="0"/>
              <a:t> </a:t>
            </a:r>
            <a:r>
              <a:rPr lang="en-US" dirty="0" err="1"/>
              <a:t>یا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/>
              <a:t>قبل</a:t>
            </a:r>
            <a:r>
              <a:rPr lang="en-US" dirty="0"/>
              <a:t> </a:t>
            </a:r>
            <a:r>
              <a:rPr lang="en-US" dirty="0" smtClean="0"/>
              <a:t>از۳۷ </a:t>
            </a:r>
            <a:r>
              <a:rPr lang="en-US" dirty="0" err="1"/>
              <a:t>هفته</a:t>
            </a:r>
            <a:r>
              <a:rPr lang="en-US" dirty="0"/>
              <a:t> </a:t>
            </a:r>
            <a:r>
              <a:rPr lang="en-US" dirty="0" err="1"/>
              <a:t>بارداری</a:t>
            </a:r>
            <a:r>
              <a:rPr lang="en-US" dirty="0"/>
              <a:t>، </a:t>
            </a:r>
            <a:r>
              <a:rPr lang="en-US" dirty="0" err="1"/>
              <a:t>با</a:t>
            </a:r>
            <a:r>
              <a:rPr lang="en-US" dirty="0"/>
              <a:t> </a:t>
            </a:r>
            <a:r>
              <a:rPr lang="en-US" dirty="0" err="1"/>
              <a:t>نرخ</a:t>
            </a:r>
            <a:r>
              <a:rPr lang="en-US" dirty="0"/>
              <a:t> </a:t>
            </a:r>
            <a:r>
              <a:rPr lang="en-US" dirty="0" err="1"/>
              <a:t>تقریبی</a:t>
            </a:r>
            <a:r>
              <a:rPr lang="en-US" dirty="0"/>
              <a:t> ۱۱٪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سراسر</a:t>
            </a:r>
            <a:r>
              <a:rPr lang="en-US" dirty="0"/>
              <a:t> </a:t>
            </a:r>
            <a:r>
              <a:rPr lang="en-US" dirty="0" err="1"/>
              <a:t>جهان</a:t>
            </a:r>
            <a:r>
              <a:rPr lang="en-US" dirty="0"/>
              <a:t> </a:t>
            </a:r>
            <a:r>
              <a:rPr lang="en-US" dirty="0" err="1"/>
              <a:t>رخ</a:t>
            </a:r>
            <a:r>
              <a:rPr lang="en-US" dirty="0"/>
              <a:t> </a:t>
            </a:r>
            <a:r>
              <a:rPr lang="en-US" dirty="0" err="1"/>
              <a:t>می‌دهد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مجموع</a:t>
            </a:r>
            <a:r>
              <a:rPr lang="en-US" dirty="0"/>
              <a:t> </a:t>
            </a:r>
            <a:r>
              <a:rPr lang="en-US" dirty="0" err="1"/>
              <a:t>سالانه</a:t>
            </a:r>
            <a:r>
              <a:rPr lang="en-US" dirty="0"/>
              <a:t> ۱۵ </a:t>
            </a:r>
            <a:r>
              <a:rPr lang="en-US" dirty="0" err="1"/>
              <a:t>میلیون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/>
              <a:t>زودرس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شامل</a:t>
            </a:r>
            <a:r>
              <a:rPr lang="en-US" dirty="0"/>
              <a:t> </a:t>
            </a:r>
            <a:r>
              <a:rPr lang="en-US" dirty="0" err="1" smtClean="0"/>
              <a:t>می‌شود</a:t>
            </a:r>
            <a:r>
              <a:rPr lang="fa-IR" dirty="0" smtClean="0"/>
              <a:t>.</a:t>
            </a:r>
          </a:p>
          <a:p>
            <a:pPr algn="r"/>
            <a:r>
              <a:rPr lang="en-US" dirty="0" smtClean="0"/>
              <a:t> </a:t>
            </a:r>
            <a:r>
              <a:rPr lang="en-US" dirty="0" err="1"/>
              <a:t>تفاوت‌های</a:t>
            </a:r>
            <a:r>
              <a:rPr lang="en-US" dirty="0"/>
              <a:t> </a:t>
            </a:r>
            <a:r>
              <a:rPr lang="en-US" dirty="0" err="1"/>
              <a:t>قابل</a:t>
            </a:r>
            <a:r>
              <a:rPr lang="en-US" dirty="0"/>
              <a:t> </a:t>
            </a:r>
            <a:r>
              <a:rPr lang="en-US" dirty="0" err="1"/>
              <a:t>توجهی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میزان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/>
              <a:t>زودرس</a:t>
            </a:r>
            <a:r>
              <a:rPr lang="en-US" dirty="0"/>
              <a:t> </a:t>
            </a:r>
            <a:r>
              <a:rPr lang="en-US" dirty="0" err="1"/>
              <a:t>بین</a:t>
            </a:r>
            <a:r>
              <a:rPr lang="en-US" dirty="0"/>
              <a:t> </a:t>
            </a:r>
            <a:r>
              <a:rPr lang="en-US" dirty="0" err="1"/>
              <a:t>کشورها</a:t>
            </a:r>
            <a:r>
              <a:rPr lang="en-US" dirty="0"/>
              <a:t> </a:t>
            </a:r>
            <a:r>
              <a:rPr lang="en-US" dirty="0" err="1"/>
              <a:t>وجود</a:t>
            </a:r>
            <a:r>
              <a:rPr lang="en-US" dirty="0"/>
              <a:t> </a:t>
            </a:r>
            <a:r>
              <a:rPr lang="en-US" dirty="0" err="1"/>
              <a:t>دارد</a:t>
            </a:r>
            <a:r>
              <a:rPr lang="en-US" dirty="0"/>
              <a:t> و </a:t>
            </a:r>
            <a:r>
              <a:rPr lang="en-US" dirty="0" err="1"/>
              <a:t>نرخ</a:t>
            </a:r>
            <a:r>
              <a:rPr lang="en-US" dirty="0"/>
              <a:t> </a:t>
            </a:r>
            <a:r>
              <a:rPr lang="en-US" dirty="0" err="1"/>
              <a:t>تقریبی</a:t>
            </a:r>
            <a:r>
              <a:rPr lang="en-US" dirty="0"/>
              <a:t> </a:t>
            </a:r>
            <a:r>
              <a:rPr lang="en-US" dirty="0" err="1"/>
              <a:t>آن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ایالات</a:t>
            </a:r>
            <a:r>
              <a:rPr lang="en-US" dirty="0"/>
              <a:t> </a:t>
            </a:r>
            <a:r>
              <a:rPr lang="en-US" dirty="0" err="1"/>
              <a:t>متحده</a:t>
            </a:r>
            <a:r>
              <a:rPr lang="en-US" dirty="0"/>
              <a:t> ۱۰٪ </a:t>
            </a:r>
            <a:r>
              <a:rPr lang="en-US" dirty="0" err="1" smtClean="0"/>
              <a:t>است</a:t>
            </a:r>
            <a:r>
              <a:rPr lang="fa-I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28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178002" y="543484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err="1"/>
              <a:t>اتیولوژی</a:t>
            </a:r>
            <a:r>
              <a:rPr lang="en-US" dirty="0"/>
              <a:t>:</a:t>
            </a:r>
          </a:p>
          <a:p>
            <a:pPr algn="r"/>
            <a:r>
              <a:rPr lang="en-US" dirty="0"/>
              <a:t> </a:t>
            </a:r>
            <a:r>
              <a:rPr lang="en-US" dirty="0" err="1"/>
              <a:t>علت‌شناسی</a:t>
            </a:r>
            <a:r>
              <a:rPr lang="en-US" dirty="0"/>
              <a:t> </a:t>
            </a:r>
            <a:r>
              <a:rPr lang="en-US" dirty="0" err="1"/>
              <a:t>زایمان</a:t>
            </a:r>
            <a:r>
              <a:rPr lang="en-US" dirty="0"/>
              <a:t> </a:t>
            </a:r>
            <a:r>
              <a:rPr lang="en-US" dirty="0" err="1"/>
              <a:t>زودرس</a:t>
            </a:r>
            <a:r>
              <a:rPr lang="en-US" dirty="0"/>
              <a:t> </a:t>
            </a:r>
            <a:r>
              <a:rPr lang="en-US" dirty="0" err="1"/>
              <a:t>چند</a:t>
            </a:r>
            <a:r>
              <a:rPr lang="en-US" dirty="0"/>
              <a:t> </a:t>
            </a:r>
            <a:r>
              <a:rPr lang="en-US" dirty="0" err="1"/>
              <a:t>عاملی</a:t>
            </a:r>
            <a:r>
              <a:rPr lang="en-US" dirty="0"/>
              <a:t> </a:t>
            </a:r>
            <a:r>
              <a:rPr lang="en-US" dirty="0" err="1"/>
              <a:t>است</a:t>
            </a:r>
            <a:r>
              <a:rPr lang="en-US" dirty="0"/>
              <a:t> و </a:t>
            </a:r>
            <a:r>
              <a:rPr lang="en-US" dirty="0" err="1"/>
              <a:t>شامل</a:t>
            </a:r>
            <a:r>
              <a:rPr lang="en-US" dirty="0"/>
              <a:t> </a:t>
            </a:r>
            <a:r>
              <a:rPr lang="en-US" dirty="0" err="1"/>
              <a:t>تعاملات</a:t>
            </a:r>
            <a:r>
              <a:rPr lang="en-US" dirty="0"/>
              <a:t> </a:t>
            </a:r>
            <a:r>
              <a:rPr lang="en-US" dirty="0" err="1"/>
              <a:t>پیچیده</a:t>
            </a:r>
            <a:r>
              <a:rPr lang="en-US" dirty="0"/>
              <a:t> </a:t>
            </a:r>
            <a:r>
              <a:rPr lang="en-US" dirty="0" err="1"/>
              <a:t>بین</a:t>
            </a:r>
            <a:r>
              <a:rPr lang="en-US" dirty="0"/>
              <a:t> </a:t>
            </a:r>
            <a:r>
              <a:rPr lang="en-US" dirty="0" err="1"/>
              <a:t>عوامل</a:t>
            </a:r>
            <a:r>
              <a:rPr lang="en-US" dirty="0"/>
              <a:t> </a:t>
            </a:r>
            <a:r>
              <a:rPr lang="en-US" dirty="0" err="1"/>
              <a:t>جنینی</a:t>
            </a:r>
            <a:r>
              <a:rPr lang="en-US" dirty="0"/>
              <a:t>، </a:t>
            </a:r>
            <a:r>
              <a:rPr lang="en-US" dirty="0" err="1"/>
              <a:t>جفتی</a:t>
            </a:r>
            <a:r>
              <a:rPr lang="en-US" dirty="0"/>
              <a:t>، </a:t>
            </a:r>
            <a:r>
              <a:rPr lang="en-US" dirty="0" err="1"/>
              <a:t>رحمی</a:t>
            </a:r>
            <a:r>
              <a:rPr lang="en-US" dirty="0"/>
              <a:t> و </a:t>
            </a:r>
            <a:r>
              <a:rPr lang="en-US" dirty="0" err="1"/>
              <a:t>مادری</a:t>
            </a:r>
            <a:r>
              <a:rPr lang="en-US" dirty="0"/>
              <a:t> </a:t>
            </a:r>
            <a:r>
              <a:rPr lang="en-US" dirty="0" err="1" smtClean="0"/>
              <a:t>می‌شود</a:t>
            </a:r>
            <a:endParaRPr lang="fa-IR" dirty="0" smtClean="0"/>
          </a:p>
          <a:p>
            <a:pPr algn="r"/>
            <a:r>
              <a:rPr lang="en-US" dirty="0" smtClean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شرایط</a:t>
            </a:r>
            <a:r>
              <a:rPr lang="en-US" dirty="0"/>
              <a:t> </a:t>
            </a:r>
            <a:r>
              <a:rPr lang="en-US" dirty="0" err="1"/>
              <a:t>بیماری‌های</a:t>
            </a:r>
            <a:r>
              <a:rPr lang="en-US" dirty="0"/>
              <a:t> </a:t>
            </a:r>
            <a:r>
              <a:rPr lang="en-US" dirty="0" err="1"/>
              <a:t>مادر</a:t>
            </a:r>
            <a:r>
              <a:rPr lang="en-US" dirty="0"/>
              <a:t> </a:t>
            </a:r>
            <a:r>
              <a:rPr lang="en-US" dirty="0" err="1"/>
              <a:t>یا</a:t>
            </a:r>
            <a:r>
              <a:rPr lang="en-US" dirty="0"/>
              <a:t> </a:t>
            </a:r>
            <a:r>
              <a:rPr lang="en-US" dirty="0" err="1"/>
              <a:t>جنین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باعث</a:t>
            </a:r>
            <a:r>
              <a:rPr lang="en-US" dirty="0"/>
              <a:t> </a:t>
            </a:r>
            <a:r>
              <a:rPr lang="en-US" dirty="0" err="1"/>
              <a:t>زایمان</a:t>
            </a:r>
            <a:r>
              <a:rPr lang="en-US" dirty="0"/>
              <a:t> </a:t>
            </a:r>
            <a:r>
              <a:rPr lang="en-US" dirty="0" err="1"/>
              <a:t>زودرس</a:t>
            </a:r>
            <a:r>
              <a:rPr lang="en-US" dirty="0"/>
              <a:t> </a:t>
            </a:r>
            <a:r>
              <a:rPr lang="en-US" dirty="0" err="1"/>
              <a:t>می‌شوند</a:t>
            </a:r>
            <a:r>
              <a:rPr lang="en-US" dirty="0"/>
              <a:t>، و </a:t>
            </a:r>
            <a:r>
              <a:rPr lang="en-US" dirty="0" err="1"/>
              <a:t>همچنین</a:t>
            </a:r>
            <a:r>
              <a:rPr lang="en-US" dirty="0"/>
              <a:t> </a:t>
            </a:r>
            <a:r>
              <a:rPr lang="en-US" dirty="0" err="1"/>
              <a:t>آسیب‌شناسی</a:t>
            </a:r>
            <a:r>
              <a:rPr lang="en-US" dirty="0"/>
              <a:t> </a:t>
            </a:r>
            <a:r>
              <a:rPr lang="en-US" dirty="0" err="1"/>
              <a:t>جفت</a:t>
            </a:r>
            <a:r>
              <a:rPr lang="en-US" dirty="0"/>
              <a:t> و </a:t>
            </a:r>
            <a:r>
              <a:rPr lang="en-US" dirty="0" err="1"/>
              <a:t>رحم</a:t>
            </a:r>
            <a:r>
              <a:rPr lang="en-US" dirty="0"/>
              <a:t>، </a:t>
            </a:r>
            <a:r>
              <a:rPr lang="en-US" dirty="0" err="1"/>
              <a:t>گاهی</a:t>
            </a:r>
            <a:r>
              <a:rPr lang="en-US" dirty="0"/>
              <a:t> </a:t>
            </a:r>
            <a:r>
              <a:rPr lang="en-US" dirty="0" err="1"/>
              <a:t>اوقات</a:t>
            </a:r>
            <a:r>
              <a:rPr lang="en-US" dirty="0"/>
              <a:t> </a:t>
            </a:r>
            <a:r>
              <a:rPr lang="en-US" dirty="0" err="1"/>
              <a:t>می‌توان</a:t>
            </a:r>
            <a:r>
              <a:rPr lang="en-US" dirty="0"/>
              <a:t> </a:t>
            </a:r>
            <a:r>
              <a:rPr lang="en-US" dirty="0" err="1"/>
              <a:t>علل</a:t>
            </a:r>
            <a:r>
              <a:rPr lang="en-US" dirty="0"/>
              <a:t> </a:t>
            </a:r>
            <a:r>
              <a:rPr lang="en-US" dirty="0" err="1"/>
              <a:t>زایمان</a:t>
            </a:r>
            <a:r>
              <a:rPr lang="en-US" dirty="0"/>
              <a:t> </a:t>
            </a:r>
            <a:r>
              <a:rPr lang="en-US" dirty="0" err="1"/>
              <a:t>زودرس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شناسایی</a:t>
            </a:r>
            <a:r>
              <a:rPr lang="en-US" dirty="0"/>
              <a:t> </a:t>
            </a:r>
            <a:r>
              <a:rPr lang="en-US" dirty="0" err="1" smtClean="0"/>
              <a:t>کرد</a:t>
            </a:r>
            <a:r>
              <a:rPr lang="fa-I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990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544" y="173935"/>
            <a:ext cx="5179956" cy="633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04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541" y="0"/>
            <a:ext cx="4048935" cy="667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257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766" y="178905"/>
            <a:ext cx="3328370" cy="64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48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8051" y="934278"/>
            <a:ext cx="881600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SMALL FOR GESTATIONAL AGE AND IUGR  </a:t>
            </a:r>
            <a:endParaRPr lang="fa-IR" b="1" dirty="0" smtClean="0"/>
          </a:p>
          <a:p>
            <a:r>
              <a:rPr lang="en-US" dirty="0" smtClean="0"/>
              <a:t>There </a:t>
            </a:r>
            <a:r>
              <a:rPr lang="en-US" dirty="0"/>
              <a:t>is an important distinction between the terms small for gestational age (SGA) and intrauterine growth restriction (IUGR).</a:t>
            </a:r>
          </a:p>
          <a:p>
            <a:r>
              <a:rPr lang="en-US" dirty="0"/>
              <a:t>SGA is based on physical evaluation of an infant at birth, usually by</a:t>
            </a:r>
          </a:p>
          <a:p>
            <a:r>
              <a:rPr lang="en-US" dirty="0"/>
              <a:t>a pediatrician or neonatologist</a:t>
            </a:r>
            <a:r>
              <a:rPr lang="en-US" dirty="0" smtClean="0"/>
              <a:t>.</a:t>
            </a:r>
            <a:endParaRPr lang="fa-IR" dirty="0" smtClean="0"/>
          </a:p>
          <a:p>
            <a:r>
              <a:rPr lang="en-US" i="1" dirty="0" smtClean="0"/>
              <a:t>If </a:t>
            </a:r>
            <a:r>
              <a:rPr lang="en-US" i="1" dirty="0"/>
              <a:t>the infant’s weight is &lt;10th percentile, the infant is SGA</a:t>
            </a:r>
            <a:r>
              <a:rPr lang="en-US" dirty="0"/>
              <a:t>. The diagnosis of SGA does not </a:t>
            </a:r>
            <a:r>
              <a:rPr lang="en-US" dirty="0" smtClean="0"/>
              <a:t>differentiate</a:t>
            </a:r>
            <a:r>
              <a:rPr lang="fa-IR" dirty="0" smtClean="0"/>
              <a:t> </a:t>
            </a:r>
            <a:r>
              <a:rPr lang="en-US" dirty="0" smtClean="0"/>
              <a:t>between </a:t>
            </a:r>
            <a:r>
              <a:rPr lang="en-US" dirty="0"/>
              <a:t>normal biologic growth potential and a pathologic or </a:t>
            </a:r>
            <a:r>
              <a:rPr lang="en-US" dirty="0" smtClean="0"/>
              <a:t>growth</a:t>
            </a:r>
            <a:r>
              <a:rPr lang="fa-IR" dirty="0" smtClean="0"/>
              <a:t> </a:t>
            </a:r>
            <a:r>
              <a:rPr lang="en-US" dirty="0" smtClean="0"/>
              <a:t>restricted </a:t>
            </a:r>
            <a:r>
              <a:rPr lang="en-US" dirty="0"/>
              <a:t>state in utero. In contrast, </a:t>
            </a:r>
            <a:r>
              <a:rPr lang="en-US" i="1" dirty="0"/>
              <a:t>IUGR is a prenatal diagnosis to</a:t>
            </a:r>
          </a:p>
          <a:p>
            <a:r>
              <a:rPr lang="en-US" i="1" dirty="0"/>
              <a:t>describe a fetus who fails to reach in utero growth potential</a:t>
            </a:r>
            <a:r>
              <a:rPr lang="en-US" dirty="0"/>
              <a:t>, often</a:t>
            </a:r>
          </a:p>
          <a:p>
            <a:r>
              <a:rPr lang="en-US" dirty="0"/>
              <a:t>diagnosed by the obstetrician using intrauterine growth curves and</a:t>
            </a:r>
          </a:p>
          <a:p>
            <a:r>
              <a:rPr lang="en-US" dirty="0"/>
              <a:t>measures of compromise (e.g., abnormal Doppler flow measurements)</a:t>
            </a:r>
          </a:p>
        </p:txBody>
      </p:sp>
    </p:spTree>
    <p:extLst>
      <p:ext uri="{BB962C8B-B14F-4D97-AF65-F5344CB8AC3E}">
        <p14:creationId xmlns:p14="http://schemas.microsoft.com/office/powerpoint/2010/main" val="323614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80053" y="172559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/>
              <a:t>LBW </a:t>
            </a:r>
            <a:r>
              <a:rPr lang="en-US" sz="2800" dirty="0"/>
              <a:t>: &lt;2500gr</a:t>
            </a:r>
          </a:p>
          <a:p>
            <a:r>
              <a:rPr lang="en-US" sz="2800" dirty="0"/>
              <a:t>VLBW : &lt;1500gr</a:t>
            </a:r>
          </a:p>
          <a:p>
            <a:r>
              <a:rPr lang="en-US" sz="2800" dirty="0"/>
              <a:t>ELBW : &lt;1000gr</a:t>
            </a:r>
          </a:p>
        </p:txBody>
      </p:sp>
      <p:sp>
        <p:nvSpPr>
          <p:cNvPr id="4" name="Rectangle 3"/>
          <p:cNvSpPr/>
          <p:nvPr/>
        </p:nvSpPr>
        <p:spPr>
          <a:xfrm>
            <a:off x="6201138" y="814217"/>
            <a:ext cx="30728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تعاریف</a:t>
            </a:r>
            <a:r>
              <a:rPr lang="en-US" sz="3200" dirty="0"/>
              <a:t> </a:t>
            </a:r>
            <a:r>
              <a:rPr lang="en-US" sz="3200" dirty="0" err="1"/>
              <a:t>کم</a:t>
            </a:r>
            <a:r>
              <a:rPr lang="en-US" sz="3200" dirty="0"/>
              <a:t> </a:t>
            </a:r>
            <a:r>
              <a:rPr lang="en-US" sz="3200" dirty="0" err="1" smtClean="0"/>
              <a:t>وزنی</a:t>
            </a:r>
            <a:r>
              <a:rPr lang="fa-IR" sz="3200" dirty="0" smtClean="0"/>
              <a:t>: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218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" y="149087"/>
            <a:ext cx="7632701" cy="597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28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39" y="119271"/>
            <a:ext cx="8528693" cy="563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90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6104" y="1305342"/>
            <a:ext cx="8507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dirty="0"/>
              <a:t>تمامی نوزادان در بدو تولد ابتدا از نظر عوامل خطر ارزیابی می شوند. تست غربالگری به روش </a:t>
            </a:r>
            <a:r>
              <a:rPr lang="en-US" dirty="0"/>
              <a:t>OAE </a:t>
            </a:r>
            <a:r>
              <a:rPr lang="fa-IR" dirty="0"/>
              <a:t>انجام می شود. در صورتیکه نتیجه تست ارجاع یا نوزاد دارای یکی از عوامل خطر باشد، تست غربالگری به روش </a:t>
            </a:r>
            <a:r>
              <a:rPr lang="en-US" dirty="0"/>
              <a:t>AABR </a:t>
            </a:r>
            <a:r>
              <a:rPr lang="fa-IR" dirty="0"/>
              <a:t>انجام می شود. مواردی که هریک از عوامل خطر را دارند حتی اگر نتیجه تست غربالگری </a:t>
            </a:r>
            <a:r>
              <a:rPr lang="en-US" dirty="0"/>
              <a:t>AABR </a:t>
            </a:r>
            <a:r>
              <a:rPr lang="fa-IR" dirty="0"/>
              <a:t>گذر باشد، نیاز به انجام تست های تشخیصی اودیولوژیک (</a:t>
            </a:r>
            <a:r>
              <a:rPr lang="en-US" dirty="0"/>
              <a:t>ABR </a:t>
            </a:r>
            <a:r>
              <a:rPr lang="fa-IR" dirty="0"/>
              <a:t>تشخیصی به روش آسانه گیری شنوایی، آزمایش تشخیصی </a:t>
            </a:r>
            <a:r>
              <a:rPr lang="en-US" dirty="0"/>
              <a:t>DPOAE، </a:t>
            </a:r>
            <a:r>
              <a:rPr lang="fa-IR" dirty="0"/>
              <a:t>تیمپانومتری فرکانس بالا) در یک سالگی دارند.</a:t>
            </a:r>
          </a:p>
          <a:p>
            <a:pPr algn="r" rtl="1"/>
            <a:r>
              <a:rPr lang="fa-IR" dirty="0" smtClean="0"/>
              <a:t>زمان </a:t>
            </a:r>
            <a:r>
              <a:rPr lang="fa-IR" dirty="0"/>
              <a:t>طلایی برای انجام تست غربالگری نوزادی تا یکماهگی است. برای کودکان 3-5 سال در اولین فرصت در این گروه سنی است. زمان طلایی برای انجام تست تشخیصی تا 3 ماهگی و برای انجام مداخله تا 6 ماهگی است. برای کودکان 3-5 سال زمان طلایی برای انجام تست تشخیصی تا یک هفته بعد از غربال با پاسخ ارجاع و مداخله در اولین فرصت است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218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87" y="1982857"/>
            <a:ext cx="9496839" cy="238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77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49100" y="496165"/>
            <a:ext cx="12442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تکامل</a:t>
            </a:r>
            <a:r>
              <a:rPr lang="en-US" b="1" dirty="0"/>
              <a:t> </a:t>
            </a:r>
            <a:r>
              <a:rPr lang="en-US" b="1" dirty="0" err="1"/>
              <a:t>شنوایی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82" y="865497"/>
            <a:ext cx="4537986" cy="46564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68" y="984766"/>
            <a:ext cx="4022216" cy="420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41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69165" y="1020562"/>
            <a:ext cx="687787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000" b="1" dirty="0" err="1" smtClean="0"/>
              <a:t>رشد</a:t>
            </a:r>
            <a:endParaRPr lang="en-US" sz="2000" b="1" dirty="0" smtClean="0"/>
          </a:p>
          <a:p>
            <a:pPr algn="r" rtl="1"/>
            <a:r>
              <a:rPr lang="fa-IR" dirty="0"/>
              <a:t>بعنوان یکی از شاخص های سلامتی در نوزادان در نظر گرفته </a:t>
            </a:r>
            <a:r>
              <a:rPr lang="fa-IR" dirty="0" smtClean="0"/>
              <a:t>میشود.</a:t>
            </a:r>
            <a:endParaRPr lang="en-US" dirty="0"/>
          </a:p>
          <a:p>
            <a:pPr algn="r" rtl="1"/>
            <a:r>
              <a:rPr lang="en-US" sz="2000" dirty="0" err="1"/>
              <a:t>قویترین</a:t>
            </a:r>
            <a:r>
              <a:rPr lang="en-US" sz="2000" dirty="0"/>
              <a:t> </a:t>
            </a:r>
            <a:r>
              <a:rPr lang="en-US" sz="2000" dirty="0" err="1"/>
              <a:t>وسیله</a:t>
            </a:r>
            <a:r>
              <a:rPr lang="en-US" sz="2000" dirty="0"/>
              <a:t> </a:t>
            </a:r>
            <a:r>
              <a:rPr lang="en-US" sz="2000" dirty="0" err="1"/>
              <a:t>ارزیابی</a:t>
            </a:r>
            <a:r>
              <a:rPr lang="en-US" sz="2000" dirty="0"/>
              <a:t> </a:t>
            </a:r>
            <a:r>
              <a:rPr lang="en-US" sz="2000" dirty="0" err="1"/>
              <a:t>رشد</a:t>
            </a:r>
            <a:r>
              <a:rPr lang="en-US" sz="2000" dirty="0"/>
              <a:t>، </a:t>
            </a:r>
            <a:r>
              <a:rPr lang="en-US" sz="2000" dirty="0" err="1"/>
              <a:t>نمودارهای</a:t>
            </a:r>
            <a:r>
              <a:rPr lang="en-US" sz="2000" dirty="0"/>
              <a:t> </a:t>
            </a:r>
            <a:r>
              <a:rPr lang="en-US" sz="2000" dirty="0" err="1"/>
              <a:t>رشد</a:t>
            </a:r>
            <a:r>
              <a:rPr lang="en-US" sz="2000" dirty="0"/>
              <a:t> </a:t>
            </a:r>
            <a:r>
              <a:rPr lang="en-US" sz="2000" dirty="0" err="1" smtClean="0"/>
              <a:t>هستند</a:t>
            </a:r>
            <a:r>
              <a:rPr lang="en-US" sz="2000" dirty="0" smtClean="0"/>
              <a:t> </a:t>
            </a:r>
          </a:p>
          <a:p>
            <a:pPr algn="r" rtl="1"/>
            <a:r>
              <a:rPr lang="en-US" sz="2000" dirty="0" err="1" smtClean="0"/>
              <a:t>معمولا</a:t>
            </a:r>
            <a:r>
              <a:rPr lang="en-US" sz="2000" dirty="0" smtClean="0"/>
              <a:t> </a:t>
            </a:r>
            <a:r>
              <a:rPr lang="en-US" sz="2000" dirty="0" err="1"/>
              <a:t>در</a:t>
            </a:r>
            <a:r>
              <a:rPr lang="en-US" sz="2000" dirty="0"/>
              <a:t> </a:t>
            </a:r>
            <a:r>
              <a:rPr lang="en-US" sz="2000" dirty="0" err="1"/>
              <a:t>سن</a:t>
            </a:r>
            <a:r>
              <a:rPr lang="en-US" sz="2000" dirty="0"/>
              <a:t> </a:t>
            </a:r>
            <a:r>
              <a:rPr lang="en-US" sz="2000" dirty="0" smtClean="0"/>
              <a:t>زیر۲</a:t>
            </a:r>
            <a:r>
              <a:rPr lang="fa-IR" sz="2000" dirty="0" smtClean="0"/>
              <a:t> </a:t>
            </a:r>
            <a:r>
              <a:rPr lang="en-US" sz="2000" dirty="0" err="1" smtClean="0"/>
              <a:t>سال</a:t>
            </a:r>
            <a:r>
              <a:rPr lang="en-US" sz="2000" dirty="0" smtClean="0"/>
              <a:t> </a:t>
            </a:r>
            <a:r>
              <a:rPr lang="en-US" sz="2000" dirty="0" err="1"/>
              <a:t>از</a:t>
            </a:r>
            <a:r>
              <a:rPr lang="en-US" sz="2000" dirty="0"/>
              <a:t> </a:t>
            </a:r>
            <a:r>
              <a:rPr lang="en-US" sz="2000" dirty="0" err="1"/>
              <a:t>نمودارهای</a:t>
            </a:r>
            <a:r>
              <a:rPr lang="en-US" sz="2000" dirty="0"/>
              <a:t> WHO و </a:t>
            </a:r>
            <a:r>
              <a:rPr lang="en-US" sz="2000" dirty="0" err="1"/>
              <a:t>بالای</a:t>
            </a:r>
            <a:r>
              <a:rPr lang="en-US" sz="2000" dirty="0"/>
              <a:t> </a:t>
            </a:r>
            <a:r>
              <a:rPr lang="en-US" sz="2000" dirty="0" smtClean="0"/>
              <a:t>۲سال </a:t>
            </a:r>
            <a:r>
              <a:rPr lang="en-US" sz="2000" dirty="0" err="1"/>
              <a:t>از</a:t>
            </a:r>
            <a:r>
              <a:rPr lang="en-US" sz="2000" dirty="0"/>
              <a:t> </a:t>
            </a:r>
            <a:r>
              <a:rPr lang="en-US" sz="2000" dirty="0" err="1"/>
              <a:t>نمودارهای</a:t>
            </a:r>
            <a:r>
              <a:rPr lang="en-US" sz="2000" dirty="0"/>
              <a:t> CDC </a:t>
            </a:r>
            <a:r>
              <a:rPr lang="en-US" sz="2000" dirty="0" err="1"/>
              <a:t>استفاده</a:t>
            </a:r>
            <a:r>
              <a:rPr lang="en-US" sz="2000" dirty="0"/>
              <a:t> </a:t>
            </a:r>
            <a:r>
              <a:rPr lang="en-US" sz="2000" dirty="0" err="1" smtClean="0"/>
              <a:t>می‌شود</a:t>
            </a:r>
            <a:r>
              <a:rPr lang="en-US" sz="2000" dirty="0" smtClean="0"/>
              <a:t>.</a:t>
            </a:r>
          </a:p>
          <a:p>
            <a:pPr algn="r" rtl="1"/>
            <a:r>
              <a:rPr lang="en-US" sz="2000" dirty="0" err="1" smtClean="0"/>
              <a:t>در</a:t>
            </a:r>
            <a:r>
              <a:rPr lang="en-US" sz="2000" dirty="0" smtClean="0"/>
              <a:t> </a:t>
            </a:r>
            <a:r>
              <a:rPr lang="en-US" sz="2000" dirty="0" err="1" smtClean="0"/>
              <a:t>واقع</a:t>
            </a:r>
            <a:r>
              <a:rPr lang="en-US" sz="2000" dirty="0" smtClean="0"/>
              <a:t> </a:t>
            </a:r>
            <a:r>
              <a:rPr lang="en-US" sz="2000" dirty="0" err="1" smtClean="0"/>
              <a:t>رشد</a:t>
            </a:r>
            <a:r>
              <a:rPr lang="en-US" sz="2000" dirty="0" smtClean="0"/>
              <a:t> </a:t>
            </a:r>
            <a:r>
              <a:rPr lang="en-US" sz="2000" dirty="0" err="1" smtClean="0"/>
              <a:t>یک</a:t>
            </a:r>
            <a:r>
              <a:rPr lang="en-US" sz="2000" dirty="0" smtClean="0"/>
              <a:t> </a:t>
            </a:r>
            <a:r>
              <a:rPr lang="en-US" sz="2000" dirty="0" err="1" smtClean="0"/>
              <a:t>فرآیند</a:t>
            </a:r>
            <a:r>
              <a:rPr lang="en-US" sz="2000" dirty="0" smtClean="0"/>
              <a:t> </a:t>
            </a:r>
            <a:r>
              <a:rPr lang="en-US" sz="2000" dirty="0" err="1" smtClean="0"/>
              <a:t>دینامیک</a:t>
            </a:r>
            <a:r>
              <a:rPr lang="en-US" sz="2000" dirty="0" smtClean="0"/>
              <a:t> </a:t>
            </a:r>
            <a:r>
              <a:rPr lang="en-US" sz="2000" dirty="0" err="1" smtClean="0"/>
              <a:t>است</a:t>
            </a:r>
            <a:r>
              <a:rPr lang="en-US" sz="2000" dirty="0" smtClean="0"/>
              <a:t> و </a:t>
            </a:r>
            <a:r>
              <a:rPr lang="en-US" sz="2000" dirty="0" err="1" smtClean="0"/>
              <a:t>باید</a:t>
            </a:r>
            <a:r>
              <a:rPr lang="en-US" sz="2000" dirty="0" smtClean="0"/>
              <a:t> </a:t>
            </a:r>
            <a:r>
              <a:rPr lang="en-US" sz="2000" dirty="0" err="1" smtClean="0"/>
              <a:t>بصورت</a:t>
            </a:r>
            <a:r>
              <a:rPr lang="en-US" sz="2000" dirty="0" smtClean="0"/>
              <a:t> </a:t>
            </a:r>
            <a:r>
              <a:rPr lang="en-US" sz="2000" dirty="0" err="1" smtClean="0"/>
              <a:t>سریال</a:t>
            </a:r>
            <a:r>
              <a:rPr lang="en-US" sz="2000" dirty="0" smtClean="0"/>
              <a:t> </a:t>
            </a:r>
            <a:r>
              <a:rPr lang="en-US" sz="2000" dirty="0" err="1" smtClean="0"/>
              <a:t>بررسی</a:t>
            </a:r>
            <a:r>
              <a:rPr lang="en-US" sz="2000" dirty="0" smtClean="0"/>
              <a:t> </a:t>
            </a:r>
            <a:r>
              <a:rPr lang="en-US" sz="2000" dirty="0" err="1" smtClean="0"/>
              <a:t>شود</a:t>
            </a:r>
            <a:r>
              <a:rPr lang="en-US" sz="2000" dirty="0" smtClean="0"/>
              <a:t> و </a:t>
            </a:r>
            <a:r>
              <a:rPr lang="en-US" sz="2000" dirty="0" err="1" smtClean="0"/>
              <a:t>با</a:t>
            </a:r>
            <a:r>
              <a:rPr lang="en-US" sz="2000" dirty="0" smtClean="0"/>
              <a:t> </a:t>
            </a:r>
            <a:r>
              <a:rPr lang="en-US" sz="2000" dirty="0" err="1" smtClean="0"/>
              <a:t>یک</a:t>
            </a:r>
            <a:r>
              <a:rPr lang="en-US" sz="2000" dirty="0" smtClean="0"/>
              <a:t> </a:t>
            </a:r>
            <a:r>
              <a:rPr lang="en-US" sz="2000" dirty="0" err="1" smtClean="0"/>
              <a:t>نوبت</a:t>
            </a:r>
            <a:r>
              <a:rPr lang="en-US" sz="2000" dirty="0" smtClean="0"/>
              <a:t> </a:t>
            </a:r>
            <a:r>
              <a:rPr lang="en-US" sz="2000" dirty="0" err="1" smtClean="0"/>
              <a:t>اندازه</a:t>
            </a:r>
            <a:r>
              <a:rPr lang="en-US" sz="2000" dirty="0" smtClean="0"/>
              <a:t> </a:t>
            </a:r>
            <a:r>
              <a:rPr lang="en-US" sz="2000" dirty="0" err="1" smtClean="0"/>
              <a:t>گیری</a:t>
            </a:r>
            <a:r>
              <a:rPr lang="en-US" sz="2000" dirty="0" smtClean="0"/>
              <a:t> </a:t>
            </a:r>
            <a:r>
              <a:rPr lang="en-US" sz="2000" dirty="0" err="1" smtClean="0"/>
              <a:t>نمیتوان</a:t>
            </a:r>
            <a:r>
              <a:rPr lang="en-US" sz="2000" dirty="0" smtClean="0"/>
              <a:t> </a:t>
            </a:r>
            <a:r>
              <a:rPr lang="en-US" sz="2000" dirty="0" err="1" smtClean="0"/>
              <a:t>درباره</a:t>
            </a:r>
            <a:r>
              <a:rPr lang="en-US" sz="2000" dirty="0" smtClean="0"/>
              <a:t> </a:t>
            </a:r>
            <a:r>
              <a:rPr lang="en-US" sz="2000" dirty="0" err="1" smtClean="0"/>
              <a:t>وضعیت</a:t>
            </a:r>
            <a:r>
              <a:rPr lang="en-US" sz="2000" dirty="0" smtClean="0"/>
              <a:t> </a:t>
            </a:r>
            <a:r>
              <a:rPr lang="en-US" sz="2000" dirty="0" err="1" smtClean="0"/>
              <a:t>رشد</a:t>
            </a:r>
            <a:r>
              <a:rPr lang="en-US" sz="2000" dirty="0" smtClean="0"/>
              <a:t> </a:t>
            </a:r>
            <a:r>
              <a:rPr lang="en-US" sz="2000" dirty="0" err="1" smtClean="0"/>
              <a:t>کودک</a:t>
            </a:r>
            <a:r>
              <a:rPr lang="en-US" sz="2000" dirty="0" smtClean="0"/>
              <a:t> </a:t>
            </a:r>
            <a:r>
              <a:rPr lang="en-US" sz="2000" dirty="0" err="1" smtClean="0"/>
              <a:t>قضاوت</a:t>
            </a:r>
            <a:r>
              <a:rPr lang="en-US" sz="2000" dirty="0" smtClean="0"/>
              <a:t> </a:t>
            </a:r>
            <a:r>
              <a:rPr lang="en-US" sz="2000" dirty="0" err="1" smtClean="0"/>
              <a:t>کرد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02588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26" y="566530"/>
            <a:ext cx="3841343" cy="52419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361" y="624787"/>
            <a:ext cx="3611683" cy="500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708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67239" y="1085815"/>
            <a:ext cx="762331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000" b="1" dirty="0" err="1"/>
              <a:t>وزن</a:t>
            </a:r>
            <a:endParaRPr lang="en-US" sz="2000" b="1" dirty="0"/>
          </a:p>
          <a:p>
            <a:pPr algn="r" rtl="1"/>
            <a:r>
              <a:rPr lang="en-US" dirty="0" err="1"/>
              <a:t>یکی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شاخص</a:t>
            </a:r>
            <a:r>
              <a:rPr lang="en-US" dirty="0"/>
              <a:t> </a:t>
            </a:r>
            <a:r>
              <a:rPr lang="en-US" dirty="0" err="1"/>
              <a:t>های</a:t>
            </a:r>
            <a:r>
              <a:rPr lang="en-US" dirty="0"/>
              <a:t> </a:t>
            </a:r>
            <a:r>
              <a:rPr lang="en-US" dirty="0" err="1"/>
              <a:t>سلامت</a:t>
            </a:r>
            <a:r>
              <a:rPr lang="en-US" dirty="0"/>
              <a:t> </a:t>
            </a:r>
            <a:r>
              <a:rPr lang="en-US" dirty="0" err="1"/>
              <a:t>کودکان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گیری</a:t>
            </a:r>
            <a:r>
              <a:rPr lang="en-US" dirty="0"/>
              <a:t> </a:t>
            </a:r>
            <a:r>
              <a:rPr lang="en-US" dirty="0" err="1"/>
              <a:t>آنهاست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نوزاد</a:t>
            </a:r>
            <a:r>
              <a:rPr lang="en-US" dirty="0"/>
              <a:t> </a:t>
            </a:r>
            <a:r>
              <a:rPr lang="en-US" dirty="0" err="1"/>
              <a:t>تازه</a:t>
            </a:r>
            <a:r>
              <a:rPr lang="en-US" dirty="0"/>
              <a:t> </a:t>
            </a:r>
            <a:r>
              <a:rPr lang="en-US" dirty="0" err="1"/>
              <a:t>متولد</a:t>
            </a:r>
            <a:r>
              <a:rPr lang="en-US" dirty="0"/>
              <a:t> </a:t>
            </a:r>
            <a:r>
              <a:rPr lang="en-US" dirty="0" err="1"/>
              <a:t>شده</a:t>
            </a:r>
            <a:r>
              <a:rPr lang="en-US" dirty="0"/>
              <a:t> </a:t>
            </a:r>
            <a:r>
              <a:rPr lang="en-US" dirty="0" err="1"/>
              <a:t>بصورت</a:t>
            </a:r>
            <a:r>
              <a:rPr lang="en-US" dirty="0"/>
              <a:t> </a:t>
            </a:r>
            <a:r>
              <a:rPr lang="en-US" dirty="0" err="1"/>
              <a:t>نرمال</a:t>
            </a:r>
            <a:r>
              <a:rPr lang="en-US" dirty="0"/>
              <a:t> </a:t>
            </a:r>
            <a:r>
              <a:rPr lang="en-US" dirty="0" err="1"/>
              <a:t>وزنش</a:t>
            </a:r>
            <a:r>
              <a:rPr lang="en-US" dirty="0"/>
              <a:t> </a:t>
            </a:r>
            <a:r>
              <a:rPr lang="en-US" dirty="0" err="1"/>
              <a:t>کاهش</a:t>
            </a:r>
            <a:r>
              <a:rPr lang="en-US" dirty="0"/>
              <a:t> </a:t>
            </a:r>
            <a:r>
              <a:rPr lang="en-US" dirty="0" err="1"/>
              <a:t>می</a:t>
            </a:r>
            <a:r>
              <a:rPr lang="en-US" dirty="0"/>
              <a:t> </a:t>
            </a:r>
            <a:r>
              <a:rPr lang="en-US" dirty="0" err="1"/>
              <a:t>یابد</a:t>
            </a:r>
            <a:r>
              <a:rPr lang="en-US" dirty="0"/>
              <a:t> </a:t>
            </a:r>
            <a:r>
              <a:rPr lang="en-US" dirty="0" err="1"/>
              <a:t>تا</a:t>
            </a:r>
            <a:r>
              <a:rPr lang="en-US" dirty="0"/>
              <a:t> </a:t>
            </a:r>
            <a:r>
              <a:rPr lang="en-US" dirty="0" err="1"/>
              <a:t>اینکه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روز</a:t>
            </a:r>
            <a:r>
              <a:rPr lang="en-US" dirty="0"/>
              <a:t> </a:t>
            </a:r>
            <a:r>
              <a:rPr lang="en-US" dirty="0" err="1"/>
              <a:t>حدود</a:t>
            </a:r>
            <a:r>
              <a:rPr lang="en-US" dirty="0"/>
              <a:t> ۷ </a:t>
            </a:r>
            <a:r>
              <a:rPr lang="en-US" dirty="0" err="1"/>
              <a:t>تا</a:t>
            </a:r>
            <a:r>
              <a:rPr lang="en-US" dirty="0"/>
              <a:t> ۱۰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اولیه</a:t>
            </a:r>
            <a:r>
              <a:rPr lang="en-US" dirty="0"/>
              <a:t> </a:t>
            </a:r>
            <a:r>
              <a:rPr lang="en-US" dirty="0" err="1"/>
              <a:t>اش</a:t>
            </a:r>
            <a:r>
              <a:rPr lang="en-US" dirty="0"/>
              <a:t> </a:t>
            </a:r>
            <a:r>
              <a:rPr lang="en-US" dirty="0" err="1" smtClean="0"/>
              <a:t>می‌رسد</a:t>
            </a:r>
            <a:r>
              <a:rPr lang="en-US" dirty="0" smtClean="0"/>
              <a:t>. </a:t>
            </a:r>
            <a:endParaRPr lang="en-US" dirty="0"/>
          </a:p>
          <a:p>
            <a:pPr algn="r" rtl="1"/>
            <a:r>
              <a:rPr lang="en-US" dirty="0" err="1"/>
              <a:t>باید</a:t>
            </a:r>
            <a:r>
              <a:rPr lang="en-US" dirty="0"/>
              <a:t> </a:t>
            </a:r>
            <a:r>
              <a:rPr lang="en-US" dirty="0" err="1"/>
              <a:t>توجه</a:t>
            </a:r>
            <a:r>
              <a:rPr lang="en-US" dirty="0"/>
              <a:t> </a:t>
            </a:r>
            <a:r>
              <a:rPr lang="en-US" dirty="0" err="1"/>
              <a:t>کنیم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این</a:t>
            </a:r>
            <a:r>
              <a:rPr lang="en-US" dirty="0"/>
              <a:t> </a:t>
            </a:r>
            <a:r>
              <a:rPr lang="en-US" dirty="0" err="1"/>
              <a:t>کاهش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نباید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شبانه</a:t>
            </a:r>
            <a:r>
              <a:rPr lang="en-US" dirty="0"/>
              <a:t> </a:t>
            </a:r>
            <a:r>
              <a:rPr lang="en-US" dirty="0" err="1"/>
              <a:t>روز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حدود</a:t>
            </a:r>
            <a:r>
              <a:rPr lang="en-US" dirty="0"/>
              <a:t> </a:t>
            </a:r>
            <a:r>
              <a:rPr lang="en-US" dirty="0" smtClean="0"/>
              <a:t>۲درصد </a:t>
            </a:r>
            <a:r>
              <a:rPr lang="en-US" dirty="0" err="1"/>
              <a:t>بیشتر</a:t>
            </a:r>
            <a:r>
              <a:rPr lang="en-US" dirty="0"/>
              <a:t> </a:t>
            </a:r>
            <a:r>
              <a:rPr lang="en-US" dirty="0" err="1" smtClean="0"/>
              <a:t>باشد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67239" y="2563143"/>
            <a:ext cx="762331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dirty="0" err="1" smtClean="0"/>
              <a:t>وزن</a:t>
            </a:r>
            <a:r>
              <a:rPr lang="en-US" dirty="0" smtClean="0"/>
              <a:t> </a:t>
            </a:r>
            <a:r>
              <a:rPr lang="en-US" dirty="0" err="1"/>
              <a:t>گیری</a:t>
            </a:r>
            <a:r>
              <a:rPr lang="en-US" dirty="0"/>
              <a:t> </a:t>
            </a:r>
            <a:r>
              <a:rPr lang="en-US" dirty="0" err="1"/>
              <a:t>تقریبی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سه</a:t>
            </a:r>
            <a:r>
              <a:rPr lang="en-US" dirty="0"/>
              <a:t> </a:t>
            </a:r>
            <a:r>
              <a:rPr lang="en-US" dirty="0" err="1"/>
              <a:t>ماهه</a:t>
            </a:r>
            <a:r>
              <a:rPr lang="en-US" dirty="0"/>
              <a:t> </a:t>
            </a:r>
            <a:r>
              <a:rPr lang="en-US" dirty="0" err="1"/>
              <a:t>اول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، ۲۵تا۳۰ </a:t>
            </a:r>
            <a:r>
              <a:rPr lang="en-US" dirty="0" err="1"/>
              <a:t>گرم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روز</a:t>
            </a:r>
            <a:r>
              <a:rPr lang="en-US" dirty="0"/>
              <a:t> 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سه</a:t>
            </a:r>
            <a:r>
              <a:rPr lang="en-US" dirty="0"/>
              <a:t> </a:t>
            </a:r>
            <a:r>
              <a:rPr lang="en-US" dirty="0" err="1"/>
              <a:t>ماهه</a:t>
            </a:r>
            <a:r>
              <a:rPr lang="en-US" dirty="0"/>
              <a:t> </a:t>
            </a:r>
            <a:r>
              <a:rPr lang="en-US" dirty="0" err="1"/>
              <a:t>دوم</a:t>
            </a:r>
            <a:r>
              <a:rPr lang="en-US" dirty="0"/>
              <a:t>، ۲۰تا۲۵ </a:t>
            </a:r>
            <a:r>
              <a:rPr lang="en-US" dirty="0" err="1"/>
              <a:t>گرم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روز</a:t>
            </a:r>
            <a:r>
              <a:rPr lang="en-US" dirty="0"/>
              <a:t>،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سه</a:t>
            </a:r>
            <a:r>
              <a:rPr lang="en-US" dirty="0"/>
              <a:t> </a:t>
            </a:r>
            <a:r>
              <a:rPr lang="en-US" dirty="0" err="1"/>
              <a:t>ماهه</a:t>
            </a:r>
            <a:r>
              <a:rPr lang="en-US" dirty="0"/>
              <a:t> </a:t>
            </a:r>
            <a:r>
              <a:rPr lang="en-US" dirty="0" err="1"/>
              <a:t>سوم</a:t>
            </a:r>
            <a:r>
              <a:rPr lang="en-US" dirty="0"/>
              <a:t>، ۱۵تا۲۰ </a:t>
            </a:r>
            <a:r>
              <a:rPr lang="en-US" dirty="0" err="1"/>
              <a:t>گرم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روز</a:t>
            </a:r>
            <a:r>
              <a:rPr lang="en-US" dirty="0"/>
              <a:t> و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سه</a:t>
            </a:r>
            <a:r>
              <a:rPr lang="en-US" dirty="0"/>
              <a:t> </a:t>
            </a:r>
            <a:r>
              <a:rPr lang="en-US" dirty="0" err="1"/>
              <a:t>ماهه</a:t>
            </a:r>
            <a:r>
              <a:rPr lang="en-US" dirty="0"/>
              <a:t> </a:t>
            </a:r>
            <a:r>
              <a:rPr lang="en-US" dirty="0" err="1"/>
              <a:t>چهارم</a:t>
            </a:r>
            <a:r>
              <a:rPr lang="en-US" dirty="0"/>
              <a:t> ۱۰تا۱۵ </a:t>
            </a:r>
            <a:r>
              <a:rPr lang="en-US" dirty="0" err="1"/>
              <a:t>گرم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روز</a:t>
            </a:r>
            <a:r>
              <a:rPr lang="en-US" dirty="0"/>
              <a:t> </a:t>
            </a:r>
            <a:r>
              <a:rPr lang="en-US" dirty="0" err="1" smtClean="0"/>
              <a:t>است</a:t>
            </a:r>
            <a:r>
              <a:rPr lang="en-US" dirty="0"/>
              <a:t>.</a:t>
            </a:r>
            <a:r>
              <a:rPr lang="en-US" dirty="0" smtClean="0"/>
              <a:t> </a:t>
            </a:r>
            <a:endParaRPr lang="en-US" dirty="0"/>
          </a:p>
          <a:p>
            <a:pPr algn="r" rtl="1"/>
            <a:r>
              <a:rPr lang="en-US" dirty="0" err="1"/>
              <a:t>بین</a:t>
            </a:r>
            <a:r>
              <a:rPr lang="en-US" dirty="0"/>
              <a:t> ۱تا۲ </a:t>
            </a:r>
            <a:r>
              <a:rPr lang="en-US" dirty="0" err="1"/>
              <a:t>سالگی</a:t>
            </a:r>
            <a:r>
              <a:rPr lang="en-US" dirty="0"/>
              <a:t> </a:t>
            </a:r>
            <a:r>
              <a:rPr lang="en-US" dirty="0" err="1"/>
              <a:t>روزی</a:t>
            </a:r>
            <a:r>
              <a:rPr lang="en-US" dirty="0"/>
              <a:t> ۸تا۱۰ </a:t>
            </a:r>
            <a:r>
              <a:rPr lang="en-US" dirty="0" err="1"/>
              <a:t>گرم</a:t>
            </a:r>
            <a:r>
              <a:rPr lang="en-US" dirty="0"/>
              <a:t> و </a:t>
            </a:r>
            <a:r>
              <a:rPr lang="en-US" dirty="0" err="1"/>
              <a:t>سپس</a:t>
            </a:r>
            <a:r>
              <a:rPr lang="en-US" dirty="0"/>
              <a:t> </a:t>
            </a:r>
            <a:r>
              <a:rPr lang="en-US" dirty="0" err="1"/>
              <a:t>تا</a:t>
            </a:r>
            <a:r>
              <a:rPr lang="en-US" dirty="0"/>
              <a:t> </a:t>
            </a:r>
            <a:r>
              <a:rPr lang="en-US" dirty="0" err="1"/>
              <a:t>بلوغ</a:t>
            </a:r>
            <a:r>
              <a:rPr lang="en-US" dirty="0"/>
              <a:t> </a:t>
            </a:r>
            <a:r>
              <a:rPr lang="en-US" dirty="0" err="1"/>
              <a:t>سالیانه</a:t>
            </a:r>
            <a:r>
              <a:rPr lang="en-US" dirty="0"/>
              <a:t> ۲ </a:t>
            </a:r>
            <a:r>
              <a:rPr lang="en-US" dirty="0" err="1"/>
              <a:t>کیلوگرم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اضافه</a:t>
            </a:r>
            <a:r>
              <a:rPr lang="en-US" dirty="0"/>
              <a:t> </a:t>
            </a:r>
            <a:r>
              <a:rPr lang="en-US" dirty="0" err="1" smtClean="0"/>
              <a:t>میشود</a:t>
            </a:r>
            <a:r>
              <a:rPr lang="en-US" dirty="0" smtClean="0"/>
              <a:t>. </a:t>
            </a:r>
            <a:endParaRPr lang="en-US" dirty="0"/>
          </a:p>
          <a:p>
            <a:pPr algn="r" rtl="1"/>
            <a:r>
              <a:rPr lang="en-US" dirty="0" err="1"/>
              <a:t>بصورت</a:t>
            </a:r>
            <a:r>
              <a:rPr lang="en-US" dirty="0"/>
              <a:t> </a:t>
            </a:r>
            <a:r>
              <a:rPr lang="en-US" dirty="0" err="1"/>
              <a:t>سرانگشتی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یک</a:t>
            </a:r>
            <a:r>
              <a:rPr lang="en-US" dirty="0"/>
              <a:t> </a:t>
            </a:r>
            <a:r>
              <a:rPr lang="en-US" dirty="0" err="1"/>
              <a:t>شیرخوار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۴ </a:t>
            </a:r>
            <a:r>
              <a:rPr lang="en-US" dirty="0" smtClean="0"/>
              <a:t>ماهگی۲ </a:t>
            </a:r>
            <a:r>
              <a:rPr lang="en-US" dirty="0" err="1"/>
              <a:t>برابر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، </a:t>
            </a:r>
            <a:r>
              <a:rPr lang="en-US" dirty="0" err="1"/>
              <a:t>در</a:t>
            </a:r>
            <a:r>
              <a:rPr lang="en-US" dirty="0"/>
              <a:t> ۱ </a:t>
            </a:r>
            <a:r>
              <a:rPr lang="en-US" dirty="0" err="1"/>
              <a:t>سالگی</a:t>
            </a:r>
            <a:r>
              <a:rPr lang="en-US" dirty="0"/>
              <a:t> ۳ </a:t>
            </a:r>
            <a:r>
              <a:rPr lang="en-US" dirty="0" err="1"/>
              <a:t>برابر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و </a:t>
            </a:r>
            <a:r>
              <a:rPr lang="en-US" dirty="0" err="1"/>
              <a:t>در</a:t>
            </a:r>
            <a:r>
              <a:rPr lang="en-US" dirty="0"/>
              <a:t> ۲ </a:t>
            </a:r>
            <a:r>
              <a:rPr lang="en-US" dirty="0" err="1"/>
              <a:t>سالگی</a:t>
            </a:r>
            <a:r>
              <a:rPr lang="en-US" dirty="0"/>
              <a:t> </a:t>
            </a:r>
            <a:r>
              <a:rPr lang="en-US" dirty="0" smtClean="0"/>
              <a:t>۴</a:t>
            </a:r>
            <a:r>
              <a:rPr lang="fa-IR" dirty="0" smtClean="0"/>
              <a:t> </a:t>
            </a:r>
            <a:r>
              <a:rPr lang="en-US" dirty="0" err="1" smtClean="0"/>
              <a:t>برابر</a:t>
            </a:r>
            <a:r>
              <a:rPr lang="en-US" dirty="0" smtClean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 smtClean="0"/>
              <a:t>است</a:t>
            </a:r>
            <a:r>
              <a:rPr lang="fa-IR" dirty="0" smtClean="0"/>
              <a:t>.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r>
              <a:rPr lang="en-US" dirty="0" err="1" smtClean="0"/>
              <a:t>شایعترین</a:t>
            </a:r>
            <a:r>
              <a:rPr lang="en-US" dirty="0" smtClean="0"/>
              <a:t> </a:t>
            </a:r>
            <a:r>
              <a:rPr lang="en-US" dirty="0" err="1"/>
              <a:t>علت</a:t>
            </a:r>
            <a:r>
              <a:rPr lang="en-US" dirty="0"/>
              <a:t> </a:t>
            </a:r>
            <a:r>
              <a:rPr lang="en-US" dirty="0" err="1"/>
              <a:t>وزن</a:t>
            </a:r>
            <a:r>
              <a:rPr lang="en-US" dirty="0"/>
              <a:t> </a:t>
            </a:r>
            <a:r>
              <a:rPr lang="en-US" dirty="0" err="1"/>
              <a:t>نگرفتن</a:t>
            </a:r>
            <a:r>
              <a:rPr lang="en-US" dirty="0"/>
              <a:t>، </a:t>
            </a:r>
            <a:r>
              <a:rPr lang="en-US" dirty="0" err="1"/>
              <a:t>تغذیه</a:t>
            </a:r>
            <a:r>
              <a:rPr lang="en-US" dirty="0"/>
              <a:t> </a:t>
            </a:r>
            <a:r>
              <a:rPr lang="en-US" dirty="0" err="1"/>
              <a:t>نامناسب</a:t>
            </a:r>
            <a:r>
              <a:rPr lang="en-US" dirty="0"/>
              <a:t> و </a:t>
            </a:r>
            <a:r>
              <a:rPr lang="en-US" dirty="0" err="1"/>
              <a:t>عفونتها</a:t>
            </a:r>
            <a:r>
              <a:rPr lang="en-US" dirty="0"/>
              <a:t> </a:t>
            </a:r>
            <a:r>
              <a:rPr lang="en-US" dirty="0" err="1" smtClean="0"/>
              <a:t>هستند</a:t>
            </a:r>
            <a:r>
              <a:rPr lang="fa-I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93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40565" y="844899"/>
            <a:ext cx="739176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sz="2000" b="1" dirty="0" err="1"/>
              <a:t>دور</a:t>
            </a:r>
            <a:r>
              <a:rPr lang="en-US" sz="2000" b="1" dirty="0"/>
              <a:t> </a:t>
            </a:r>
            <a:r>
              <a:rPr lang="en-US" sz="2000" b="1" dirty="0" err="1"/>
              <a:t>سر</a:t>
            </a:r>
            <a:endParaRPr lang="en-US" sz="2000" b="1" dirty="0"/>
          </a:p>
          <a:p>
            <a:pPr algn="r" rtl="1"/>
            <a:r>
              <a:rPr lang="en-US" dirty="0" err="1"/>
              <a:t>روش</a:t>
            </a:r>
            <a:r>
              <a:rPr lang="en-US" dirty="0"/>
              <a:t> </a:t>
            </a:r>
            <a:r>
              <a:rPr lang="en-US" dirty="0" err="1"/>
              <a:t>صحیح</a:t>
            </a:r>
            <a:r>
              <a:rPr lang="en-US" dirty="0"/>
              <a:t> </a:t>
            </a:r>
            <a:r>
              <a:rPr lang="en-US" dirty="0" err="1"/>
              <a:t>اندازه</a:t>
            </a:r>
            <a:r>
              <a:rPr lang="en-US" dirty="0"/>
              <a:t> </a:t>
            </a:r>
            <a:r>
              <a:rPr lang="en-US" dirty="0" err="1" smtClean="0"/>
              <a:t>گیری</a:t>
            </a:r>
            <a:r>
              <a:rPr lang="fa-IR" dirty="0" smtClean="0"/>
              <a:t>:</a:t>
            </a:r>
            <a:r>
              <a:rPr lang="en-US" dirty="0" smtClean="0"/>
              <a:t> </a:t>
            </a:r>
            <a:r>
              <a:rPr lang="en-US" dirty="0" err="1"/>
              <a:t>با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/>
              <a:t>انعطاف</a:t>
            </a:r>
            <a:r>
              <a:rPr lang="en-US" dirty="0"/>
              <a:t> </a:t>
            </a:r>
            <a:r>
              <a:rPr lang="en-US" dirty="0" err="1"/>
              <a:t>پذیر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بالای</a:t>
            </a:r>
            <a:r>
              <a:rPr lang="en-US" dirty="0"/>
              <a:t> </a:t>
            </a:r>
            <a:r>
              <a:rPr lang="en-US" dirty="0" err="1"/>
              <a:t>ابرو</a:t>
            </a:r>
            <a:r>
              <a:rPr lang="en-US" dirty="0"/>
              <a:t> </a:t>
            </a:r>
            <a:r>
              <a:rPr lang="fa-IR" dirty="0" smtClean="0"/>
              <a:t>(</a:t>
            </a:r>
            <a:r>
              <a:rPr lang="en-US" dirty="0" err="1" smtClean="0"/>
              <a:t>پیشانی</a:t>
            </a:r>
            <a:r>
              <a:rPr lang="fa-IR" dirty="0" smtClean="0"/>
              <a:t>)</a:t>
            </a:r>
            <a:r>
              <a:rPr lang="en-US" dirty="0" smtClean="0"/>
              <a:t> </a:t>
            </a:r>
            <a:r>
              <a:rPr lang="en-US" dirty="0" err="1"/>
              <a:t>تا</a:t>
            </a:r>
            <a:r>
              <a:rPr lang="en-US" dirty="0"/>
              <a:t> </a:t>
            </a:r>
            <a:r>
              <a:rPr lang="en-US" dirty="0" err="1"/>
              <a:t>اکسی</a:t>
            </a:r>
            <a:r>
              <a:rPr lang="en-US" dirty="0"/>
              <a:t> </a:t>
            </a:r>
            <a:r>
              <a:rPr lang="en-US" dirty="0" err="1"/>
              <a:t>پوت</a:t>
            </a:r>
            <a:r>
              <a:rPr lang="en-US" dirty="0"/>
              <a:t> </a:t>
            </a:r>
            <a:endParaRPr lang="fa-IR" dirty="0" smtClean="0"/>
          </a:p>
          <a:p>
            <a:pPr algn="r" rtl="1"/>
            <a:endParaRPr lang="en-US" dirty="0"/>
          </a:p>
          <a:p>
            <a:pPr algn="r" rtl="1"/>
            <a:r>
              <a:rPr lang="en-US" dirty="0" err="1"/>
              <a:t>نوزاد</a:t>
            </a:r>
            <a:r>
              <a:rPr lang="en-US" dirty="0"/>
              <a:t> </a:t>
            </a:r>
            <a:r>
              <a:rPr lang="en-US" dirty="0" err="1"/>
              <a:t>تازه</a:t>
            </a:r>
            <a:r>
              <a:rPr lang="en-US" dirty="0"/>
              <a:t> </a:t>
            </a:r>
            <a:r>
              <a:rPr lang="en-US" dirty="0" err="1"/>
              <a:t>متولد</a:t>
            </a:r>
            <a:r>
              <a:rPr lang="en-US" dirty="0"/>
              <a:t> </a:t>
            </a:r>
            <a:r>
              <a:rPr lang="en-US" dirty="0" err="1"/>
              <a:t>شده</a:t>
            </a:r>
            <a:r>
              <a:rPr lang="en-US" dirty="0"/>
              <a:t> </a:t>
            </a:r>
            <a:r>
              <a:rPr lang="en-US" dirty="0" err="1"/>
              <a:t>ترم</a:t>
            </a:r>
            <a:r>
              <a:rPr lang="en-US" dirty="0"/>
              <a:t> </a:t>
            </a:r>
            <a:r>
              <a:rPr lang="en-US" dirty="0" err="1"/>
              <a:t>معمول</a:t>
            </a:r>
            <a:r>
              <a:rPr lang="en-US" dirty="0"/>
              <a:t>، </a:t>
            </a:r>
            <a:r>
              <a:rPr lang="en-US" dirty="0" err="1"/>
              <a:t>دور</a:t>
            </a:r>
            <a:r>
              <a:rPr lang="en-US" dirty="0"/>
              <a:t> </a:t>
            </a:r>
            <a:r>
              <a:rPr lang="en-US" dirty="0" err="1"/>
              <a:t>سر</a:t>
            </a:r>
            <a:r>
              <a:rPr lang="en-US" dirty="0"/>
              <a:t> </a:t>
            </a:r>
            <a:r>
              <a:rPr lang="en-US" dirty="0" err="1"/>
              <a:t>معادل</a:t>
            </a:r>
            <a:r>
              <a:rPr lang="en-US" dirty="0"/>
              <a:t> </a:t>
            </a:r>
            <a:r>
              <a:rPr lang="en-US" dirty="0" err="1"/>
              <a:t>تقریبا</a:t>
            </a:r>
            <a:r>
              <a:rPr lang="en-US" dirty="0"/>
              <a:t> ۳۵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 smtClean="0"/>
              <a:t>دارد</a:t>
            </a:r>
            <a:r>
              <a:rPr lang="fa-IR" dirty="0" smtClean="0"/>
              <a:t>.</a:t>
            </a:r>
            <a:endParaRPr lang="en-US" dirty="0"/>
          </a:p>
          <a:p>
            <a:pPr algn="r" rtl="1"/>
            <a:r>
              <a:rPr lang="en-US" dirty="0" err="1"/>
              <a:t>روند</a:t>
            </a:r>
            <a:r>
              <a:rPr lang="en-US" dirty="0"/>
              <a:t> </a:t>
            </a:r>
            <a:r>
              <a:rPr lang="en-US" dirty="0" err="1"/>
              <a:t>افزایش</a:t>
            </a:r>
            <a:r>
              <a:rPr lang="en-US" dirty="0"/>
              <a:t> </a:t>
            </a:r>
            <a:r>
              <a:rPr lang="en-US" dirty="0" err="1"/>
              <a:t>دور</a:t>
            </a:r>
            <a:r>
              <a:rPr lang="en-US" dirty="0"/>
              <a:t> </a:t>
            </a:r>
            <a:r>
              <a:rPr lang="en-US" dirty="0" err="1"/>
              <a:t>سر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۳ </a:t>
            </a:r>
            <a:r>
              <a:rPr lang="en-US" dirty="0" err="1"/>
              <a:t>ماه</a:t>
            </a:r>
            <a:r>
              <a:rPr lang="en-US" dirty="0"/>
              <a:t> </a:t>
            </a:r>
            <a:r>
              <a:rPr lang="en-US" dirty="0" err="1"/>
              <a:t>اول</a:t>
            </a:r>
            <a:r>
              <a:rPr lang="en-US" dirty="0"/>
              <a:t> </a:t>
            </a:r>
            <a:r>
              <a:rPr lang="en-US" dirty="0" err="1"/>
              <a:t>ماهی</a:t>
            </a:r>
            <a:r>
              <a:rPr lang="en-US" dirty="0"/>
              <a:t> ۲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، </a:t>
            </a:r>
            <a:r>
              <a:rPr lang="en-US" dirty="0" err="1"/>
              <a:t>در</a:t>
            </a:r>
            <a:r>
              <a:rPr lang="en-US" dirty="0"/>
              <a:t> ۳ </a:t>
            </a:r>
            <a:r>
              <a:rPr lang="en-US" dirty="0" err="1"/>
              <a:t>ماه</a:t>
            </a:r>
            <a:r>
              <a:rPr lang="en-US" dirty="0"/>
              <a:t> </a:t>
            </a:r>
            <a:r>
              <a:rPr lang="en-US" dirty="0" err="1"/>
              <a:t>دوم</a:t>
            </a:r>
            <a:r>
              <a:rPr lang="en-US" dirty="0"/>
              <a:t> </a:t>
            </a:r>
            <a:r>
              <a:rPr lang="en-US" dirty="0" err="1"/>
              <a:t>ماهی</a:t>
            </a:r>
            <a:r>
              <a:rPr lang="en-US" dirty="0"/>
              <a:t> ۱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و </a:t>
            </a:r>
            <a:r>
              <a:rPr lang="en-US" dirty="0" err="1"/>
              <a:t>در</a:t>
            </a:r>
            <a:r>
              <a:rPr lang="en-US" dirty="0"/>
              <a:t> ۶ </a:t>
            </a:r>
            <a:r>
              <a:rPr lang="en-US" dirty="0" err="1"/>
              <a:t>ماه</a:t>
            </a:r>
            <a:r>
              <a:rPr lang="en-US" dirty="0"/>
              <a:t> </a:t>
            </a:r>
            <a:r>
              <a:rPr lang="en-US" dirty="0" err="1"/>
              <a:t>بعد</a:t>
            </a:r>
            <a:r>
              <a:rPr lang="en-US" dirty="0"/>
              <a:t> </a:t>
            </a:r>
            <a:r>
              <a:rPr lang="en-US" dirty="0" err="1"/>
              <a:t>ماهی</a:t>
            </a:r>
            <a:r>
              <a:rPr lang="en-US" dirty="0"/>
              <a:t> ۰.۵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/>
              <a:t>است</a:t>
            </a:r>
            <a:r>
              <a:rPr lang="en-US" dirty="0"/>
              <a:t> </a:t>
            </a:r>
            <a:r>
              <a:rPr lang="fa-IR" dirty="0" smtClean="0"/>
              <a:t>(</a:t>
            </a:r>
            <a:r>
              <a:rPr lang="en-US" dirty="0" err="1" smtClean="0"/>
              <a:t>در</a:t>
            </a:r>
            <a:r>
              <a:rPr lang="en-US" dirty="0" smtClean="0"/>
              <a:t> </a:t>
            </a:r>
            <a:r>
              <a:rPr lang="en-US" dirty="0" err="1"/>
              <a:t>کل</a:t>
            </a:r>
            <a:r>
              <a:rPr lang="en-US" dirty="0"/>
              <a:t> </a:t>
            </a:r>
            <a:r>
              <a:rPr lang="en-US" dirty="0" err="1"/>
              <a:t>حدود</a:t>
            </a:r>
            <a:r>
              <a:rPr lang="en-US" dirty="0"/>
              <a:t> ۱۲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سال</a:t>
            </a:r>
            <a:r>
              <a:rPr lang="en-US" dirty="0"/>
              <a:t> </a:t>
            </a:r>
            <a:r>
              <a:rPr lang="en-US" dirty="0" err="1" smtClean="0"/>
              <a:t>اول</a:t>
            </a:r>
            <a:r>
              <a:rPr lang="fa-IR" dirty="0"/>
              <a:t>)</a:t>
            </a:r>
            <a:endParaRPr lang="en-US" dirty="0"/>
          </a:p>
          <a:p>
            <a:pPr algn="r" rtl="1"/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سال</a:t>
            </a:r>
            <a:r>
              <a:rPr lang="en-US" dirty="0"/>
              <a:t> </a:t>
            </a:r>
            <a:r>
              <a:rPr lang="en-US" dirty="0" err="1"/>
              <a:t>دوم</a:t>
            </a:r>
            <a:r>
              <a:rPr lang="en-US" dirty="0"/>
              <a:t>: </a:t>
            </a:r>
            <a:r>
              <a:rPr lang="en-US" dirty="0" err="1"/>
              <a:t>حدود</a:t>
            </a:r>
            <a:r>
              <a:rPr lang="en-US" dirty="0"/>
              <a:t> ۲–۳ </a:t>
            </a:r>
            <a:r>
              <a:rPr lang="en-US" dirty="0" err="1"/>
              <a:t>سانتی‌متر</a:t>
            </a:r>
            <a:r>
              <a:rPr lang="en-US" dirty="0"/>
              <a:t> </a:t>
            </a:r>
            <a:r>
              <a:rPr lang="en-US" dirty="0" err="1"/>
              <a:t>افزایش</a:t>
            </a:r>
            <a:r>
              <a:rPr lang="en-US" dirty="0"/>
              <a:t> </a:t>
            </a:r>
            <a:r>
              <a:rPr lang="en-US" dirty="0" err="1"/>
              <a:t>دور</a:t>
            </a:r>
            <a:r>
              <a:rPr lang="en-US" dirty="0"/>
              <a:t> </a:t>
            </a:r>
            <a:r>
              <a:rPr lang="en-US" dirty="0" err="1"/>
              <a:t>سر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داریم</a:t>
            </a:r>
            <a:endParaRPr lang="en-US" dirty="0"/>
          </a:p>
          <a:p>
            <a:pPr algn="r" rtl="1"/>
            <a:r>
              <a:rPr lang="en-US" dirty="0" err="1"/>
              <a:t>بعد</a:t>
            </a:r>
            <a:r>
              <a:rPr lang="en-US" dirty="0"/>
              <a:t> </a:t>
            </a:r>
            <a:r>
              <a:rPr lang="en-US" dirty="0" err="1" smtClean="0"/>
              <a:t>از</a:t>
            </a:r>
            <a:r>
              <a:rPr lang="en-US" dirty="0" smtClean="0"/>
              <a:t> ۳سالگی</a:t>
            </a:r>
            <a:r>
              <a:rPr lang="en-US" dirty="0"/>
              <a:t>: </a:t>
            </a:r>
            <a:r>
              <a:rPr lang="en-US" dirty="0" err="1"/>
              <a:t>رشد</a:t>
            </a:r>
            <a:r>
              <a:rPr lang="en-US" dirty="0"/>
              <a:t> </a:t>
            </a:r>
            <a:r>
              <a:rPr lang="en-US" dirty="0" err="1"/>
              <a:t>سالانه</a:t>
            </a:r>
            <a:r>
              <a:rPr lang="en-US" dirty="0"/>
              <a:t> </a:t>
            </a:r>
            <a:r>
              <a:rPr lang="en-US" dirty="0" err="1"/>
              <a:t>خیلی</a:t>
            </a:r>
            <a:r>
              <a:rPr lang="en-US" dirty="0"/>
              <a:t> </a:t>
            </a:r>
            <a:r>
              <a:rPr lang="en-US" dirty="0" err="1"/>
              <a:t>کم</a:t>
            </a:r>
            <a:r>
              <a:rPr lang="en-US" dirty="0"/>
              <a:t> </a:t>
            </a:r>
            <a:r>
              <a:rPr lang="fa-IR" dirty="0" smtClean="0"/>
              <a:t>(</a:t>
            </a:r>
            <a:r>
              <a:rPr lang="en-US" dirty="0" err="1" smtClean="0"/>
              <a:t>کمتر</a:t>
            </a:r>
            <a:r>
              <a:rPr lang="en-US" dirty="0" smtClean="0"/>
              <a:t> </a:t>
            </a:r>
            <a:r>
              <a:rPr lang="en-US" dirty="0" err="1"/>
              <a:t>از</a:t>
            </a:r>
            <a:r>
              <a:rPr lang="en-US" dirty="0"/>
              <a:t> ۱ </a:t>
            </a:r>
            <a:r>
              <a:rPr lang="en-US" dirty="0" err="1"/>
              <a:t>سانتی‌متر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 smtClean="0"/>
              <a:t>سال</a:t>
            </a:r>
            <a:r>
              <a:rPr lang="fa-IR" dirty="0"/>
              <a:t>)</a:t>
            </a:r>
            <a:r>
              <a:rPr lang="en-US" dirty="0" smtClean="0"/>
              <a:t> </a:t>
            </a:r>
            <a:r>
              <a:rPr lang="en-US" dirty="0" err="1"/>
              <a:t>تا</a:t>
            </a:r>
            <a:r>
              <a:rPr lang="en-US" dirty="0"/>
              <a:t> </a:t>
            </a:r>
            <a:r>
              <a:rPr lang="en-US" dirty="0" err="1"/>
              <a:t>بزرگسالی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حدود</a:t>
            </a:r>
            <a:r>
              <a:rPr lang="en-US" dirty="0"/>
              <a:t> ۵۴–۵۶ </a:t>
            </a:r>
            <a:r>
              <a:rPr lang="en-US" dirty="0" err="1"/>
              <a:t>سانتی‌متر</a:t>
            </a:r>
            <a:r>
              <a:rPr lang="en-US" dirty="0"/>
              <a:t> </a:t>
            </a:r>
            <a:r>
              <a:rPr lang="en-US" dirty="0" err="1"/>
              <a:t>می‌رسد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5407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34" y="687828"/>
            <a:ext cx="6473452" cy="553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16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299080" y="1159928"/>
            <a:ext cx="76332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en-US" dirty="0" err="1" smtClean="0"/>
              <a:t>قد</a:t>
            </a:r>
            <a:endParaRPr lang="fa-IR" dirty="0" smtClean="0"/>
          </a:p>
          <a:p>
            <a:pPr algn="r" rtl="1"/>
            <a:r>
              <a:rPr lang="en-US" dirty="0" err="1" smtClean="0"/>
              <a:t>روش</a:t>
            </a:r>
            <a:r>
              <a:rPr lang="en-US" dirty="0" smtClean="0"/>
              <a:t> </a:t>
            </a:r>
            <a:r>
              <a:rPr lang="en-US" dirty="0" err="1"/>
              <a:t>صحیح</a:t>
            </a:r>
            <a:r>
              <a:rPr lang="en-US" dirty="0"/>
              <a:t> </a:t>
            </a:r>
            <a:r>
              <a:rPr lang="en-US" dirty="0" err="1"/>
              <a:t>اندازه</a:t>
            </a:r>
            <a:r>
              <a:rPr lang="en-US" dirty="0"/>
              <a:t> </a:t>
            </a:r>
            <a:r>
              <a:rPr lang="en-US" dirty="0" err="1"/>
              <a:t>گیری</a:t>
            </a:r>
            <a:r>
              <a:rPr lang="en-US" dirty="0"/>
              <a:t>: 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سن</a:t>
            </a:r>
            <a:r>
              <a:rPr lang="en-US" dirty="0"/>
              <a:t> </a:t>
            </a:r>
            <a:r>
              <a:rPr lang="en-US" dirty="0" err="1"/>
              <a:t>زیر</a:t>
            </a:r>
            <a:r>
              <a:rPr lang="en-US" dirty="0"/>
              <a:t> </a:t>
            </a:r>
            <a:r>
              <a:rPr lang="en-US" dirty="0" err="1"/>
              <a:t>دوسال</a:t>
            </a:r>
            <a:r>
              <a:rPr lang="en-US" dirty="0"/>
              <a:t> </a:t>
            </a:r>
            <a:r>
              <a:rPr lang="en-US" dirty="0" err="1" smtClean="0"/>
              <a:t>خوابیده</a:t>
            </a:r>
            <a:r>
              <a:rPr lang="fa-IR" dirty="0" smtClean="0"/>
              <a:t>(</a:t>
            </a:r>
            <a:r>
              <a:rPr lang="en-US" dirty="0" err="1" smtClean="0"/>
              <a:t>دو</a:t>
            </a:r>
            <a:r>
              <a:rPr lang="en-US" dirty="0" smtClean="0"/>
              <a:t> </a:t>
            </a:r>
            <a:r>
              <a:rPr lang="en-US" dirty="0" err="1"/>
              <a:t>نفر</a:t>
            </a:r>
            <a:r>
              <a:rPr lang="en-US" dirty="0"/>
              <a:t> </a:t>
            </a:r>
            <a:r>
              <a:rPr lang="en-US" dirty="0" err="1"/>
              <a:t>لازم</a:t>
            </a:r>
            <a:r>
              <a:rPr lang="en-US" dirty="0"/>
              <a:t> </a:t>
            </a:r>
            <a:r>
              <a:rPr lang="en-US" dirty="0" err="1" smtClean="0"/>
              <a:t>است</a:t>
            </a:r>
            <a:r>
              <a:rPr lang="fa-IR" dirty="0" smtClean="0"/>
              <a:t>)</a:t>
            </a:r>
            <a:endParaRPr lang="en-US" dirty="0"/>
          </a:p>
          <a:p>
            <a:pPr algn="r" rtl="1"/>
            <a:r>
              <a:rPr lang="en-US" dirty="0"/>
              <a:t> و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سن</a:t>
            </a:r>
            <a:r>
              <a:rPr lang="en-US" dirty="0"/>
              <a:t> </a:t>
            </a:r>
            <a:r>
              <a:rPr lang="en-US" dirty="0" err="1"/>
              <a:t>بالای</a:t>
            </a:r>
            <a:r>
              <a:rPr lang="en-US" dirty="0"/>
              <a:t> </a:t>
            </a:r>
            <a:r>
              <a:rPr lang="en-US" dirty="0" err="1"/>
              <a:t>دو</a:t>
            </a:r>
            <a:r>
              <a:rPr lang="en-US" dirty="0"/>
              <a:t> </a:t>
            </a:r>
            <a:r>
              <a:rPr lang="en-US" dirty="0" err="1"/>
              <a:t>سال</a:t>
            </a:r>
            <a:r>
              <a:rPr lang="en-US" dirty="0"/>
              <a:t> </a:t>
            </a:r>
            <a:r>
              <a:rPr lang="en-US" dirty="0" err="1"/>
              <a:t>ایستاده</a:t>
            </a:r>
            <a:r>
              <a:rPr lang="en-US" dirty="0"/>
              <a:t> </a:t>
            </a:r>
            <a:r>
              <a:rPr lang="en-US" dirty="0" err="1"/>
              <a:t>اندازه</a:t>
            </a:r>
            <a:r>
              <a:rPr lang="en-US" dirty="0"/>
              <a:t> </a:t>
            </a:r>
            <a:r>
              <a:rPr lang="en-US" dirty="0" err="1"/>
              <a:t>میگیریم</a:t>
            </a:r>
            <a:r>
              <a:rPr lang="en-US" dirty="0"/>
              <a:t>.</a:t>
            </a:r>
          </a:p>
          <a:p>
            <a:pPr algn="r" rt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07" y="2418831"/>
            <a:ext cx="4580976" cy="35879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845" y="2418831"/>
            <a:ext cx="2716898" cy="362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27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1"/>
                </a:solidFill>
                <a:latin typeface="+mn-lt"/>
              </a:rPr>
              <a:t>Frankfurt plane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613" y="996413"/>
            <a:ext cx="4860978" cy="495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649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26265" y="1433685"/>
            <a:ext cx="74245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endParaRPr lang="en-US" dirty="0"/>
          </a:p>
          <a:p>
            <a:pPr algn="r" rtl="1"/>
            <a:r>
              <a:rPr lang="en-US" dirty="0" err="1"/>
              <a:t>بطور</a:t>
            </a:r>
            <a:r>
              <a:rPr lang="en-US" dirty="0"/>
              <a:t> </a:t>
            </a:r>
            <a:r>
              <a:rPr lang="en-US" dirty="0" err="1"/>
              <a:t>متوسط</a:t>
            </a:r>
            <a:r>
              <a:rPr lang="en-US" dirty="0"/>
              <a:t> </a:t>
            </a:r>
            <a:r>
              <a:rPr lang="en-US" dirty="0" err="1"/>
              <a:t>نوزاد</a:t>
            </a:r>
            <a:r>
              <a:rPr lang="en-US" dirty="0"/>
              <a:t> </a:t>
            </a:r>
            <a:r>
              <a:rPr lang="en-US" dirty="0" err="1"/>
              <a:t>تازه</a:t>
            </a:r>
            <a:r>
              <a:rPr lang="en-US" dirty="0"/>
              <a:t> </a:t>
            </a:r>
            <a:r>
              <a:rPr lang="en-US" dirty="0" err="1"/>
              <a:t>متولد</a:t>
            </a:r>
            <a:r>
              <a:rPr lang="en-US" dirty="0"/>
              <a:t> </a:t>
            </a:r>
            <a:r>
              <a:rPr lang="en-US" dirty="0" err="1"/>
              <a:t>شده</a:t>
            </a:r>
            <a:r>
              <a:rPr lang="en-US" dirty="0"/>
              <a:t> </a:t>
            </a:r>
            <a:r>
              <a:rPr lang="en-US" dirty="0" err="1"/>
              <a:t>قدی</a:t>
            </a:r>
            <a:r>
              <a:rPr lang="en-US" dirty="0"/>
              <a:t> </a:t>
            </a:r>
            <a:r>
              <a:rPr lang="en-US" dirty="0" err="1"/>
              <a:t>معادل</a:t>
            </a:r>
            <a:r>
              <a:rPr lang="en-US" dirty="0"/>
              <a:t> ۵۰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 smtClean="0"/>
              <a:t>دارد</a:t>
            </a:r>
            <a:r>
              <a:rPr lang="fa-IR" dirty="0" smtClean="0"/>
              <a:t>.</a:t>
            </a:r>
            <a:endParaRPr lang="en-US" dirty="0"/>
          </a:p>
          <a:p>
            <a:pPr algn="r" rtl="1"/>
            <a:r>
              <a:rPr lang="en-US" dirty="0" err="1"/>
              <a:t>در</a:t>
            </a:r>
            <a:r>
              <a:rPr lang="en-US" dirty="0"/>
              <a:t> ۱ </a:t>
            </a:r>
            <a:r>
              <a:rPr lang="en-US" dirty="0" err="1"/>
              <a:t>سالگی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حدود</a:t>
            </a:r>
            <a:r>
              <a:rPr lang="en-US" dirty="0"/>
              <a:t> ۷۵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 smtClean="0"/>
              <a:t>می‌رسد</a:t>
            </a:r>
            <a:r>
              <a:rPr lang="en-US" dirty="0" smtClean="0"/>
              <a:t> </a:t>
            </a:r>
            <a:r>
              <a:rPr lang="fa-IR" dirty="0" smtClean="0"/>
              <a:t>(</a:t>
            </a:r>
            <a:r>
              <a:rPr lang="en-US" dirty="0" smtClean="0"/>
              <a:t>۲۵سانتی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سال</a:t>
            </a:r>
            <a:r>
              <a:rPr lang="en-US" dirty="0"/>
              <a:t> </a:t>
            </a:r>
            <a:r>
              <a:rPr lang="en-US" dirty="0" err="1"/>
              <a:t>اول</a:t>
            </a:r>
            <a:r>
              <a:rPr lang="en-US" dirty="0"/>
              <a:t> </a:t>
            </a:r>
            <a:r>
              <a:rPr lang="en-US" dirty="0" err="1"/>
              <a:t>افزایش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داریم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بیشترین</a:t>
            </a:r>
            <a:r>
              <a:rPr lang="en-US" dirty="0"/>
              <a:t> </a:t>
            </a:r>
            <a:r>
              <a:rPr lang="en-US" dirty="0" err="1"/>
              <a:t>سرعت</a:t>
            </a:r>
            <a:r>
              <a:rPr lang="en-US" dirty="0"/>
              <a:t> </a:t>
            </a:r>
            <a:r>
              <a:rPr lang="en-US" dirty="0" err="1"/>
              <a:t>رشد</a:t>
            </a:r>
            <a:r>
              <a:rPr lang="en-US" dirty="0"/>
              <a:t> </a:t>
            </a:r>
            <a:r>
              <a:rPr lang="en-US" dirty="0" err="1"/>
              <a:t>پس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/>
              <a:t>مربوط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همین</a:t>
            </a:r>
            <a:r>
              <a:rPr lang="en-US" dirty="0"/>
              <a:t> </a:t>
            </a:r>
            <a:r>
              <a:rPr lang="en-US" dirty="0" err="1"/>
              <a:t>بازه</a:t>
            </a:r>
            <a:r>
              <a:rPr lang="en-US" dirty="0"/>
              <a:t> </a:t>
            </a:r>
            <a:r>
              <a:rPr lang="en-US" dirty="0" err="1"/>
              <a:t>زمانی</a:t>
            </a:r>
            <a:r>
              <a:rPr lang="en-US" dirty="0"/>
              <a:t> </a:t>
            </a:r>
            <a:r>
              <a:rPr lang="en-US" dirty="0" err="1" smtClean="0"/>
              <a:t>است</a:t>
            </a:r>
            <a:r>
              <a:rPr lang="fa-IR" dirty="0" smtClean="0"/>
              <a:t>)</a:t>
            </a:r>
            <a:endParaRPr lang="en-US" dirty="0"/>
          </a:p>
          <a:p>
            <a:pPr algn="r" rtl="1"/>
            <a:r>
              <a:rPr lang="en-US" dirty="0" err="1"/>
              <a:t>تقریبا</a:t>
            </a:r>
            <a:r>
              <a:rPr lang="en-US" dirty="0"/>
              <a:t> </a:t>
            </a:r>
            <a:r>
              <a:rPr lang="en-US" dirty="0" smtClean="0"/>
              <a:t>در۴ </a:t>
            </a:r>
            <a:r>
              <a:rPr lang="en-US" dirty="0" err="1"/>
              <a:t>سالگی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 </a:t>
            </a:r>
            <a:r>
              <a:rPr lang="en-US" dirty="0" err="1"/>
              <a:t>دو</a:t>
            </a:r>
            <a:r>
              <a:rPr lang="en-US" dirty="0"/>
              <a:t> </a:t>
            </a:r>
            <a:r>
              <a:rPr lang="en-US" dirty="0" err="1"/>
              <a:t>برابر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 smtClean="0"/>
              <a:t>میشود</a:t>
            </a:r>
            <a:r>
              <a:rPr lang="fa-I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45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2" y="1888849"/>
            <a:ext cx="9462052" cy="214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262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73457" y="83171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en-US" dirty="0" err="1"/>
              <a:t>نسبت‌های</a:t>
            </a:r>
            <a:r>
              <a:rPr lang="en-US" dirty="0"/>
              <a:t> </a:t>
            </a:r>
            <a:r>
              <a:rPr lang="en-US" dirty="0" err="1"/>
              <a:t>سگمان</a:t>
            </a:r>
            <a:r>
              <a:rPr lang="en-US" dirty="0"/>
              <a:t> </a:t>
            </a:r>
            <a:r>
              <a:rPr lang="en-US" dirty="0" err="1"/>
              <a:t>فوقانی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تحتانی</a:t>
            </a:r>
            <a:r>
              <a:rPr lang="en-US" dirty="0"/>
              <a:t>:</a:t>
            </a:r>
          </a:p>
          <a:p>
            <a:pPr algn="r" rtl="1"/>
            <a:r>
              <a:rPr lang="en-US" dirty="0" err="1"/>
              <a:t>بدو</a:t>
            </a:r>
            <a:r>
              <a:rPr lang="en-US" dirty="0"/>
              <a:t> </a:t>
            </a:r>
            <a:r>
              <a:rPr lang="en-US" dirty="0" err="1" smtClean="0"/>
              <a:t>تولد</a:t>
            </a:r>
            <a:r>
              <a:rPr lang="en-US" dirty="0" smtClean="0"/>
              <a:t>&lt;- </a:t>
            </a:r>
            <a:r>
              <a:rPr lang="en-US" dirty="0"/>
              <a:t>۱.۷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۳ </a:t>
            </a:r>
            <a:r>
              <a:rPr lang="en-US" dirty="0" err="1" smtClean="0"/>
              <a:t>سالگی</a:t>
            </a:r>
            <a:r>
              <a:rPr lang="en-US" dirty="0" smtClean="0"/>
              <a:t>&lt;- </a:t>
            </a:r>
            <a:r>
              <a:rPr lang="en-US" dirty="0"/>
              <a:t>۱.۳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۷ </a:t>
            </a:r>
            <a:r>
              <a:rPr lang="en-US" dirty="0" err="1" smtClean="0"/>
              <a:t>سالگی</a:t>
            </a:r>
            <a:r>
              <a:rPr lang="en-US" dirty="0" smtClean="0"/>
              <a:t>&lt;- </a:t>
            </a:r>
            <a:r>
              <a:rPr lang="en-US" dirty="0"/>
              <a:t>۱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 smtClean="0"/>
              <a:t>بلوغ</a:t>
            </a:r>
            <a:r>
              <a:rPr lang="en-US" dirty="0" smtClean="0"/>
              <a:t>&lt;-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پسرها</a:t>
            </a:r>
            <a:r>
              <a:rPr lang="en-US" dirty="0"/>
              <a:t> ۱.۹ و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دخترها</a:t>
            </a:r>
            <a:r>
              <a:rPr lang="en-US" dirty="0"/>
              <a:t> ۱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39" y="1338841"/>
            <a:ext cx="4256223" cy="378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908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10648" y="651013"/>
            <a:ext cx="83637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Arm </a:t>
            </a:r>
            <a:r>
              <a:rPr lang="en-US" dirty="0" smtClean="0"/>
              <a:t>span:</a:t>
            </a:r>
            <a:endParaRPr lang="en-US" dirty="0"/>
          </a:p>
          <a:p>
            <a:pPr algn="r" rtl="1"/>
            <a:r>
              <a:rPr lang="en-US" dirty="0" err="1"/>
              <a:t>فاصله</a:t>
            </a:r>
            <a:r>
              <a:rPr lang="en-US" dirty="0"/>
              <a:t> </a:t>
            </a:r>
            <a:r>
              <a:rPr lang="en-US" dirty="0" err="1"/>
              <a:t>بین</a:t>
            </a:r>
            <a:r>
              <a:rPr lang="en-US" dirty="0"/>
              <a:t> </a:t>
            </a:r>
            <a:r>
              <a:rPr lang="en-US" dirty="0" err="1"/>
              <a:t>دو</a:t>
            </a:r>
            <a:r>
              <a:rPr lang="en-US" dirty="0"/>
              <a:t> </a:t>
            </a:r>
            <a:r>
              <a:rPr lang="en-US" dirty="0" err="1"/>
              <a:t>انگشت</a:t>
            </a:r>
            <a:r>
              <a:rPr lang="en-US" dirty="0"/>
              <a:t> </a:t>
            </a:r>
            <a:r>
              <a:rPr lang="en-US" dirty="0" err="1"/>
              <a:t>میانی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وضعیتی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مشاهده</a:t>
            </a:r>
            <a:r>
              <a:rPr lang="en-US" dirty="0"/>
              <a:t> </a:t>
            </a:r>
            <a:r>
              <a:rPr lang="en-US" dirty="0" err="1" smtClean="0"/>
              <a:t>میکنید</a:t>
            </a:r>
            <a:r>
              <a:rPr lang="en-US" dirty="0" smtClean="0"/>
              <a:t>. </a:t>
            </a:r>
            <a:endParaRPr lang="en-US" dirty="0"/>
          </a:p>
          <a:p>
            <a:pPr algn="r" rtl="1"/>
            <a:r>
              <a:rPr lang="en-US" dirty="0" err="1"/>
              <a:t>مقایسه</a:t>
            </a:r>
            <a:r>
              <a:rPr lang="en-US" dirty="0"/>
              <a:t> </a:t>
            </a:r>
            <a:r>
              <a:rPr lang="en-US" dirty="0" err="1"/>
              <a:t>عدد</a:t>
            </a:r>
            <a:r>
              <a:rPr lang="en-US" dirty="0"/>
              <a:t> </a:t>
            </a:r>
            <a:r>
              <a:rPr lang="en-US" dirty="0" err="1"/>
              <a:t>حاصل</a:t>
            </a:r>
            <a:r>
              <a:rPr lang="en-US" dirty="0"/>
              <a:t> </a:t>
            </a:r>
            <a:r>
              <a:rPr lang="en-US" dirty="0" err="1"/>
              <a:t>با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:</a:t>
            </a:r>
          </a:p>
          <a:p>
            <a:pPr algn="r" rtl="1"/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تولد</a:t>
            </a:r>
            <a:r>
              <a:rPr lang="en-US" dirty="0"/>
              <a:t> </a:t>
            </a:r>
            <a:r>
              <a:rPr lang="en-US" dirty="0" err="1"/>
              <a:t>تا</a:t>
            </a:r>
            <a:r>
              <a:rPr lang="en-US" dirty="0"/>
              <a:t> ۷ </a:t>
            </a:r>
            <a:r>
              <a:rPr lang="en-US" dirty="0" err="1"/>
              <a:t>سالگی</a:t>
            </a:r>
            <a:r>
              <a:rPr lang="en-US" dirty="0"/>
              <a:t> </a:t>
            </a:r>
            <a:r>
              <a:rPr lang="en-US" dirty="0" err="1"/>
              <a:t>حدودا</a:t>
            </a:r>
            <a:r>
              <a:rPr lang="en-US" dirty="0"/>
              <a:t> ۳ </a:t>
            </a:r>
            <a:r>
              <a:rPr lang="en-US" dirty="0" err="1"/>
              <a:t>سانتی</a:t>
            </a:r>
            <a:r>
              <a:rPr lang="en-US" dirty="0"/>
              <a:t> </a:t>
            </a:r>
            <a:r>
              <a:rPr lang="en-US" dirty="0" err="1"/>
              <a:t>متر</a:t>
            </a:r>
            <a:r>
              <a:rPr lang="en-US" dirty="0"/>
              <a:t> </a:t>
            </a:r>
            <a:r>
              <a:rPr lang="en-US" dirty="0" err="1"/>
              <a:t>بیشتر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 </a:t>
            </a:r>
            <a:r>
              <a:rPr lang="en-US" dirty="0" err="1"/>
              <a:t>کودک</a:t>
            </a:r>
            <a:r>
              <a:rPr lang="en-US" dirty="0"/>
              <a:t> </a:t>
            </a:r>
            <a:r>
              <a:rPr lang="en-US" dirty="0" err="1"/>
              <a:t>است</a:t>
            </a:r>
            <a:r>
              <a:rPr lang="en-US" dirty="0"/>
              <a:t> </a:t>
            </a:r>
          </a:p>
          <a:p>
            <a:pPr algn="r" rtl="1"/>
            <a:r>
              <a:rPr lang="en-US" dirty="0" err="1"/>
              <a:t>از</a:t>
            </a:r>
            <a:r>
              <a:rPr lang="en-US" dirty="0"/>
              <a:t> ۸ </a:t>
            </a:r>
            <a:r>
              <a:rPr lang="en-US" dirty="0" err="1"/>
              <a:t>تا</a:t>
            </a:r>
            <a:r>
              <a:rPr lang="en-US" dirty="0"/>
              <a:t> ۱۲ </a:t>
            </a:r>
            <a:r>
              <a:rPr lang="en-US" dirty="0" err="1"/>
              <a:t>سالگی</a:t>
            </a:r>
            <a:r>
              <a:rPr lang="en-US" dirty="0"/>
              <a:t> </a:t>
            </a:r>
            <a:r>
              <a:rPr lang="en-US" dirty="0" err="1"/>
              <a:t>تقریبا</a:t>
            </a:r>
            <a:r>
              <a:rPr lang="en-US" dirty="0"/>
              <a:t> </a:t>
            </a:r>
            <a:r>
              <a:rPr lang="en-US" dirty="0" err="1"/>
              <a:t>برابر</a:t>
            </a:r>
            <a:r>
              <a:rPr lang="en-US" dirty="0"/>
              <a:t> </a:t>
            </a:r>
            <a:r>
              <a:rPr lang="en-US" dirty="0" err="1"/>
              <a:t>قد</a:t>
            </a:r>
            <a:r>
              <a:rPr lang="en-US" dirty="0"/>
              <a:t> </a:t>
            </a:r>
            <a:r>
              <a:rPr lang="en-US" dirty="0" err="1"/>
              <a:t>کودک</a:t>
            </a:r>
            <a:r>
              <a:rPr lang="en-US" dirty="0"/>
              <a:t> </a:t>
            </a:r>
            <a:r>
              <a:rPr lang="en-US" dirty="0" err="1"/>
              <a:t>است</a:t>
            </a:r>
            <a:endParaRPr lang="en-US" dirty="0"/>
          </a:p>
          <a:p>
            <a:pPr algn="r" rtl="1"/>
            <a:r>
              <a:rPr lang="en-US" dirty="0" err="1"/>
              <a:t>افزایش</a:t>
            </a:r>
            <a:r>
              <a:rPr lang="en-US" dirty="0"/>
              <a:t> </a:t>
            </a:r>
            <a:r>
              <a:rPr lang="en-US" dirty="0" err="1"/>
              <a:t>آن</a:t>
            </a:r>
            <a:r>
              <a:rPr lang="en-US" dirty="0"/>
              <a:t> </a:t>
            </a:r>
            <a:r>
              <a:rPr lang="en-US" dirty="0" err="1"/>
              <a:t>خارج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حد</a:t>
            </a:r>
            <a:r>
              <a:rPr lang="en-US" dirty="0"/>
              <a:t> </a:t>
            </a:r>
            <a:r>
              <a:rPr lang="en-US" dirty="0" err="1"/>
              <a:t>نرمال</a:t>
            </a:r>
            <a:r>
              <a:rPr lang="en-US" dirty="0"/>
              <a:t> </a:t>
            </a:r>
            <a:r>
              <a:rPr lang="en-US" dirty="0" err="1"/>
              <a:t>می‌تواند</a:t>
            </a:r>
            <a:r>
              <a:rPr lang="en-US" dirty="0"/>
              <a:t> </a:t>
            </a:r>
            <a:r>
              <a:rPr lang="en-US" dirty="0" err="1"/>
              <a:t>نشانه</a:t>
            </a:r>
            <a:r>
              <a:rPr lang="en-US" dirty="0"/>
              <a:t> </a:t>
            </a:r>
            <a:r>
              <a:rPr lang="en-US" dirty="0" err="1"/>
              <a:t>یکسری</a:t>
            </a:r>
            <a:r>
              <a:rPr lang="en-US" dirty="0"/>
              <a:t> </a:t>
            </a:r>
            <a:r>
              <a:rPr lang="en-US" dirty="0" err="1"/>
              <a:t>سندروم</a:t>
            </a:r>
            <a:r>
              <a:rPr lang="en-US" dirty="0"/>
              <a:t> </a:t>
            </a:r>
            <a:r>
              <a:rPr lang="en-US" dirty="0" err="1"/>
              <a:t>ها</a:t>
            </a:r>
            <a:r>
              <a:rPr lang="en-US" dirty="0"/>
              <a:t> و </a:t>
            </a:r>
            <a:r>
              <a:rPr lang="en-US" dirty="0" err="1"/>
              <a:t>بیماری</a:t>
            </a:r>
            <a:r>
              <a:rPr lang="en-US" dirty="0"/>
              <a:t> </a:t>
            </a:r>
            <a:r>
              <a:rPr lang="en-US" dirty="0" err="1"/>
              <a:t>های</a:t>
            </a:r>
            <a:r>
              <a:rPr lang="en-US" dirty="0"/>
              <a:t> </a:t>
            </a:r>
            <a:r>
              <a:rPr lang="en-US" dirty="0" err="1"/>
              <a:t>اسکلتی</a:t>
            </a:r>
            <a:r>
              <a:rPr lang="en-US" dirty="0"/>
              <a:t> </a:t>
            </a:r>
            <a:r>
              <a:rPr lang="en-US" dirty="0" err="1"/>
              <a:t>باشد</a:t>
            </a:r>
            <a:r>
              <a:rPr lang="en-US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24" y="2448436"/>
            <a:ext cx="5743681" cy="359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226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13501" y="1598785"/>
            <a:ext cx="6506380" cy="376337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82475" y="615434"/>
            <a:ext cx="1768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/>
              <a:t>با</a:t>
            </a:r>
            <a:r>
              <a:rPr lang="en-US" dirty="0"/>
              <a:t> </a:t>
            </a:r>
            <a:r>
              <a:rPr lang="en-US" dirty="0" err="1"/>
              <a:t>تشکر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توجه</a:t>
            </a:r>
            <a:r>
              <a:rPr lang="en-US" dirty="0"/>
              <a:t> </a:t>
            </a:r>
            <a:r>
              <a:rPr lang="en-US" dirty="0" err="1"/>
              <a:t>شما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001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26961</TotalTime>
  <Words>1135</Words>
  <Application>Microsoft Office PowerPoint</Application>
  <PresentationFormat>Widescreen</PresentationFormat>
  <Paragraphs>130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B Baran</vt:lpstr>
      <vt:lpstr>B Nazanin</vt:lpstr>
      <vt:lpstr>Calibri</vt:lpstr>
      <vt:lpstr>Tahoma</vt:lpstr>
      <vt:lpstr>Trebuchet MS</vt:lpstr>
      <vt:lpstr>Wingdings</vt:lpstr>
      <vt:lpstr>Wingdings 3</vt:lpstr>
      <vt:lpstr>Facet</vt:lpstr>
      <vt:lpstr>PowerPoint Presentation</vt:lpstr>
      <vt:lpstr> </vt:lpstr>
      <vt:lpstr>رویان: تا پایان هفته هشتم جنین: بعد از هفته هشتم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Frankfurt plane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office</cp:lastModifiedBy>
  <cp:revision>113</cp:revision>
  <dcterms:created xsi:type="dcterms:W3CDTF">2019-04-13T17:10:39Z</dcterms:created>
  <dcterms:modified xsi:type="dcterms:W3CDTF">2026-02-26T06:27:34Z</dcterms:modified>
</cp:coreProperties>
</file>