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307" r:id="rId2"/>
    <p:sldId id="292" r:id="rId3"/>
    <p:sldId id="293" r:id="rId4"/>
    <p:sldId id="294" r:id="rId5"/>
    <p:sldId id="295" r:id="rId6"/>
    <p:sldId id="296" r:id="rId7"/>
    <p:sldId id="297" r:id="rId8"/>
    <p:sldId id="308" r:id="rId9"/>
    <p:sldId id="309" r:id="rId10"/>
    <p:sldId id="298" r:id="rId11"/>
    <p:sldId id="299" r:id="rId12"/>
    <p:sldId id="300" r:id="rId13"/>
    <p:sldId id="301" r:id="rId14"/>
    <p:sldId id="302" r:id="rId15"/>
    <p:sldId id="310" r:id="rId16"/>
    <p:sldId id="304" r:id="rId17"/>
    <p:sldId id="305" r:id="rId18"/>
    <p:sldId id="306" r:id="rId19"/>
    <p:sldId id="311" r:id="rId20"/>
    <p:sldId id="312" r:id="rId21"/>
    <p:sldId id="315" r:id="rId22"/>
    <p:sldId id="313" r:id="rId23"/>
    <p:sldId id="314" r:id="rId24"/>
    <p:sldId id="31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2" autoAdjust="0"/>
    <p:restoredTop sz="94660"/>
  </p:normalViewPr>
  <p:slideViewPr>
    <p:cSldViewPr snapToGrid="0">
      <p:cViewPr varScale="1">
        <p:scale>
          <a:sx n="96" d="100"/>
          <a:sy n="96" d="100"/>
        </p:scale>
        <p:origin x="51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43EFD-DDD5-4A7F-8837-81B1420A2FD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CC9D5-0B29-4381-9C1A-CD17A928B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C9D5-0B29-4381-9C1A-CD17A928BE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42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2792-8E81-4CF2-AB2B-7ED245698759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D6D1-02A5-4385-B23F-BB82566D5494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FDBA-11EC-42E8-A3EF-3633A946656F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20DD-755B-4C99-B0D1-5C0F197BFD8F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5904-9AC6-4D7F-AC3D-DB7027F4993C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D9F24-7AA5-4E78-AEE4-6E660FD7375F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95CD-EE35-4FBE-A0C3-EBDFDD340EE8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3E318-46AE-4617-B530-C8C8406BAAE8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00983-0B95-4C47-AA57-97FB20378B7C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B83E-B53A-4EB4-BAD6-66E3AF28E183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2F62-76E0-4054-BE4A-0E6185ACE86F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096F4-B95F-4A3D-BB8D-CF60D4128DE4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6651-F0D1-43D6-A52B-A5C61BF0AB49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96104-0A9B-4C4C-886F-F2BC023ECA43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2851-186E-40CF-82E8-EDCF8629C152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FE80-040F-4510-89D9-CADE4A601F03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4FF10-AC51-4168-893B-BF36273A2B95}" type="datetime1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17649" y="2121213"/>
            <a:ext cx="58063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Baran" panose="00000400000000000000" pitchFamily="2" charset="-78"/>
              </a:rPr>
              <a:t>بنام خداوند بخشنده و مهربان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978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84004" y="1396522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/>
              <a:t>بیماری های کودکان برای دانشجویان شنوایی سنجی</a:t>
            </a:r>
          </a:p>
          <a:p>
            <a:pPr algn="ctr" rtl="1"/>
            <a:endParaRPr lang="en-US" b="1" dirty="0"/>
          </a:p>
          <a:p>
            <a:pPr algn="ctr" rtl="1"/>
            <a:r>
              <a:rPr lang="fa-IR" b="1" dirty="0" smtClean="0"/>
              <a:t>پارت پنجم</a:t>
            </a:r>
            <a:r>
              <a:rPr lang="en-US" b="1" dirty="0" smtClean="0"/>
              <a:t>:</a:t>
            </a:r>
            <a:endParaRPr lang="fa-IR" b="1" dirty="0"/>
          </a:p>
          <a:p>
            <a:pPr algn="ctr" rtl="1"/>
            <a:r>
              <a:rPr lang="fa-IR" b="1" dirty="0"/>
              <a:t>سیستیک فیبروزیس، بیماری های خونی(تالاسمی، </a:t>
            </a:r>
            <a:r>
              <a:rPr lang="fa-IR" b="1" dirty="0" smtClean="0"/>
              <a:t>کم </a:t>
            </a:r>
            <a:r>
              <a:rPr lang="fa-IR" b="1" dirty="0"/>
              <a:t>خونی داسی </a:t>
            </a:r>
            <a:r>
              <a:rPr lang="fa-IR" b="1" dirty="0" smtClean="0"/>
              <a:t>شکل، هموفیلی)</a:t>
            </a:r>
          </a:p>
          <a:p>
            <a:pPr algn="ctr" rtl="1"/>
            <a:endParaRPr lang="en-US" dirty="0"/>
          </a:p>
          <a:p>
            <a:pPr algn="ctr" rtl="1"/>
            <a:r>
              <a:rPr lang="fa-IR" dirty="0"/>
              <a:t>دکتر عاطفه ارست </a:t>
            </a:r>
          </a:p>
          <a:p>
            <a:pPr algn="ctr" rtl="1"/>
            <a:r>
              <a:rPr lang="fa-IR" dirty="0"/>
              <a:t>متخصص بیماری های کودکان</a:t>
            </a:r>
          </a:p>
          <a:p>
            <a:pPr algn="ctr" rtl="1"/>
            <a:r>
              <a:rPr lang="fa-IR" dirty="0"/>
              <a:t>عضو هیئت علمی دانشگاه علوم پزشکی تهران </a:t>
            </a:r>
          </a:p>
          <a:p>
            <a:pPr algn="ctr" rtl="1"/>
            <a:r>
              <a:rPr lang="fa-IR" dirty="0"/>
              <a:t>بیمارستان مرکز طبی کودکان 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5257" y="6260860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dirty="0"/>
              <a:t>بهار۱۴۰5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93124" y="1152907"/>
            <a:ext cx="3320859" cy="697795"/>
          </a:xfrm>
        </p:spPr>
        <p:txBody>
          <a:bodyPr/>
          <a:lstStyle/>
          <a:p>
            <a:pPr algn="ctr"/>
            <a:r>
              <a:rPr lang="en-US" b="1" dirty="0" smtClean="0"/>
              <a:t>Cystic Fibrosis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85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51213" y="787782"/>
            <a:ext cx="78220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CF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یک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اختلال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چند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سیستمی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ارثی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کودکان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بالغین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است</a:t>
            </a:r>
            <a:r>
              <a:rPr lang="fa-IR" sz="2400" dirty="0" smtClean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این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شایعترین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اختلال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ژنتیکی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مغلوب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محدود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کننده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حیات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سفیدپوستان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است</a:t>
            </a:r>
            <a:r>
              <a:rPr lang="fa-IR" sz="2400" dirty="0" smtClean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نحوه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توارث</a:t>
            </a:r>
            <a:r>
              <a:rPr lang="fa-IR" sz="2400" dirty="0" smtClean="0">
                <a:cs typeface="B Baran" panose="00000400000000000000" pitchFamily="2" charset="-78"/>
              </a:rPr>
              <a:t>:</a:t>
            </a:r>
            <a:r>
              <a:rPr lang="en-US" sz="2400" dirty="0" smtClean="0">
                <a:cs typeface="B Baran" panose="00000400000000000000" pitchFamily="2" charset="-78"/>
              </a:rPr>
              <a:t>AR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اختلال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پروتئین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تنظیم‌کننده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هدایت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غشایی</a:t>
            </a:r>
            <a:r>
              <a:rPr lang="en-US" sz="2400" dirty="0">
                <a:cs typeface="B Baran" panose="00000400000000000000" pitchFamily="2" charset="-78"/>
              </a:rPr>
              <a:t>(CFTR)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فیبروز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سیستیک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نقص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اولیه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شایع‌ترین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علت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اگزوکرین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پانکراس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دوران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کودکی</a:t>
            </a:r>
            <a:r>
              <a:rPr lang="en-US" sz="2400" dirty="0">
                <a:cs typeface="B Baran" panose="00000400000000000000" pitchFamily="2" charset="-78"/>
              </a:rPr>
              <a:t> و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مهم‌ترین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عامل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مزمن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ریه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کودکان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3482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04661" y="662322"/>
            <a:ext cx="809542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800" b="1" dirty="0" err="1">
                <a:cs typeface="B Baran" panose="00000400000000000000" pitchFamily="2" charset="-78"/>
              </a:rPr>
              <a:t>علایم</a:t>
            </a:r>
            <a:r>
              <a:rPr lang="en-US" sz="2800" b="1" dirty="0">
                <a:cs typeface="B Baran" panose="00000400000000000000" pitchFamily="2" charset="-78"/>
              </a:rPr>
              <a:t> </a:t>
            </a:r>
            <a:r>
              <a:rPr lang="en-US" sz="2800" b="1" dirty="0" err="1">
                <a:cs typeface="B Baran" panose="00000400000000000000" pitchFamily="2" charset="-78"/>
              </a:rPr>
              <a:t>بالینی</a:t>
            </a:r>
            <a:r>
              <a:rPr lang="en-US" sz="2800" b="1" dirty="0" smtClean="0">
                <a:cs typeface="B Baran" panose="00000400000000000000" pitchFamily="2" charset="-78"/>
              </a:rPr>
              <a:t>:</a:t>
            </a:r>
            <a:endParaRPr lang="fa-IR" sz="2800" b="1" dirty="0" smtClean="0">
              <a:cs typeface="B Baran" panose="00000400000000000000" pitchFamily="2" charset="-78"/>
            </a:endParaRPr>
          </a:p>
          <a:p>
            <a:pPr algn="r" rtl="1"/>
            <a:endParaRPr lang="en-US" sz="28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b="1" dirty="0" smtClean="0">
                <a:cs typeface="B Baran" panose="00000400000000000000" pitchFamily="2" charset="-78"/>
              </a:rPr>
              <a:t>۱</a:t>
            </a:r>
            <a:r>
              <a:rPr lang="fa-IR" sz="2400" b="1" dirty="0" smtClean="0">
                <a:cs typeface="B Baran" panose="00000400000000000000" pitchFamily="2" charset="-78"/>
              </a:rPr>
              <a:t>)</a:t>
            </a:r>
            <a:r>
              <a:rPr lang="en-US" sz="2400" b="1" dirty="0" err="1" smtClean="0">
                <a:cs typeface="B Baran" panose="00000400000000000000" pitchFamily="2" charset="-78"/>
              </a:rPr>
              <a:t>سیستم</a:t>
            </a:r>
            <a:r>
              <a:rPr lang="en-US" sz="2400" b="1" dirty="0" smtClean="0">
                <a:cs typeface="B Baran" panose="00000400000000000000" pitchFamily="2" charset="-78"/>
              </a:rPr>
              <a:t> </a:t>
            </a:r>
            <a:r>
              <a:rPr lang="en-US" sz="2400" b="1" dirty="0" err="1" smtClean="0">
                <a:cs typeface="B Baran" panose="00000400000000000000" pitchFamily="2" charset="-78"/>
              </a:rPr>
              <a:t>تنفسی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زودرس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علامت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معمولا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سرفه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است</a:t>
            </a:r>
            <a:r>
              <a:rPr lang="fa-IR" sz="2400" dirty="0" smtClean="0">
                <a:cs typeface="B Baran" panose="00000400000000000000" pitchFamily="2" charset="-78"/>
              </a:rPr>
              <a:t>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عفونت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ویروسی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مجرای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تنفسی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شروع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بعد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پایدار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ماند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مگر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آنتی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بیوتیک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درمان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میزان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پیشرفت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ریوی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تعیین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کننده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اصلی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مرگ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میر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ناتوانی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‌.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پیشرفت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ریوی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سرفه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مزمن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خلط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تحمل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نکردن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فعالیت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تنگی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نفس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رشد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مورد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توجه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قرار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میگیرد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هرچند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گرافی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سینوس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پارانازال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کدورت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سینوزیت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حاد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ناشایع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‌‌.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انسداد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رینوره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آنوسمی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شایع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ناشی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غشاهای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مخاطی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متورم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ملتهب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بعضی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موارد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پولیپ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پولیپ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بیشترین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مشکلات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۵ </a:t>
            </a:r>
            <a:r>
              <a:rPr lang="en-US" sz="2400" dirty="0" err="1">
                <a:cs typeface="B Baran" panose="00000400000000000000" pitchFamily="2" charset="-78"/>
              </a:rPr>
              <a:t>تا</a:t>
            </a:r>
            <a:r>
              <a:rPr lang="en-US" sz="2400" dirty="0">
                <a:cs typeface="B Baran" panose="00000400000000000000" pitchFamily="2" charset="-78"/>
              </a:rPr>
              <a:t> ۲۰ </a:t>
            </a:r>
            <a:r>
              <a:rPr lang="en-US" sz="2400" dirty="0" err="1">
                <a:cs typeface="B Baran" panose="00000400000000000000" pitchFamily="2" charset="-78"/>
              </a:rPr>
              <a:t>سالگی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ایجاد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میکنند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5014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79104" y="787782"/>
            <a:ext cx="83886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smtClean="0">
                <a:cs typeface="B Baran" panose="00000400000000000000" pitchFamily="2" charset="-78"/>
              </a:rPr>
              <a:t>۲</a:t>
            </a:r>
            <a:r>
              <a:rPr lang="fa-IR" sz="2400" b="1" dirty="0" smtClean="0">
                <a:cs typeface="B Baran" panose="00000400000000000000" pitchFamily="2" charset="-78"/>
              </a:rPr>
              <a:t>)</a:t>
            </a:r>
            <a:r>
              <a:rPr lang="en-US" sz="2400" b="1" dirty="0" err="1" smtClean="0">
                <a:cs typeface="B Baran" panose="00000400000000000000" pitchFamily="2" charset="-78"/>
              </a:rPr>
              <a:t>سیستم</a:t>
            </a:r>
            <a:r>
              <a:rPr lang="en-US" sz="2400" b="1" dirty="0" smtClean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گوارشی</a:t>
            </a:r>
            <a:r>
              <a:rPr lang="en-US" sz="2400" b="1" dirty="0">
                <a:cs typeface="B Baran" panose="00000400000000000000" pitchFamily="2" charset="-78"/>
              </a:rPr>
              <a:t>: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۲۰-۱۵٪ </a:t>
            </a:r>
            <a:r>
              <a:rPr lang="en-US" sz="2400" dirty="0" err="1">
                <a:cs typeface="B Baran" panose="00000400000000000000" pitchFamily="2" charset="-78"/>
              </a:rPr>
              <a:t>نوزادان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مبتلا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CF </a:t>
            </a:r>
            <a:r>
              <a:rPr lang="en-US" sz="2400" dirty="0" err="1">
                <a:cs typeface="B Baran" panose="00000400000000000000" pitchFamily="2" charset="-78"/>
              </a:rPr>
              <a:t>ایلئوم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مکونیوم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مسدود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شود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ایلئوس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مکونیوم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.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گرافی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لوپ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روده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بصورت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متسع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همراه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افزایش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سطح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مایع-هوا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تجمع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مواد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گرانولار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دیده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انسداد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ایلئوم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مواد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مدفوعی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سندروم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انسداد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دیستال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روده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DIOS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کودکان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سال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اتفاق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افتند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موجب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دردهای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کرامپی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اتساع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شکم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میشود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بیش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۸۵٪ </a:t>
            </a:r>
            <a:r>
              <a:rPr lang="en-US" sz="2400" dirty="0" err="1">
                <a:cs typeface="B Baran" panose="00000400000000000000" pitchFamily="2" charset="-78"/>
              </a:rPr>
              <a:t>کودکان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مبتلا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شواهد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سوجذب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پروتئین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چربی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ناشی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اگزوکرین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پانکراس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نشان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میدهند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منجربه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مشکلات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وزن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گیری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رشد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می‌شود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درمان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حدی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وزن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گیری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قابل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انتظار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انسداد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صفراوی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میتواند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ایکتر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نوزادی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علامتدار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کبدی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مستقل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ژنوتیپ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رخ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میدهد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ایلئوس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مکونیوم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پانکراس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ارتباط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856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30626" y="787782"/>
            <a:ext cx="88806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smtClean="0">
                <a:cs typeface="B Baran" panose="00000400000000000000" pitchFamily="2" charset="-78"/>
              </a:rPr>
              <a:t>۳</a:t>
            </a:r>
            <a:r>
              <a:rPr lang="fa-IR" sz="2400" b="1" dirty="0" smtClean="0">
                <a:cs typeface="B Baran" panose="00000400000000000000" pitchFamily="2" charset="-78"/>
              </a:rPr>
              <a:t>)</a:t>
            </a:r>
            <a:r>
              <a:rPr lang="en-US" sz="2400" b="1" dirty="0" err="1" smtClean="0">
                <a:cs typeface="B Baran" panose="00000400000000000000" pitchFamily="2" charset="-78"/>
              </a:rPr>
              <a:t>دیابت</a:t>
            </a:r>
            <a:r>
              <a:rPr lang="en-US" sz="2400" b="1" dirty="0" smtClean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مرتبط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با</a:t>
            </a:r>
            <a:r>
              <a:rPr lang="en-US" sz="2400" b="1" dirty="0">
                <a:cs typeface="B Baran" panose="00000400000000000000" pitchFamily="2" charset="-78"/>
              </a:rPr>
              <a:t> CF و </a:t>
            </a:r>
            <a:r>
              <a:rPr lang="en-US" sz="2400" b="1" dirty="0" err="1" smtClean="0">
                <a:cs typeface="B Baran" panose="00000400000000000000" pitchFamily="2" charset="-78"/>
              </a:rPr>
              <a:t>پانکراتیت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اندوکرین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پانکراس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تمایل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دهه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عمر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پس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پدیدار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سابقه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دیابت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شیرین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تیپ</a:t>
            </a:r>
            <a:r>
              <a:rPr lang="en-US" sz="2400" dirty="0">
                <a:cs typeface="B Baran" panose="00000400000000000000" pitchFamily="2" charset="-78"/>
              </a:rPr>
              <a:t> ۲ </a:t>
            </a:r>
            <a:r>
              <a:rPr lang="en-US" sz="2400" dirty="0" err="1">
                <a:cs typeface="B Baran" panose="00000400000000000000" pitchFamily="2" charset="-78"/>
              </a:rPr>
              <a:t>شایع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b="1" dirty="0" smtClean="0">
                <a:cs typeface="B Baran" panose="00000400000000000000" pitchFamily="2" charset="-78"/>
              </a:rPr>
              <a:t>۴</a:t>
            </a:r>
            <a:r>
              <a:rPr lang="fa-IR" sz="2400" b="1" dirty="0" smtClean="0">
                <a:cs typeface="B Baran" panose="00000400000000000000" pitchFamily="2" charset="-78"/>
              </a:rPr>
              <a:t>)</a:t>
            </a:r>
            <a:r>
              <a:rPr lang="en-US" sz="2400" b="1" dirty="0" err="1" smtClean="0">
                <a:cs typeface="B Baran" panose="00000400000000000000" pitchFamily="2" charset="-78"/>
              </a:rPr>
              <a:t>مجرای</a:t>
            </a:r>
            <a:r>
              <a:rPr lang="en-US" sz="2400" b="1" dirty="0" smtClean="0">
                <a:cs typeface="B Baran" panose="00000400000000000000" pitchFamily="2" charset="-78"/>
              </a:rPr>
              <a:t> </a:t>
            </a:r>
            <a:r>
              <a:rPr lang="en-US" sz="2400" b="1" dirty="0" err="1" smtClean="0">
                <a:cs typeface="B Baran" panose="00000400000000000000" pitchFamily="2" charset="-78"/>
              </a:rPr>
              <a:t>ادراری-تناسلی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عملا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تمام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افراد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مذکر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بعلت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تکامل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ساختاری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مجاری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ولف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آزواسپرمی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عملکرد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جنسی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معمولا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دست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نخورده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 </a:t>
            </a:r>
            <a:r>
              <a:rPr lang="en-US" sz="2400" dirty="0" err="1">
                <a:cs typeface="B Baran" panose="00000400000000000000" pitchFamily="2" charset="-78"/>
              </a:rPr>
              <a:t>میزان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باروری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افرا</a:t>
            </a:r>
            <a:r>
              <a:rPr lang="fa-IR" sz="2400" dirty="0" smtClean="0">
                <a:cs typeface="B Baran" panose="00000400000000000000" pitchFamily="2" charset="-78"/>
              </a:rPr>
              <a:t>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مونث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کاهش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یابد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fa-IR" sz="2400" dirty="0" smtClean="0">
              <a:cs typeface="B Baran" panose="00000400000000000000" pitchFamily="2" charset="-78"/>
            </a:endParaRPr>
          </a:p>
          <a:p>
            <a:pPr algn="r" rtl="1"/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b="1" dirty="0" smtClean="0">
                <a:cs typeface="B Baran" panose="00000400000000000000" pitchFamily="2" charset="-78"/>
              </a:rPr>
              <a:t>۵</a:t>
            </a:r>
            <a:r>
              <a:rPr lang="fa-IR" sz="2400" b="1" dirty="0" smtClean="0">
                <a:cs typeface="B Baran" panose="00000400000000000000" pitchFamily="2" charset="-78"/>
              </a:rPr>
              <a:t>)</a:t>
            </a:r>
            <a:r>
              <a:rPr lang="en-US" sz="2400" b="1" dirty="0" err="1" smtClean="0">
                <a:cs typeface="B Baran" panose="00000400000000000000" pitchFamily="2" charset="-78"/>
              </a:rPr>
              <a:t>غدد</a:t>
            </a:r>
            <a:r>
              <a:rPr lang="en-US" sz="2400" b="1" dirty="0" smtClean="0">
                <a:cs typeface="B Baran" panose="00000400000000000000" pitchFamily="2" charset="-78"/>
              </a:rPr>
              <a:t> </a:t>
            </a:r>
            <a:r>
              <a:rPr lang="en-US" sz="2400" b="1" dirty="0" err="1" smtClean="0">
                <a:cs typeface="B Baran" panose="00000400000000000000" pitchFamily="2" charset="-78"/>
              </a:rPr>
              <a:t>عرق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اتلاف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مفرط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نمک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عرق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خصوصا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طی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رخدادهای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گاستروانتریت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هوای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گرم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کودکان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مستعد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دوره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تخلیه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نمک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میکند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والدین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اغلب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متوجه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نمک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پوست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فرزند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میشوند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بوسه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شور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1348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7043" y="394503"/>
            <a:ext cx="1278368" cy="504988"/>
          </a:xfrm>
        </p:spPr>
        <p:txBody>
          <a:bodyPr>
            <a:noAutofit/>
          </a:bodyPr>
          <a:lstStyle/>
          <a:p>
            <a:r>
              <a:rPr lang="fa-IR" sz="3200" b="1" dirty="0" smtClean="0">
                <a:cs typeface="B Baran" panose="00000400000000000000" pitchFamily="2" charset="-78"/>
              </a:rPr>
              <a:t>تشخیص:</a:t>
            </a:r>
            <a:endParaRPr lang="en-US" sz="3200" b="1" dirty="0">
              <a:cs typeface="B Bara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187" y="1511798"/>
            <a:ext cx="5590761" cy="494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06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2151" y="1152907"/>
            <a:ext cx="3122076" cy="841912"/>
          </a:xfrm>
        </p:spPr>
        <p:txBody>
          <a:bodyPr/>
          <a:lstStyle/>
          <a:p>
            <a:pPr algn="ctr"/>
            <a:r>
              <a:rPr lang="en-US" b="1" dirty="0" smtClean="0"/>
              <a:t>Thalassemia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5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0117" y="785403"/>
            <a:ext cx="80904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به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اختلالات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ژنتیکی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گفته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می‌شود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تعادل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آلفا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گلوبین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بتا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میخورد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تالاسمی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بتا</a:t>
            </a:r>
            <a:r>
              <a:rPr lang="en-US" sz="2400" b="1" dirty="0">
                <a:cs typeface="B Baran" panose="00000400000000000000" pitchFamily="2" charset="-78"/>
              </a:rPr>
              <a:t> (β-thalassemia</a:t>
            </a:r>
            <a:r>
              <a:rPr lang="en-US" sz="2400" b="1" dirty="0" smtClean="0">
                <a:cs typeface="B Baran" panose="00000400000000000000" pitchFamily="2" charset="-78"/>
              </a:rPr>
              <a:t>)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مشکل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اصلی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تولید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ناکافی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بتا-گلوبین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پیامد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مازاد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آلفا-گلوبین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صورت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تترامر</a:t>
            </a:r>
            <a:r>
              <a:rPr lang="en-US" sz="2400" dirty="0" smtClean="0">
                <a:cs typeface="B Baran" panose="00000400000000000000" pitchFamily="2" charset="-78"/>
              </a:rPr>
              <a:t> (α4) </a:t>
            </a:r>
            <a:r>
              <a:rPr lang="en-US" sz="2400" dirty="0" err="1" smtClean="0">
                <a:cs typeface="B Baran" panose="00000400000000000000" pitchFamily="2" charset="-78"/>
              </a:rPr>
              <a:t>در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گلبول‌های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قرمز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تجمع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یافته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غشای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سلولی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آسیب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می‌زند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علائم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کم‌خونی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مغز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استخوان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فعال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افزایش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اریتروپوئز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سلول‌های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پیش‌ساز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قبل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بلوغ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می‌روند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اریتروپوئز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ناکارآمد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غالب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هموگلوبین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F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HbF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α2γ2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جایگزین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A (</a:t>
            </a:r>
            <a:r>
              <a:rPr lang="en-US" sz="2400" dirty="0" err="1">
                <a:cs typeface="B Baran" panose="00000400000000000000" pitchFamily="2" charset="-78"/>
              </a:rPr>
              <a:t>HbA</a:t>
            </a:r>
            <a:r>
              <a:rPr lang="en-US" sz="2400" dirty="0">
                <a:cs typeface="B Baran" panose="00000400000000000000" pitchFamily="2" charset="-78"/>
              </a:rPr>
              <a:t>) </a:t>
            </a:r>
            <a:r>
              <a:rPr lang="en-US" sz="2400" dirty="0" err="1" smtClean="0">
                <a:cs typeface="B Baran" panose="00000400000000000000" pitchFamily="2" charset="-78"/>
              </a:rPr>
              <a:t>می‌شود</a:t>
            </a:r>
            <a:r>
              <a:rPr lang="fa-IR" sz="2400" dirty="0">
                <a:cs typeface="B Baran" panose="00000400000000000000" pitchFamily="2" charset="-78"/>
              </a:rPr>
              <a:t>.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تولید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HbA2 (α2δ2) </a:t>
            </a:r>
            <a:r>
              <a:rPr lang="en-US" sz="2400" dirty="0" err="1">
                <a:cs typeface="B Baran" panose="00000400000000000000" pitchFamily="2" charset="-78"/>
              </a:rPr>
              <a:t>نیز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ممکن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افزایش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یابد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408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18251" y="787782"/>
            <a:ext cx="83439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تالاسمی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آلفا</a:t>
            </a:r>
            <a:r>
              <a:rPr lang="en-US" sz="2400" b="1" dirty="0">
                <a:cs typeface="B Baran" panose="00000400000000000000" pitchFamily="2" charset="-78"/>
              </a:rPr>
              <a:t> (α-thalassemia</a:t>
            </a:r>
            <a:r>
              <a:rPr lang="en-US" sz="2400" b="1" dirty="0" smtClean="0">
                <a:cs typeface="B Baran" panose="00000400000000000000" pitchFamily="2" charset="-78"/>
              </a:rPr>
              <a:t>)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مشکل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اصلی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کاهش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آلفا-گلوبین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ناشی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نقص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یکی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چند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ژن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آلفا-گلوبین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پیامد</a:t>
            </a:r>
            <a:r>
              <a:rPr lang="fa-IR" sz="2400" dirty="0" smtClean="0">
                <a:cs typeface="B Baran" panose="00000400000000000000" pitchFamily="2" charset="-78"/>
              </a:rPr>
              <a:t>: تجمع </a:t>
            </a:r>
            <a:r>
              <a:rPr lang="en-US" sz="2400" dirty="0" err="1" smtClean="0">
                <a:cs typeface="B Baran" panose="00000400000000000000" pitchFamily="2" charset="-78"/>
              </a:rPr>
              <a:t>مازاد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بتا-گلوبین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گاما-گلوبین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هموگلوبین‌های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غیرطبیعی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تشکیل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بارت</a:t>
            </a:r>
            <a:r>
              <a:rPr lang="en-US" sz="2400" dirty="0" smtClean="0">
                <a:cs typeface="B Baran" panose="00000400000000000000" pitchFamily="2" charset="-78"/>
              </a:rPr>
              <a:t>(γ4) </a:t>
            </a:r>
            <a:r>
              <a:rPr lang="en-US" sz="2400" dirty="0" err="1" smtClean="0">
                <a:cs typeface="B Baran" panose="00000400000000000000" pitchFamily="2" charset="-78"/>
              </a:rPr>
              <a:t>در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جنینی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وHbH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(β4) </a:t>
            </a:r>
            <a:r>
              <a:rPr lang="en-US" sz="2400" dirty="0" err="1">
                <a:cs typeface="B Baran" panose="00000400000000000000" pitchFamily="2" charset="-78"/>
              </a:rPr>
              <a:t>پس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تولد</a:t>
            </a:r>
            <a:r>
              <a:rPr lang="fa-IR" sz="2400" dirty="0" smtClean="0">
                <a:cs typeface="B Baran" panose="00000400000000000000" pitchFamily="2" charset="-78"/>
              </a:rPr>
              <a:t>. </a:t>
            </a:r>
            <a:r>
              <a:rPr lang="en-US" sz="2400" dirty="0" err="1" smtClean="0">
                <a:cs typeface="B Baran" panose="00000400000000000000" pitchFamily="2" charset="-78"/>
              </a:rPr>
              <a:t>این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هموگلوبین‌ها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اکسیژن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خوبی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منتقل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نمی‌کنند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باعث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همولیز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می‌شوند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شدت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: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ناقل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خاموش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تولید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اندکی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کاهش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یافته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هیدروپس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فتالیس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قطع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کامل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آلفا-گلوبین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معمولاً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منجر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مرگ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جنین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می‌شود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8682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854148" y="787782"/>
            <a:ext cx="48155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علائم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تالاسمی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ماژور</a:t>
            </a:r>
            <a:r>
              <a:rPr lang="en-US" sz="2400" b="1" dirty="0" smtClean="0">
                <a:cs typeface="B Baran" panose="00000400000000000000" pitchFamily="2" charset="-78"/>
              </a:rPr>
              <a:t>:</a:t>
            </a:r>
            <a:endParaRPr lang="en-US" sz="2400" b="1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علائم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بدون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درمان</a:t>
            </a:r>
            <a:r>
              <a:rPr lang="fa-IR" sz="2400" dirty="0" smtClean="0">
                <a:cs typeface="B Baran" panose="00000400000000000000" pitchFamily="2" charset="-78"/>
              </a:rPr>
              <a:t>):</a:t>
            </a:r>
            <a:r>
              <a:rPr lang="en-US" sz="2400" dirty="0" err="1" smtClean="0">
                <a:cs typeface="B Baran" panose="00000400000000000000" pitchFamily="2" charset="-78"/>
              </a:rPr>
              <a:t>کم‌خونی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ضعف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اختلال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رشد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قلبی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در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۶ </a:t>
            </a:r>
            <a:r>
              <a:rPr lang="en-US" sz="2400" dirty="0" err="1">
                <a:cs typeface="B Baran" panose="00000400000000000000" pitchFamily="2" charset="-78"/>
              </a:rPr>
              <a:t>ماه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زندگی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چهره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تالاسمیک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هایپرپلازی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ماگزیلا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پل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صاف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پیشانی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برجسته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err="1" smtClean="0">
                <a:cs typeface="B Baran" panose="00000400000000000000" pitchFamily="2" charset="-78"/>
              </a:rPr>
              <a:t>شکستگی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استخوان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بزرگی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کبد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طحال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لاغری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99" y="601316"/>
            <a:ext cx="3896139" cy="507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5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196548" y="787782"/>
            <a:ext cx="76730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درمان</a:t>
            </a:r>
            <a:r>
              <a:rPr lang="en-US" sz="2400" b="1" dirty="0">
                <a:cs typeface="B Baran" panose="00000400000000000000" pitchFamily="2" charset="-78"/>
              </a:rPr>
              <a:t>: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تزریق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خون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یکی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عوارض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مهم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تزریق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هموسیدروز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اضافه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آهن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ارگان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مختلف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کبد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قلب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سیستم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اندوکرین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می‌تواند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منجر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آریتمی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نارسایی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قلبی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هایپوتیروئیدی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هیپوگنادیسم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هایپوگنادوتروفیک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کمبود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هورمون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رشد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هایپوپاراتیروئیدی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دیابت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شیرین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هموسیدروز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توسط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درمان</a:t>
            </a:r>
            <a:r>
              <a:rPr lang="en-US" sz="2400" dirty="0">
                <a:cs typeface="B Baran" panose="00000400000000000000" pitchFamily="2" charset="-78"/>
              </a:rPr>
              <a:t>‌ </a:t>
            </a:r>
            <a:r>
              <a:rPr lang="en-US" sz="2400" dirty="0" err="1">
                <a:cs typeface="B Baran" panose="00000400000000000000" pitchFamily="2" charset="-78"/>
              </a:rPr>
              <a:t>مناسب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شلاتورهای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آهن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قابل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پیشگیری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8351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773" y="1152907"/>
            <a:ext cx="7052658" cy="48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8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229" y="1036260"/>
            <a:ext cx="4508585" cy="1280890"/>
          </a:xfrm>
        </p:spPr>
        <p:txBody>
          <a:bodyPr/>
          <a:lstStyle/>
          <a:p>
            <a:pPr algn="ctr"/>
            <a:r>
              <a:rPr lang="en-US" b="1" dirty="0" smtClean="0"/>
              <a:t>Sickle Cell Disease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110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12674" y="787782"/>
            <a:ext cx="80208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بعلت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تغییر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جفت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باز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تیمین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بجای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آدنین</a:t>
            </a:r>
            <a:r>
              <a:rPr lang="fa-IR" sz="2400" dirty="0" smtClean="0">
                <a:cs typeface="B Baran" panose="00000400000000000000" pitchFamily="2" charset="-78"/>
              </a:rPr>
              <a:t>) </a:t>
            </a:r>
            <a:r>
              <a:rPr lang="en-US" sz="2400" dirty="0" err="1" smtClean="0">
                <a:cs typeface="B Baran" panose="00000400000000000000" pitchFamily="2" charset="-78"/>
              </a:rPr>
              <a:t>بر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روی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ژن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بتا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گلوبین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آمینواسید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والین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بجای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گلوتامین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قرار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گیرد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منجربه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ایجاد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S </a:t>
            </a:r>
            <a:r>
              <a:rPr lang="en-US" sz="2400" dirty="0" err="1">
                <a:cs typeface="B Baran" panose="00000400000000000000" pitchFamily="2" charset="-78"/>
              </a:rPr>
              <a:t>می‌شود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بسته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درصد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S </a:t>
            </a:r>
            <a:r>
              <a:rPr lang="en-US" sz="2400" dirty="0" err="1">
                <a:cs typeface="B Baran" panose="00000400000000000000" pitchFamily="2" charset="-78"/>
              </a:rPr>
              <a:t>شدت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سلول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شکل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هموزیگوت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صفت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سلول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شکل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متفاوت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نحوه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توارث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SCA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اتوزوم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مغلوب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حضور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هموگلوبین</a:t>
            </a:r>
            <a:r>
              <a:rPr lang="en-US" sz="2400" dirty="0">
                <a:cs typeface="B Baran" panose="00000400000000000000" pitchFamily="2" charset="-78"/>
              </a:rPr>
              <a:t> S، </a:t>
            </a:r>
            <a:r>
              <a:rPr lang="en-US" sz="2400" dirty="0" err="1">
                <a:cs typeface="B Baran" panose="00000400000000000000" pitchFamily="2" charset="-78"/>
              </a:rPr>
              <a:t>بعلت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تغییرات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تترامری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زنجیره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وضعیت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بدون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اکسیژن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گلبول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قرمز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دچار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تداخل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پلیمر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سخت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اختلال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عملکرد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شده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فرم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داسی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آیند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ریه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تنها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ارگانی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قابلیت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برگشت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پلیمرها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دارد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هرگونه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بیماری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ریه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تواند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برگشت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پذیری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تداخل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ایجاد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کند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5143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37013" y="1152907"/>
            <a:ext cx="74493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علائم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بالینی</a:t>
            </a:r>
            <a:r>
              <a:rPr lang="en-US" sz="2400" b="1" dirty="0">
                <a:cs typeface="B Baran" panose="00000400000000000000" pitchFamily="2" charset="-78"/>
              </a:rPr>
              <a:t>: 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تب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 smtClean="0">
                <a:cs typeface="B Baran" panose="00000400000000000000" pitchFamily="2" charset="-78"/>
              </a:rPr>
              <a:t>باکتریمی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ناشی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اتواسپلنکتومی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افزایش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استعداد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عفونت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باکتری‌های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کپسول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نظیر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پنوموکوک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هموفیلوس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آنفلوآنزای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تیپ</a:t>
            </a:r>
            <a:r>
              <a:rPr lang="en-US" sz="2400" dirty="0">
                <a:cs typeface="B Baran" panose="00000400000000000000" pitchFamily="2" charset="-78"/>
              </a:rPr>
              <a:t> b، </a:t>
            </a:r>
            <a:r>
              <a:rPr lang="en-US" sz="2400" dirty="0" err="1">
                <a:cs typeface="B Baran" panose="00000400000000000000" pitchFamily="2" charset="-78"/>
              </a:rPr>
              <a:t>نایسریا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مننژیتیدیس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کریز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آپلاستیک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سکستراسیون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طحالی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درگیری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کیسه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صفرا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 smtClean="0">
                <a:cs typeface="B Baran" panose="00000400000000000000" pitchFamily="2" charset="-78"/>
              </a:rPr>
              <a:t>کبد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بصورت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سنگ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روبین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کریز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درد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سکستراسیون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کبدی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کلستاز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داخل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کبدی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دردهای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سایکل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سل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نکروز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آواسکولار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عوارض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نورولوژیک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عوارض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ریوی</a:t>
            </a:r>
            <a:r>
              <a:rPr lang="en-US" sz="2400" dirty="0">
                <a:cs typeface="B Baran" panose="00000400000000000000" pitchFamily="2" charset="-78"/>
              </a:rPr>
              <a:t> و ...</a:t>
            </a:r>
          </a:p>
        </p:txBody>
      </p:sp>
    </p:spTree>
    <p:extLst>
      <p:ext uri="{BB962C8B-B14F-4D97-AF65-F5344CB8AC3E}">
        <p14:creationId xmlns:p14="http://schemas.microsoft.com/office/powerpoint/2010/main" val="3479119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168" y="970344"/>
            <a:ext cx="6749397" cy="447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52652" y="1152907"/>
            <a:ext cx="2727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Hemophilia</a:t>
            </a:r>
          </a:p>
        </p:txBody>
      </p:sp>
    </p:spTree>
    <p:extLst>
      <p:ext uri="{BB962C8B-B14F-4D97-AF65-F5344CB8AC3E}">
        <p14:creationId xmlns:p14="http://schemas.microsoft.com/office/powerpoint/2010/main" val="1389562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98405" y="115290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کمبود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 </a:t>
            </a:r>
            <a:r>
              <a:rPr lang="en-US" sz="2400" dirty="0" smtClean="0">
                <a:cs typeface="B Baran" panose="00000400000000000000" pitchFamily="2" charset="-78"/>
              </a:rPr>
              <a:t>۸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هموفیلی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A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کمبود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۹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هموفیلی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B</a:t>
            </a: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کمبود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۱۱</a:t>
            </a:r>
            <a:r>
              <a:rPr lang="fa-IR" sz="2400" dirty="0" smtClean="0">
                <a:cs typeface="B Baran" panose="00000400000000000000" pitchFamily="2" charset="-78"/>
              </a:rPr>
              <a:t>: </a:t>
            </a:r>
            <a:r>
              <a:rPr lang="en-US" sz="2400" dirty="0" err="1" smtClean="0">
                <a:cs typeface="B Baran" panose="00000400000000000000" pitchFamily="2" charset="-78"/>
              </a:rPr>
              <a:t>هموفیلی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86307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10239" y="787782"/>
            <a:ext cx="79562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ژن‌های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VIII و IX 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نزدیک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انتهای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بازوی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بلند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کروموزوم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Xقرار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دارند</a:t>
            </a:r>
            <a:r>
              <a:rPr lang="en-US" sz="2400" dirty="0">
                <a:cs typeface="B Baran" panose="00000400000000000000" pitchFamily="2" charset="-78"/>
              </a:rPr>
              <a:t>؛ </a:t>
            </a:r>
            <a:r>
              <a:rPr lang="en-US" sz="2400" dirty="0" err="1">
                <a:cs typeface="B Baran" panose="00000400000000000000" pitchFamily="2" charset="-78"/>
              </a:rPr>
              <a:t>پس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اختلال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وابسته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به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smtClean="0">
                <a:cs typeface="B Baran" panose="00000400000000000000" pitchFamily="2" charset="-78"/>
              </a:rPr>
              <a:t>X</a:t>
            </a:r>
            <a:r>
              <a:rPr lang="fa-IR" sz="2400" b="1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  <a:p>
            <a:pPr algn="r" rtl="1"/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شیوع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حدود</a:t>
            </a:r>
            <a:r>
              <a:rPr lang="en-US" sz="2400" dirty="0">
                <a:cs typeface="B Baran" panose="00000400000000000000" pitchFamily="2" charset="-78"/>
              </a:rPr>
              <a:t> ۱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۵۰۰۰ </a:t>
            </a:r>
            <a:r>
              <a:rPr lang="en-US" sz="2400" dirty="0" err="1">
                <a:cs typeface="B Baran" panose="00000400000000000000" pitchFamily="2" charset="-78"/>
              </a:rPr>
              <a:t>پسر</a:t>
            </a:r>
            <a:r>
              <a:rPr lang="en-US" sz="2400" dirty="0">
                <a:cs typeface="B Baran" panose="00000400000000000000" pitchFamily="2" charset="-78"/>
              </a:rPr>
              <a:t>؛ </a:t>
            </a:r>
            <a:r>
              <a:rPr lang="en-US" sz="2400" dirty="0" err="1">
                <a:cs typeface="B Baran" panose="00000400000000000000" pitchFamily="2" charset="-78"/>
              </a:rPr>
              <a:t>حدود</a:t>
            </a:r>
            <a:r>
              <a:rPr lang="en-US" sz="2400" dirty="0">
                <a:cs typeface="B Baran" panose="00000400000000000000" pitchFamily="2" charset="-78"/>
              </a:rPr>
              <a:t> ۸۰٪ </a:t>
            </a:r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A و ۲۰٪ </a:t>
            </a:r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B</a:t>
            </a:r>
            <a:r>
              <a:rPr lang="fa-IR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اقوام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دیده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می‌شود</a:t>
            </a:r>
            <a:r>
              <a:rPr lang="en-US" sz="2400" dirty="0">
                <a:cs typeface="B Baran" panose="00000400000000000000" pitchFamily="2" charset="-78"/>
              </a:rPr>
              <a:t>؛ </a:t>
            </a:r>
            <a:r>
              <a:rPr lang="en-US" sz="2400" dirty="0" err="1">
                <a:cs typeface="B Baran" panose="00000400000000000000" pitchFamily="2" charset="-78"/>
              </a:rPr>
              <a:t>حدود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1/3</a:t>
            </a:r>
            <a:r>
              <a:rPr lang="en-US" sz="2400" dirty="0" err="1" smtClean="0">
                <a:cs typeface="B Baran" panose="00000400000000000000" pitchFamily="2" charset="-78"/>
              </a:rPr>
              <a:t>موارد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ناشی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جهش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خودبه‌خودی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2661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64296" y="787782"/>
            <a:ext cx="80059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A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نقص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VIII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>
                <a:cs typeface="B Baran" panose="00000400000000000000" pitchFamily="2" charset="-78"/>
              </a:rPr>
              <a:t>و </a:t>
            </a:r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B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نقص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smtClean="0">
                <a:cs typeface="B Baran" panose="00000400000000000000" pitchFamily="2" charset="-78"/>
              </a:rPr>
              <a:t>IX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شایع‌ترین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اختلالات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خونریزی‌دهنده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ارثی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هستند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این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اختلالات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ناشی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نقص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فعال‌سازی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فاکتورX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مسیر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انعقاد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هستند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نتیجه‌ی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این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نقص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تولید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ناکافی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ترومبین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نتیجه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تشکیل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لخته‌ی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فیبرینی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ضعیف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ناپایدار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خونریزی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افراد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هموفیلیک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نسبت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افراد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سالم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دیرتر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طور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مؤثر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کمتری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متوقف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می‌شود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هرگونه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آسیب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حتی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جزئی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می‌تواند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منجر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خونریزی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قابل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توجه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طولانی‌مدت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شود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307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2491" y="787782"/>
            <a:ext cx="83091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 err="1">
                <a:cs typeface="B Baran" panose="00000400000000000000" pitchFamily="2" charset="-78"/>
              </a:rPr>
              <a:t>تظاهرات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>
                <a:cs typeface="B Baran" panose="00000400000000000000" pitchFamily="2" charset="-78"/>
              </a:rPr>
              <a:t>بالینی</a:t>
            </a:r>
            <a:r>
              <a:rPr lang="en-US" sz="2400" b="1" dirty="0">
                <a:cs typeface="B Baran" panose="00000400000000000000" pitchFamily="2" charset="-78"/>
              </a:rPr>
              <a:t> و </a:t>
            </a:r>
            <a:r>
              <a:rPr lang="en-US" sz="2400" b="1" dirty="0" err="1">
                <a:cs typeface="B Baran" panose="00000400000000000000" pitchFamily="2" charset="-78"/>
              </a:rPr>
              <a:t>شدت</a:t>
            </a:r>
            <a:r>
              <a:rPr lang="en-US" sz="2400" b="1" dirty="0">
                <a:cs typeface="B Baran" panose="00000400000000000000" pitchFamily="2" charset="-78"/>
              </a:rPr>
              <a:t> </a:t>
            </a:r>
            <a:r>
              <a:rPr lang="en-US" sz="2400" b="1" dirty="0" err="1" smtClean="0">
                <a:cs typeface="B Baran" panose="00000400000000000000" pitchFamily="2" charset="-78"/>
              </a:rPr>
              <a:t>هموفیلی</a:t>
            </a:r>
            <a:r>
              <a:rPr lang="fa-IR" sz="2400" b="1" dirty="0" smtClean="0">
                <a:cs typeface="B Baran" panose="00000400000000000000" pitchFamily="2" charset="-78"/>
              </a:rPr>
              <a:t>: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 smtClean="0">
                <a:cs typeface="B Baran" panose="00000400000000000000" pitchFamily="2" charset="-78"/>
              </a:rPr>
              <a:t>شدت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خونریزی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A و B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میزان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فاکتور</a:t>
            </a:r>
            <a:r>
              <a:rPr lang="en-US" sz="2400" dirty="0">
                <a:cs typeface="B Baran" panose="00000400000000000000" pitchFamily="2" charset="-78"/>
              </a:rPr>
              <a:t> VIII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IX </a:t>
            </a:r>
            <a:r>
              <a:rPr lang="en-US" sz="2400" dirty="0" err="1">
                <a:cs typeface="B Baran" panose="00000400000000000000" pitchFamily="2" charset="-78"/>
              </a:rPr>
              <a:t>باقی‌مانده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ارتباط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مستقیم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دارد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(&lt;</a:t>
            </a:r>
            <a:r>
              <a:rPr lang="en-US" sz="2400" dirty="0" smtClean="0">
                <a:cs typeface="B Baran" panose="00000400000000000000" pitchFamily="2" charset="-78"/>
              </a:rPr>
              <a:t>۱</a:t>
            </a:r>
            <a:r>
              <a:rPr lang="en-US" sz="2400" dirty="0">
                <a:cs typeface="B Baran" panose="00000400000000000000" pitchFamily="2" charset="-78"/>
              </a:rPr>
              <a:t>٪ </a:t>
            </a:r>
            <a:r>
              <a:rPr lang="en-US" sz="2400" dirty="0" err="1">
                <a:cs typeface="B Baran" panose="00000400000000000000" pitchFamily="2" charset="-78"/>
              </a:rPr>
              <a:t>فعالیت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فاکتور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خونریزی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مکرر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اغلب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خودبه‌خودی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متوسط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smtClean="0">
                <a:cs typeface="B Baran" panose="00000400000000000000" pitchFamily="2" charset="-78"/>
              </a:rPr>
              <a:t>۱-۵</a:t>
            </a:r>
            <a:r>
              <a:rPr lang="en-US" sz="2400" dirty="0">
                <a:cs typeface="B Baran" panose="00000400000000000000" pitchFamily="2" charset="-78"/>
              </a:rPr>
              <a:t>٪ </a:t>
            </a:r>
            <a:r>
              <a:rPr lang="en-US" sz="2400" dirty="0" err="1">
                <a:cs typeface="B Baran" panose="00000400000000000000" pitchFamily="2" charset="-78"/>
              </a:rPr>
              <a:t>فعالیت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فاکتور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خونریزی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با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ضربه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خفیف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هموفیلی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خفیف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smtClean="0">
                <a:cs typeface="B Baran" panose="00000400000000000000" pitchFamily="2" charset="-78"/>
              </a:rPr>
              <a:t>۵-۴۰</a:t>
            </a:r>
            <a:r>
              <a:rPr lang="en-US" sz="2400" dirty="0">
                <a:cs typeface="B Baran" panose="00000400000000000000" pitchFamily="2" charset="-78"/>
              </a:rPr>
              <a:t>٪ </a:t>
            </a:r>
            <a:r>
              <a:rPr lang="en-US" sz="2400" dirty="0" err="1">
                <a:cs typeface="B Baran" panose="00000400000000000000" pitchFamily="2" charset="-78"/>
              </a:rPr>
              <a:t>فعالیت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فاکتور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:</a:t>
            </a:r>
            <a:r>
              <a:rPr lang="fa-IR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خونریزی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غیرطبیعی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فقط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پس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تروما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یا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جراحی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شدید</a:t>
            </a:r>
            <a:r>
              <a:rPr lang="en-US" sz="2400" dirty="0" smtClean="0">
                <a:cs typeface="B Baran" panose="00000400000000000000" pitchFamily="2" charset="-78"/>
              </a:rPr>
              <a:t>.</a:t>
            </a:r>
            <a:endParaRPr lang="en-US" sz="2400" dirty="0">
              <a:cs typeface="B Baran" panose="00000400000000000000" pitchFamily="2" charset="-78"/>
            </a:endParaRPr>
          </a:p>
          <a:p>
            <a:pPr algn="r" rtl="1"/>
            <a:r>
              <a:rPr lang="en-US" sz="2400" dirty="0" err="1">
                <a:cs typeface="B Baran" panose="00000400000000000000" pitchFamily="2" charset="-78"/>
              </a:rPr>
              <a:t>علائم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شایع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شامل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کبودی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آسان</a:t>
            </a:r>
            <a:r>
              <a:rPr lang="en-US" sz="2400" dirty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هماتوم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عضلانی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همارتروز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fa-IR" sz="2400" dirty="0" smtClean="0">
                <a:cs typeface="B Baran" panose="00000400000000000000" pitchFamily="2" charset="-78"/>
              </a:rPr>
              <a:t>(</a:t>
            </a:r>
            <a:r>
              <a:rPr lang="en-US" sz="2400" dirty="0" err="1" smtClean="0">
                <a:cs typeface="B Baran" panose="00000400000000000000" pitchFamily="2" charset="-78"/>
              </a:rPr>
              <a:t>خونریزی</a:t>
            </a:r>
            <a:r>
              <a:rPr lang="en-US" sz="2400" dirty="0" smtClean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در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 smtClean="0">
                <a:cs typeface="B Baran" panose="00000400000000000000" pitchFamily="2" charset="-78"/>
              </a:rPr>
              <a:t>مفاصل</a:t>
            </a:r>
            <a:r>
              <a:rPr lang="fa-IR" sz="2400" dirty="0" smtClean="0">
                <a:cs typeface="B Baran" panose="00000400000000000000" pitchFamily="2" charset="-78"/>
              </a:rPr>
              <a:t>)</a:t>
            </a:r>
            <a:r>
              <a:rPr lang="en-US" sz="2400" dirty="0" smtClean="0">
                <a:cs typeface="B Baran" panose="00000400000000000000" pitchFamily="2" charset="-78"/>
              </a:rPr>
              <a:t>، </a:t>
            </a:r>
            <a:r>
              <a:rPr lang="en-US" sz="2400" dirty="0" err="1">
                <a:cs typeface="B Baran" panose="00000400000000000000" pitchFamily="2" charset="-78"/>
              </a:rPr>
              <a:t>به‌ویژه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مفاصل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زانو</a:t>
            </a:r>
            <a:r>
              <a:rPr lang="en-US" sz="2400" dirty="0">
                <a:cs typeface="B Baran" panose="00000400000000000000" pitchFamily="2" charset="-78"/>
              </a:rPr>
              <a:t> و </a:t>
            </a:r>
            <a:r>
              <a:rPr lang="en-US" sz="2400" dirty="0" err="1">
                <a:cs typeface="B Baran" panose="00000400000000000000" pitchFamily="2" charset="-78"/>
              </a:rPr>
              <a:t>آرنج</a:t>
            </a:r>
            <a:r>
              <a:rPr lang="en-US" sz="2400" dirty="0">
                <a:cs typeface="B Baran" panose="00000400000000000000" pitchFamily="2" charset="-78"/>
              </a:rPr>
              <a:t> </a:t>
            </a:r>
            <a:r>
              <a:rPr lang="en-US" sz="2400" dirty="0" err="1">
                <a:cs typeface="B Baran" panose="00000400000000000000" pitchFamily="2" charset="-78"/>
              </a:rPr>
              <a:t>است</a:t>
            </a:r>
            <a:r>
              <a:rPr lang="en-US" sz="2400" dirty="0">
                <a:cs typeface="B Bara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8553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926" y="1355630"/>
            <a:ext cx="5527078" cy="46750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397" y="526172"/>
            <a:ext cx="2688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/>
              <a:t>GOOD </a:t>
            </a:r>
            <a:r>
              <a:rPr lang="en-US" sz="2800" b="1" i="1" dirty="0"/>
              <a:t>LUCK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972936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26757</TotalTime>
  <Words>1316</Words>
  <Application>Microsoft Office PowerPoint</Application>
  <PresentationFormat>Widescreen</PresentationFormat>
  <Paragraphs>114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 Baran</vt:lpstr>
      <vt:lpstr>Calibri</vt:lpstr>
      <vt:lpstr>Century Gothic</vt:lpstr>
      <vt:lpstr>Tahoma</vt:lpstr>
      <vt:lpstr>Wingdings 3</vt:lpstr>
      <vt:lpstr>Wisp</vt:lpstr>
      <vt:lpstr>PowerPoint Presentation</vt:lpstr>
      <vt:lpstr>PowerPoint Presentation</vt:lpstr>
      <vt:lpstr>Cystic Fibrosis</vt:lpstr>
      <vt:lpstr>PowerPoint Presentation</vt:lpstr>
      <vt:lpstr>PowerPoint Presentation</vt:lpstr>
      <vt:lpstr>PowerPoint Presentation</vt:lpstr>
      <vt:lpstr>PowerPoint Presentation</vt:lpstr>
      <vt:lpstr>تشخیص:</vt:lpstr>
      <vt:lpstr>Thalassemia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Sickle Cell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office</cp:lastModifiedBy>
  <cp:revision>100</cp:revision>
  <dcterms:created xsi:type="dcterms:W3CDTF">2019-04-13T17:10:39Z</dcterms:created>
  <dcterms:modified xsi:type="dcterms:W3CDTF">2026-03-20T08:30:41Z</dcterms:modified>
</cp:coreProperties>
</file>