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300" r:id="rId3"/>
    <p:sldId id="323" r:id="rId4"/>
    <p:sldId id="301" r:id="rId5"/>
    <p:sldId id="270" r:id="rId6"/>
    <p:sldId id="261" r:id="rId7"/>
    <p:sldId id="273" r:id="rId8"/>
    <p:sldId id="262" r:id="rId9"/>
    <p:sldId id="272" r:id="rId10"/>
    <p:sldId id="264" r:id="rId11"/>
    <p:sldId id="266" r:id="rId12"/>
    <p:sldId id="258" r:id="rId13"/>
    <p:sldId id="259" r:id="rId14"/>
    <p:sldId id="306" r:id="rId15"/>
    <p:sldId id="267" r:id="rId16"/>
    <p:sldId id="274" r:id="rId17"/>
    <p:sldId id="290" r:id="rId18"/>
    <p:sldId id="289" r:id="rId19"/>
    <p:sldId id="291" r:id="rId20"/>
    <p:sldId id="292" r:id="rId21"/>
    <p:sldId id="293" r:id="rId22"/>
    <p:sldId id="294" r:id="rId23"/>
    <p:sldId id="295" r:id="rId24"/>
    <p:sldId id="296" r:id="rId25"/>
    <p:sldId id="304" r:id="rId26"/>
    <p:sldId id="305" r:id="rId27"/>
    <p:sldId id="313" r:id="rId28"/>
    <p:sldId id="309" r:id="rId29"/>
    <p:sldId id="310" r:id="rId30"/>
    <p:sldId id="311" r:id="rId31"/>
    <p:sldId id="312" r:id="rId32"/>
    <p:sldId id="268" r:id="rId33"/>
    <p:sldId id="271" r:id="rId34"/>
    <p:sldId id="325" r:id="rId35"/>
    <p:sldId id="326" r:id="rId36"/>
    <p:sldId id="327" r:id="rId37"/>
    <p:sldId id="308" r:id="rId38"/>
    <p:sldId id="318" r:id="rId39"/>
    <p:sldId id="319" r:id="rId40"/>
    <p:sldId id="333" r:id="rId41"/>
    <p:sldId id="277" r:id="rId42"/>
    <p:sldId id="276" r:id="rId43"/>
    <p:sldId id="275" r:id="rId44"/>
    <p:sldId id="278" r:id="rId45"/>
    <p:sldId id="280" r:id="rId46"/>
    <p:sldId id="330" r:id="rId47"/>
    <p:sldId id="331" r:id="rId48"/>
    <p:sldId id="285" r:id="rId49"/>
    <p:sldId id="332" r:id="rId50"/>
    <p:sldId id="279" r:id="rId51"/>
    <p:sldId id="282" r:id="rId52"/>
    <p:sldId id="284" r:id="rId53"/>
    <p:sldId id="314" r:id="rId54"/>
    <p:sldId id="329" r:id="rId55"/>
    <p:sldId id="287" r:id="rId56"/>
    <p:sldId id="281" r:id="rId57"/>
    <p:sldId id="299" r:id="rId58"/>
    <p:sldId id="298" r:id="rId59"/>
    <p:sldId id="316" r:id="rId60"/>
    <p:sldId id="317" r:id="rId61"/>
    <p:sldId id="283" r:id="rId62"/>
    <p:sldId id="334" r:id="rId63"/>
    <p:sldId id="328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94364" autoAdjust="0"/>
  </p:normalViewPr>
  <p:slideViewPr>
    <p:cSldViewPr snapToGrid="0">
      <p:cViewPr varScale="1">
        <p:scale>
          <a:sx n="54" d="100"/>
          <a:sy n="54" d="100"/>
        </p:scale>
        <p:origin x="797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95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91FDA-6F67-4D6B-B6DF-D02552645B49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212AE-550D-4176-AD29-F00A8BFF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60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91FDA-6F67-4D6B-B6DF-D02552645B49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212AE-550D-4176-AD29-F00A8BFF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3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91FDA-6F67-4D6B-B6DF-D02552645B49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212AE-550D-4176-AD29-F00A8BFF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71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91FDA-6F67-4D6B-B6DF-D02552645B49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212AE-550D-4176-AD29-F00A8BFF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48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91FDA-6F67-4D6B-B6DF-D02552645B49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212AE-550D-4176-AD29-F00A8BFF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82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91FDA-6F67-4D6B-B6DF-D02552645B49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212AE-550D-4176-AD29-F00A8BFF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12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91FDA-6F67-4D6B-B6DF-D02552645B49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212AE-550D-4176-AD29-F00A8BFF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18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91FDA-6F67-4D6B-B6DF-D02552645B49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212AE-550D-4176-AD29-F00A8BFF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81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91FDA-6F67-4D6B-B6DF-D02552645B49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212AE-550D-4176-AD29-F00A8BFF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26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91FDA-6F67-4D6B-B6DF-D02552645B49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212AE-550D-4176-AD29-F00A8BFF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35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91FDA-6F67-4D6B-B6DF-D02552645B49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212AE-550D-4176-AD29-F00A8BFF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17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91FDA-6F67-4D6B-B6DF-D02552645B49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212AE-550D-4176-AD29-F00A8BFF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9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1"/>
            <a:ext cx="12205867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a-IR" sz="6600" dirty="0">
                <a:cs typeface="B Nazanin" panose="00000400000000000000" pitchFamily="2" charset="-78"/>
              </a:rPr>
              <a:t>ژنتیک و </a:t>
            </a:r>
            <a:r>
              <a:rPr lang="fa-IR" sz="6600" dirty="0" err="1">
                <a:cs typeface="B Nazanin" panose="00000400000000000000" pitchFamily="2" charset="-78"/>
              </a:rPr>
              <a:t>بیماری‌های</a:t>
            </a:r>
            <a:r>
              <a:rPr lang="fa-IR" sz="6600" dirty="0">
                <a:cs typeface="B Nazanin" panose="00000400000000000000" pitchFamily="2" charset="-78"/>
              </a:rPr>
              <a:t> ژنتیکی موثر بر شنوایی</a:t>
            </a:r>
            <a:endParaRPr lang="en-US" sz="6600" dirty="0"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/>
          <a:lstStyle/>
          <a:p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6993284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5937"/>
            <a:ext cx="10515600" cy="1325563"/>
          </a:xfrm>
        </p:spPr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سنتز پروتئین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04829"/>
            <a:ext cx="10515600" cy="4351338"/>
          </a:xfrm>
        </p:spPr>
        <p:txBody>
          <a:bodyPr/>
          <a:lstStyle/>
          <a:p>
            <a:pPr algn="r" rtl="1"/>
            <a:r>
              <a:rPr lang="fa-IR" b="1" dirty="0">
                <a:cs typeface="B Nazanin" panose="00000400000000000000" pitchFamily="2" charset="-78"/>
              </a:rPr>
              <a:t>رونویسی</a:t>
            </a:r>
            <a:r>
              <a:rPr lang="fa-IR" dirty="0">
                <a:cs typeface="B Nazanin" panose="00000400000000000000" pitchFamily="2" charset="-78"/>
              </a:rPr>
              <a:t>: توسط آنزیم </a:t>
            </a:r>
            <a:r>
              <a:rPr lang="en-US" dirty="0">
                <a:cs typeface="B Nazanin" panose="00000400000000000000" pitchFamily="2" charset="-78"/>
              </a:rPr>
              <a:t>RNA</a:t>
            </a:r>
            <a:r>
              <a:rPr lang="fa-IR" dirty="0">
                <a:cs typeface="B Nazanin" panose="00000400000000000000" pitchFamily="2" charset="-78"/>
              </a:rPr>
              <a:t> پلیمراز 2 از روی ژن هایی از </a:t>
            </a:r>
            <a:r>
              <a:rPr lang="en-US" dirty="0">
                <a:cs typeface="B Nazanin" panose="00000400000000000000" pitchFamily="2" charset="-78"/>
              </a:rPr>
              <a:t>DNA</a:t>
            </a:r>
            <a:r>
              <a:rPr lang="fa-IR" dirty="0">
                <a:cs typeface="B Nazanin" panose="00000400000000000000" pitchFamily="2" charset="-78"/>
              </a:rPr>
              <a:t> که حاوی رمز پروتئین هستند،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رونویسی شده و </a:t>
            </a:r>
            <a:r>
              <a:rPr lang="en-US" dirty="0">
                <a:cs typeface="B Nazanin" panose="00000400000000000000" pitchFamily="2" charset="-78"/>
              </a:rPr>
              <a:t>mRNA</a:t>
            </a:r>
            <a:r>
              <a:rPr lang="fa-IR" dirty="0">
                <a:cs typeface="B Nazanin" panose="00000400000000000000" pitchFamily="2" charset="-78"/>
              </a:rPr>
              <a:t> ساخته می شود.</a:t>
            </a:r>
          </a:p>
          <a:p>
            <a:pPr algn="r" rtl="1"/>
            <a:r>
              <a:rPr lang="fa-IR" b="1" dirty="0">
                <a:cs typeface="B Nazanin" panose="00000400000000000000" pitchFamily="2" charset="-78"/>
              </a:rPr>
              <a:t>ترجمه</a:t>
            </a:r>
            <a:r>
              <a:rPr lang="fa-IR" dirty="0">
                <a:cs typeface="B Nazanin" panose="00000400000000000000" pitchFamily="2" charset="-78"/>
              </a:rPr>
              <a:t>: </a:t>
            </a:r>
            <a:r>
              <a:rPr lang="en-US" dirty="0">
                <a:cs typeface="B Nazanin" panose="00000400000000000000" pitchFamily="2" charset="-78"/>
              </a:rPr>
              <a:t>mRNA</a:t>
            </a:r>
            <a:r>
              <a:rPr lang="fa-IR" dirty="0">
                <a:cs typeface="B Nazanin" panose="00000400000000000000" pitchFamily="2" charset="-78"/>
              </a:rPr>
              <a:t> به ریبوزوم سیتوپلاسم سلول منتقل می شود. در ریبوزوم به کمک </a:t>
            </a:r>
            <a:r>
              <a:rPr lang="en-US" dirty="0">
                <a:cs typeface="B Nazanin" panose="00000400000000000000" pitchFamily="2" charset="-78"/>
              </a:rPr>
              <a:t>tRNA</a:t>
            </a:r>
            <a:r>
              <a:rPr lang="fa-IR" dirty="0">
                <a:cs typeface="B Nazanin" panose="00000400000000000000" pitchFamily="2" charset="-78"/>
              </a:rPr>
              <a:t> از </a:t>
            </a:r>
            <a:r>
              <a:rPr lang="en-US" dirty="0">
                <a:cs typeface="B Nazanin" panose="00000400000000000000" pitchFamily="2" charset="-78"/>
              </a:rPr>
              <a:t>mRNA</a:t>
            </a:r>
            <a:r>
              <a:rPr lang="fa-IR" dirty="0">
                <a:cs typeface="B Nazanin" panose="00000400000000000000" pitchFamily="2" charset="-78"/>
              </a:rPr>
              <a:t> پروتئین ساخته می شود. مولکول های </a:t>
            </a:r>
            <a:r>
              <a:rPr lang="en-US" dirty="0">
                <a:cs typeface="B Nazanin" panose="00000400000000000000" pitchFamily="2" charset="-78"/>
              </a:rPr>
              <a:t>tRNA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اسیدهای </a:t>
            </a:r>
            <a:r>
              <a:rPr lang="fa-IR" dirty="0" err="1">
                <a:cs typeface="B Nazanin" panose="00000400000000000000" pitchFamily="2" charset="-78"/>
              </a:rPr>
              <a:t>آمینه</a:t>
            </a:r>
            <a:r>
              <a:rPr lang="fa-IR" dirty="0">
                <a:cs typeface="B Nazanin" panose="00000400000000000000" pitchFamily="2" charset="-78"/>
              </a:rPr>
              <a:t> را حمل می کنند.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363" y="3631474"/>
            <a:ext cx="8767271" cy="298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3456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کروموزوم ها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3B1291-D4F6-414D-9230-4783E8E354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5327" y="1332375"/>
            <a:ext cx="5181600" cy="4351338"/>
          </a:xfrm>
        </p:spPr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انسان 46 </a:t>
            </a:r>
            <a:r>
              <a:rPr lang="fa-IR" dirty="0" err="1">
                <a:cs typeface="B Nazanin" panose="00000400000000000000" pitchFamily="2" charset="-78"/>
              </a:rPr>
              <a:t>کروموزوم</a:t>
            </a:r>
            <a:r>
              <a:rPr lang="fa-IR" dirty="0">
                <a:cs typeface="B Nazanin" panose="00000400000000000000" pitchFamily="2" charset="-78"/>
              </a:rPr>
              <a:t> دارد، که شامل 22 جفت </a:t>
            </a:r>
            <a:r>
              <a:rPr lang="fa-IR" dirty="0" err="1">
                <a:cs typeface="B Nazanin" panose="00000400000000000000" pitchFamily="2" charset="-78"/>
              </a:rPr>
              <a:t>کروموزوم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غیرجنسی</a:t>
            </a:r>
            <a:r>
              <a:rPr lang="fa-IR" dirty="0">
                <a:cs typeface="B Nazanin" panose="00000400000000000000" pitchFamily="2" charset="-78"/>
              </a:rPr>
              <a:t> (</a:t>
            </a:r>
            <a:r>
              <a:rPr lang="fa-IR" dirty="0" err="1">
                <a:cs typeface="B Nazanin" panose="00000400000000000000" pitchFamily="2" charset="-78"/>
              </a:rPr>
              <a:t>اتوزوم</a:t>
            </a:r>
            <a:r>
              <a:rPr lang="fa-IR" dirty="0">
                <a:cs typeface="B Nazanin" panose="00000400000000000000" pitchFamily="2" charset="-78"/>
              </a:rPr>
              <a:t>) و یک جفت </a:t>
            </a:r>
            <a:r>
              <a:rPr lang="fa-IR" dirty="0" err="1">
                <a:cs typeface="B Nazanin" panose="00000400000000000000" pitchFamily="2" charset="-78"/>
              </a:rPr>
              <a:t>کروموزوم</a:t>
            </a:r>
            <a:r>
              <a:rPr lang="fa-IR" dirty="0">
                <a:cs typeface="B Nazanin" panose="00000400000000000000" pitchFamily="2" charset="-78"/>
              </a:rPr>
              <a:t> جنسی (</a:t>
            </a:r>
            <a:r>
              <a:rPr lang="en-US" sz="2400" dirty="0">
                <a:cs typeface="B Nazanin" panose="00000400000000000000" pitchFamily="2" charset="-78"/>
              </a:rPr>
              <a:t>X</a:t>
            </a:r>
            <a:r>
              <a:rPr lang="fa-IR" dirty="0">
                <a:cs typeface="B Nazanin" panose="00000400000000000000" pitchFamily="2" charset="-78"/>
              </a:rPr>
              <a:t> یا </a:t>
            </a:r>
            <a:r>
              <a:rPr lang="en-US" sz="2400" dirty="0">
                <a:cs typeface="B Nazanin" panose="00000400000000000000" pitchFamily="2" charset="-78"/>
              </a:rPr>
              <a:t>Y</a:t>
            </a:r>
            <a:r>
              <a:rPr lang="fa-IR" dirty="0">
                <a:cs typeface="B Nazanin" panose="00000400000000000000" pitchFamily="2" charset="-78"/>
              </a:rPr>
              <a:t>) می باشد.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هر </a:t>
            </a:r>
            <a:r>
              <a:rPr lang="fa-IR" dirty="0" err="1">
                <a:cs typeface="B Nazanin" panose="00000400000000000000" pitchFamily="2" charset="-78"/>
              </a:rPr>
              <a:t>کروموزوم</a:t>
            </a:r>
            <a:r>
              <a:rPr lang="fa-IR" dirty="0">
                <a:cs typeface="B Nazanin" panose="00000400000000000000" pitchFamily="2" charset="-78"/>
              </a:rPr>
              <a:t> دارای دو بازوی کوتاه (</a:t>
            </a:r>
            <a:r>
              <a:rPr lang="en-US" dirty="0">
                <a:cs typeface="B Nazanin" panose="00000400000000000000" pitchFamily="2" charset="-78"/>
              </a:rPr>
              <a:t>p</a:t>
            </a:r>
            <a:r>
              <a:rPr lang="fa-IR" dirty="0">
                <a:cs typeface="B Nazanin" panose="00000400000000000000" pitchFamily="2" charset="-78"/>
              </a:rPr>
              <a:t>)، دو بازوی بلند(</a:t>
            </a:r>
            <a:r>
              <a:rPr lang="en-US" dirty="0">
                <a:cs typeface="B Nazanin" panose="00000400000000000000" pitchFamily="2" charset="-78"/>
              </a:rPr>
              <a:t>q</a:t>
            </a:r>
            <a:r>
              <a:rPr lang="fa-IR" dirty="0">
                <a:cs typeface="B Nazanin" panose="00000400000000000000" pitchFamily="2" charset="-78"/>
              </a:rPr>
              <a:t>) و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یک </a:t>
            </a:r>
            <a:r>
              <a:rPr lang="fa-IR" dirty="0" err="1">
                <a:cs typeface="B Nazanin" panose="00000400000000000000" pitchFamily="2" charset="-78"/>
              </a:rPr>
              <a:t>سانترومراست</a:t>
            </a:r>
            <a:r>
              <a:rPr lang="fa-IR" dirty="0">
                <a:cs typeface="B Nazanin" panose="00000400000000000000" pitchFamily="2" charset="-78"/>
              </a:rPr>
              <a:t>.</a:t>
            </a:r>
            <a:endParaRPr lang="en-US" dirty="0"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بندهای هر </a:t>
            </a:r>
            <a:r>
              <a:rPr lang="fa-IR" dirty="0" err="1">
                <a:cs typeface="B Nazanin" panose="00000400000000000000" pitchFamily="2" charset="-78"/>
              </a:rPr>
              <a:t>کروموزوم</a:t>
            </a:r>
            <a:r>
              <a:rPr lang="fa-IR" dirty="0">
                <a:cs typeface="B Nazanin" panose="00000400000000000000" pitchFamily="2" charset="-78"/>
              </a:rPr>
              <a:t> براساس شماره </a:t>
            </a:r>
            <a:r>
              <a:rPr lang="fa-IR" dirty="0" err="1">
                <a:cs typeface="B Nazanin" panose="00000400000000000000" pitchFamily="2" charset="-78"/>
              </a:rPr>
              <a:t>کروموزوم</a:t>
            </a:r>
            <a:r>
              <a:rPr lang="fa-IR" dirty="0">
                <a:cs typeface="B Nazanin" panose="00000400000000000000" pitchFamily="2" charset="-78"/>
              </a:rPr>
              <a:t>، حرف بازو و شماره بند نام گذاری می شود:</a:t>
            </a:r>
          </a:p>
          <a:p>
            <a:pPr marL="0" indent="0" algn="l">
              <a:buNone/>
            </a:pPr>
            <a:r>
              <a:rPr lang="en-US" dirty="0">
                <a:cs typeface="B Nazanin" panose="00000400000000000000" pitchFamily="2" charset="-78"/>
              </a:rPr>
              <a:t>12q5</a:t>
            </a:r>
            <a:r>
              <a:rPr lang="fa-IR" dirty="0">
                <a:cs typeface="B Nazanin" panose="00000400000000000000" pitchFamily="2" charset="-78"/>
              </a:rPr>
              <a:t> </a:t>
            </a:r>
          </a:p>
          <a:p>
            <a:pPr marL="0" indent="0" algn="r" rtl="1">
              <a:buNone/>
            </a:pPr>
            <a:endParaRPr lang="fa-IR" dirty="0">
              <a:cs typeface="B Nazanin" panose="00000400000000000000" pitchFamily="2" charset="-78"/>
            </a:endParaRPr>
          </a:p>
          <a:p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08D2D-D996-4D2E-B5D6-717A030F3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37851"/>
            <a:ext cx="4639112" cy="4639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B5C728-2E6C-4A36-B7D0-97373F1F5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391" y="4759829"/>
            <a:ext cx="1981943" cy="184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5402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تقسیم سلولی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مرحله اول: اینترفاز</a:t>
            </a:r>
          </a:p>
          <a:p>
            <a:pPr algn="r" rtl="1"/>
            <a:r>
              <a:rPr lang="en-US" dirty="0">
                <a:cs typeface="B Nazanin" panose="00000400000000000000" pitchFamily="2" charset="-78"/>
              </a:rPr>
              <a:t>Gap1 (g1)</a:t>
            </a:r>
          </a:p>
          <a:p>
            <a:pPr algn="r" rtl="1"/>
            <a:r>
              <a:rPr lang="en-US" dirty="0">
                <a:cs typeface="B Nazanin" panose="00000400000000000000" pitchFamily="2" charset="-78"/>
              </a:rPr>
              <a:t>S</a:t>
            </a:r>
            <a:r>
              <a:rPr lang="fa-IR" dirty="0">
                <a:cs typeface="B Nazanin" panose="00000400000000000000" pitchFamily="2" charset="-78"/>
              </a:rPr>
              <a:t> (سنتز و همانندسازی </a:t>
            </a:r>
            <a:r>
              <a:rPr lang="en-US" dirty="0">
                <a:cs typeface="B Nazanin" panose="00000400000000000000" pitchFamily="2" charset="-78"/>
              </a:rPr>
              <a:t>DNA</a:t>
            </a:r>
            <a:r>
              <a:rPr lang="fa-IR" dirty="0">
                <a:cs typeface="B Nazanin" panose="00000400000000000000" pitchFamily="2" charset="-78"/>
              </a:rPr>
              <a:t>)</a:t>
            </a:r>
          </a:p>
          <a:p>
            <a:pPr algn="r" rtl="1"/>
            <a:r>
              <a:rPr lang="en-US" dirty="0">
                <a:cs typeface="B Nazanin" panose="00000400000000000000" pitchFamily="2" charset="-78"/>
              </a:rPr>
              <a:t>Gap2 (g2)</a:t>
            </a:r>
            <a:endParaRPr lang="fa-IR" dirty="0">
              <a:cs typeface="B Nazanin" panose="00000400000000000000" pitchFamily="2" charset="-78"/>
            </a:endParaRPr>
          </a:p>
          <a:p>
            <a:pPr algn="r" rtl="1"/>
            <a:endParaRPr lang="en-US" dirty="0"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مرحله دوم: تقسیم سلولی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میتوز (در سلول های سوماتیک/ تعداد کروموزوم ها حفظ می شود)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میوز (در سلول های زایا/ تعداد کروموزوم ها نصف می شود)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76" y="166155"/>
            <a:ext cx="6938233" cy="462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8778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806" y="365125"/>
            <a:ext cx="6284388" cy="60749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5599" y="1082486"/>
            <a:ext cx="1097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dirty="0">
                <a:cs typeface="B Nazanin" panose="00000400000000000000" pitchFamily="2" charset="-78"/>
              </a:rPr>
              <a:t>پروفاز</a:t>
            </a: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4984" y="2010290"/>
            <a:ext cx="136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dirty="0">
                <a:cs typeface="B Nazanin" panose="00000400000000000000" pitchFamily="2" charset="-78"/>
              </a:rPr>
              <a:t>متافاز</a:t>
            </a: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30271" y="2010290"/>
            <a:ext cx="1343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dirty="0">
                <a:cs typeface="B Nazanin" panose="00000400000000000000" pitchFamily="2" charset="-78"/>
              </a:rPr>
              <a:t>متافاز1</a:t>
            </a: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66852" y="1082486"/>
            <a:ext cx="1274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dirty="0">
                <a:cs typeface="B Nazanin" panose="00000400000000000000" pitchFamily="2" charset="-78"/>
              </a:rPr>
              <a:t>پروفاز1</a:t>
            </a: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21576" y="3090960"/>
            <a:ext cx="112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dirty="0">
                <a:cs typeface="B Nazanin" panose="00000400000000000000" pitchFamily="2" charset="-78"/>
              </a:rPr>
              <a:t>آنافاز</a:t>
            </a: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7553" y="4100161"/>
            <a:ext cx="1070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dirty="0">
                <a:cs typeface="B Nazanin" panose="00000400000000000000" pitchFamily="2" charset="-78"/>
              </a:rPr>
              <a:t>تلوفاز</a:t>
            </a: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96483" y="2940914"/>
            <a:ext cx="872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dirty="0">
                <a:cs typeface="B Nazanin" panose="00000400000000000000" pitchFamily="2" charset="-78"/>
              </a:rPr>
              <a:t>آنافاز 1</a:t>
            </a: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03665" y="3862794"/>
            <a:ext cx="1118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dirty="0">
                <a:cs typeface="B Nazanin" panose="00000400000000000000" pitchFamily="2" charset="-78"/>
              </a:rPr>
              <a:t>میوز2</a:t>
            </a: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21405" y="821021"/>
            <a:ext cx="1023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dirty="0">
                <a:cs typeface="B Nazanin" panose="00000400000000000000" pitchFamily="2" charset="-78"/>
              </a:rPr>
              <a:t>میوز1</a:t>
            </a:r>
            <a:endParaRPr lang="en-US" sz="24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97841235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>
                <a:cs typeface="B Nazanin" panose="00000400000000000000" pitchFamily="2" charset="-78"/>
              </a:rPr>
              <a:t>تاریخچه خانوادگی مهم ترین ابزار غربالگری بیماری های ژنتیکی در کودکان است.</a:t>
            </a:r>
          </a:p>
          <a:p>
            <a:pPr algn="r" rtl="1"/>
            <a:r>
              <a:rPr lang="fa-IR" sz="3600" dirty="0">
                <a:cs typeface="B Nazanin" panose="00000400000000000000" pitchFamily="2" charset="-78"/>
              </a:rPr>
              <a:t>شجره نامه نموداری از تاریخچه خانوادگی است که از نمادهای استاندارد استفاده می کند.</a:t>
            </a:r>
            <a:endParaRPr lang="en-US" sz="36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8092359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الگوهای توارث بیماری های مادرزادی: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توارث مندلی: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اتوزوم غالب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اتوزوم مغلوب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وابسته به </a:t>
            </a:r>
            <a:r>
              <a:rPr lang="en-US" dirty="0">
                <a:cs typeface="B Nazanin" panose="00000400000000000000" pitchFamily="2" charset="-78"/>
              </a:rPr>
              <a:t>x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توارث غیرکلاسیک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میتوکندریال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دسته سه تایی</a:t>
            </a:r>
          </a:p>
          <a:p>
            <a:pPr lvl="1" algn="r" rtl="1"/>
            <a:r>
              <a:rPr lang="en-US" dirty="0">
                <a:cs typeface="B Nazanin" panose="00000400000000000000" pitchFamily="2" charset="-78"/>
              </a:rPr>
              <a:t>Imprinting defect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توارث چندعاملی و چندژنی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063867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err="1">
                <a:cs typeface="B Nazanin" panose="00000400000000000000" pitchFamily="2" charset="-78"/>
              </a:rPr>
              <a:t>اتوزوم</a:t>
            </a:r>
            <a:r>
              <a:rPr lang="fa-IR" dirty="0">
                <a:cs typeface="B Nazanin" panose="00000400000000000000" pitchFamily="2" charset="-78"/>
              </a:rPr>
              <a:t> غالب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algn="r" rtl="1"/>
            <a:endParaRPr lang="fa-IR" dirty="0">
              <a:cs typeface="B Nazanin" panose="00000400000000000000" pitchFamily="2" charset="-78"/>
            </a:endParaRPr>
          </a:p>
          <a:p>
            <a:pPr algn="r" rtl="1"/>
            <a:endParaRPr lang="fa-IR" dirty="0">
              <a:cs typeface="B Nazanin" panose="00000400000000000000" pitchFamily="2" charset="-78"/>
            </a:endParaRPr>
          </a:p>
          <a:p>
            <a:pPr algn="r" rtl="1"/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019800" y="1690687"/>
            <a:ext cx="5278582" cy="4486275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از والد به فرزند منتقل، در چند نسل خودش رانشان می دهد.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ریسک مجدد بیماری:50%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افراد سالم کپی ژن را ندارند.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خطر ابتلا در زن و مرد برابر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مثال: آکندروپلازی، توبروس اسکلروزیس، مارفان 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علل وجود سابقه خانوادگی منفی:</a:t>
            </a:r>
          </a:p>
          <a:p>
            <a:pPr lvl="1" algn="r" rtl="1">
              <a:buFont typeface="Courier New" panose="02070309020205020404" pitchFamily="49" charset="0"/>
              <a:buChar char="o"/>
            </a:pPr>
            <a:r>
              <a:rPr lang="fa-IR" dirty="0">
                <a:cs typeface="B Nazanin" panose="00000400000000000000" pitchFamily="2" charset="-78"/>
              </a:rPr>
              <a:t>نفوذ ناقص</a:t>
            </a:r>
          </a:p>
          <a:p>
            <a:pPr lvl="1" algn="r" rtl="1">
              <a:buFont typeface="Courier New" panose="02070309020205020404" pitchFamily="49" charset="0"/>
              <a:buChar char="o"/>
            </a:pPr>
            <a:r>
              <a:rPr lang="fa-IR" dirty="0">
                <a:cs typeface="B Nazanin" panose="00000400000000000000" pitchFamily="2" charset="-78"/>
              </a:rPr>
              <a:t>بیان متغیر</a:t>
            </a:r>
          </a:p>
          <a:p>
            <a:pPr lvl="1" algn="r" rtl="1">
              <a:buFont typeface="Courier New" panose="02070309020205020404" pitchFamily="49" charset="0"/>
              <a:buChar char="o"/>
            </a:pPr>
            <a:r>
              <a:rPr lang="fa-IR" dirty="0">
                <a:cs typeface="B Nazanin" panose="00000400000000000000" pitchFamily="2" charset="-78"/>
              </a:rPr>
              <a:t>جهش جدید در تخمک یا اسپرم</a:t>
            </a:r>
          </a:p>
          <a:p>
            <a:pPr lvl="1" algn="r" rtl="1">
              <a:buFont typeface="Courier New" panose="02070309020205020404" pitchFamily="49" charset="0"/>
              <a:buChar char="o"/>
            </a:pPr>
            <a:r>
              <a:rPr lang="fa-IR" dirty="0">
                <a:cs typeface="B Nazanin" panose="00000400000000000000" pitchFamily="2" charset="-78"/>
              </a:rPr>
              <a:t>جهش در سلول های رویان در حال رشد: موزاییسم</a:t>
            </a:r>
          </a:p>
          <a:p>
            <a:pPr algn="r" rtl="1"/>
            <a:endParaRPr lang="fa-IR" dirty="0">
              <a:cs typeface="B Nazanin" panose="00000400000000000000" pitchFamily="2" charset="-78"/>
            </a:endParaRPr>
          </a:p>
          <a:p>
            <a:pPr algn="r" rtl="1"/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F259A6-AB39-46EF-9201-EDF959DA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9" y="2465243"/>
            <a:ext cx="5920161" cy="293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2890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7A037-11C7-4B39-AAA0-F06F5B7DD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err="1">
                <a:cs typeface="B Nazanin" panose="00000400000000000000" pitchFamily="2" charset="-78"/>
              </a:rPr>
              <a:t>اتوزوم</a:t>
            </a:r>
            <a:r>
              <a:rPr lang="fa-IR" dirty="0">
                <a:cs typeface="B Nazanin" panose="00000400000000000000" pitchFamily="2" charset="-78"/>
              </a:rPr>
              <a:t> غالب با نفوذ ناقص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1E648A-60A8-44C1-998A-A8287B2295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4532" y="1825625"/>
            <a:ext cx="5008935" cy="43513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مثل: پولیپورآدنوماتوز خانوادگی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2518099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072E9-62F4-4651-B990-00F739206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err="1">
                <a:cs typeface="B Nazanin" panose="00000400000000000000" pitchFamily="2" charset="-78"/>
              </a:rPr>
              <a:t>اتوزوم</a:t>
            </a:r>
            <a:r>
              <a:rPr lang="fa-IR" dirty="0">
                <a:cs typeface="B Nazanin" panose="00000400000000000000" pitchFamily="2" charset="-78"/>
              </a:rPr>
              <a:t> مغلوب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58FCA6-B84C-4B79-9540-F612963495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171074"/>
            <a:ext cx="5181600" cy="36604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جهش در هردونسخه یک ژن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ریسک وقوع مجدد: 25%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والدین سالم می‌توانند فرزند بیمار داشته باشند.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شانس ابتلا در زن و مرد برابر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شانس ابتلا در ازدواج فامیلی بیشتر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مثال: سیکل سل، </a:t>
            </a:r>
            <a:r>
              <a:rPr lang="en-US" dirty="0">
                <a:cs typeface="B Nazanin" panose="00000400000000000000" pitchFamily="2" charset="-78"/>
              </a:rPr>
              <a:t>CF</a:t>
            </a:r>
            <a:r>
              <a:rPr lang="fa-IR" dirty="0">
                <a:cs typeface="B Nazanin" panose="00000400000000000000" pitchFamily="2" charset="-78"/>
              </a:rPr>
              <a:t>، </a:t>
            </a:r>
            <a:r>
              <a:rPr lang="en-US" dirty="0">
                <a:cs typeface="B Nazanin" panose="00000400000000000000" pitchFamily="2" charset="-78"/>
              </a:rPr>
              <a:t>MSUD</a:t>
            </a:r>
            <a:endParaRPr lang="fa-IR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81848975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7C0E-C4CC-4193-AAC1-BA10BF0CA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وابسته به </a:t>
            </a:r>
            <a:r>
              <a:rPr lang="en-US" dirty="0">
                <a:cs typeface="B Nazanin" panose="00000400000000000000" pitchFamily="2" charset="-78"/>
              </a:rPr>
              <a:t>x</a:t>
            </a:r>
            <a:r>
              <a:rPr lang="fa-IR" dirty="0">
                <a:cs typeface="B Nazanin" panose="00000400000000000000" pitchFamily="2" charset="-78"/>
              </a:rPr>
              <a:t> مغلوب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CD0C3E-EF5F-427C-8024-A942A4CDC3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169659"/>
            <a:ext cx="5181600" cy="366327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شیوع و شدت بیماری در مردها بیشتر از زن‌ها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ناقل‌های مونث معمولا مبتلا نمی‌شوند و در صورت ابتلا خفیف‌تر است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ناقل مونث: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25% احتمال داشتن پسر مبتلا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25% احتمال داشتن دختر ناقل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50% احتمال داشتن فرزند سالم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مردان مبتلا: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دختران ناقل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پسران سالم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مثال: هموفیلی، دیستروفی عضلانی دوشن، میوتونی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688049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0064A6-B985-4F84-886A-878E020AE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3E9DC5-A091-4AF8-AD2B-7652F81D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20C121-22F4-4CE4-BC98-B5EE4B787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05" y="1865394"/>
            <a:ext cx="5681535" cy="4351338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fa-IR" sz="4400" dirty="0">
                <a:solidFill>
                  <a:schemeClr val="bg1"/>
                </a:solidFill>
                <a:cs typeface="B Nazanin" panose="00000400000000000000" pitchFamily="2" charset="-78"/>
              </a:rPr>
              <a:t>به نام خداوندی که انسان را نطفه ای آمیخته از خلق کرد</a:t>
            </a:r>
            <a:endParaRPr lang="en-US" sz="44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1931828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3EB00-A837-4645-BE3D-14528C646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وابسته به </a:t>
            </a:r>
            <a:r>
              <a:rPr lang="en-US" dirty="0">
                <a:cs typeface="B Nazanin" panose="00000400000000000000" pitchFamily="2" charset="-78"/>
              </a:rPr>
              <a:t>x</a:t>
            </a:r>
            <a:r>
              <a:rPr lang="fa-IR" dirty="0">
                <a:cs typeface="B Nazanin" panose="00000400000000000000" pitchFamily="2" charset="-78"/>
              </a:rPr>
              <a:t> غالب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1A7ED3-B7CB-4688-AD30-6EA1AF0F79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0272" y="1825625"/>
            <a:ext cx="6096225" cy="346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283036" y="2475778"/>
            <a:ext cx="5181600" cy="4351338"/>
          </a:xfrm>
        </p:spPr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زن‌ها بیماری را به دختر و پسر منتقل می‌کنند.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مردها بیماری را فقط به دخترها منتقل می‌کنند.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مثال: راشیتیسم هیپوفسفاتمیک</a:t>
            </a:r>
          </a:p>
          <a:p>
            <a:pPr algn="r" rtl="1"/>
            <a:endParaRPr lang="fa-IR" dirty="0">
              <a:cs typeface="B Nazanin" panose="00000400000000000000" pitchFamily="2" charset="-78"/>
            </a:endParaRPr>
          </a:p>
          <a:p>
            <a:pPr algn="r" rtl="1"/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55224653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FCCBB-2207-4F0D-AB2D-FEE6CA931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وابسته به </a:t>
            </a:r>
            <a:r>
              <a:rPr lang="en-US" dirty="0">
                <a:cs typeface="B Nazanin" panose="00000400000000000000" pitchFamily="2" charset="-78"/>
              </a:rPr>
              <a:t>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CD85DC-E19A-4456-975D-E44E95DCDD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58638"/>
            <a:ext cx="6670964" cy="350318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نادر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فقط توارث مرد به مرد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معمولا باعث نازایی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20211020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FAABD-9310-4690-BC29-D1BE39609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توارث دی ژنیک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ED322F-E7FA-4DAD-9F9A-4F3AAB7D09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157933"/>
            <a:ext cx="5181600" cy="36867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جهش همزمان در دو ژن متفاوت مرتبط با بیماری موجب بیماری می شود.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مثال: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رتینیت پیگمنتوزا (والدین بینایی نرمال و جهش در یکی از دو ژن را دارند)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الگوی توارث هم شبیه الگوی اتوزوم مغلوب و هم غالب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80909037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AE918-EAA5-4E29-80F7-2FA5765E4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توارث </a:t>
            </a:r>
            <a:r>
              <a:rPr lang="fa-IR" dirty="0" err="1">
                <a:cs typeface="B Nazanin" panose="00000400000000000000" pitchFamily="2" charset="-78"/>
              </a:rPr>
              <a:t>میتوکندریال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B626AC-C0B0-4071-A308-5EC2A013B9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57997"/>
            <a:ext cx="5181600" cy="348659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357570" y="2656898"/>
            <a:ext cx="5181600" cy="4351338"/>
          </a:xfrm>
        </p:spPr>
        <p:txBody>
          <a:bodyPr/>
          <a:lstStyle/>
          <a:p>
            <a:pPr lvl="0" algn="r" rtl="1"/>
            <a:r>
              <a:rPr lang="fa-IR" dirty="0">
                <a:solidFill>
                  <a:prstClr val="black"/>
                </a:solidFill>
                <a:cs typeface="B Nazanin" panose="00000400000000000000" pitchFamily="2" charset="-78"/>
              </a:rPr>
              <a:t>توارث از طریق فقط مادر</a:t>
            </a:r>
          </a:p>
          <a:p>
            <a:pPr lvl="0" algn="r" rtl="1"/>
            <a:r>
              <a:rPr lang="fa-IR" dirty="0">
                <a:solidFill>
                  <a:prstClr val="black"/>
                </a:solidFill>
                <a:cs typeface="B Nazanin" panose="00000400000000000000" pitchFamily="2" charset="-78"/>
              </a:rPr>
              <a:t>مادر مبتلا بیماری را به همه فرزندان منتقل می کند، اما پدر مبتلا بیماری را به هیچ یک از فرزندان منتقل نمی کند.</a:t>
            </a:r>
          </a:p>
        </p:txBody>
      </p:sp>
    </p:spTree>
    <p:extLst>
      <p:ext uri="{BB962C8B-B14F-4D97-AF65-F5344CB8AC3E}">
        <p14:creationId xmlns:p14="http://schemas.microsoft.com/office/powerpoint/2010/main" val="2749725862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9A960-938D-48ED-B605-84ED362EE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بیماری های </a:t>
            </a:r>
            <a:r>
              <a:rPr lang="fa-IR" dirty="0" err="1">
                <a:cs typeface="B Nazanin" panose="00000400000000000000" pitchFamily="2" charset="-78"/>
              </a:rPr>
              <a:t>میتوکندریال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F7E93E-A10D-4C3F-87BD-9DFA95EAA8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6304" y="578841"/>
            <a:ext cx="6089581" cy="5847126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9CB884-4882-469B-9221-7A55E21412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درگیری ارگان های مختلف: مغز، قلب، عضله، کبد، اختلال شنوایی و بینایی</a:t>
            </a:r>
            <a:endParaRPr lang="en-US" dirty="0">
              <a:cs typeface="B Nazanin" panose="00000400000000000000" pitchFamily="2" charset="-78"/>
            </a:endParaRPr>
          </a:p>
          <a:p>
            <a:pPr lvl="0" algn="r" rtl="1"/>
            <a:r>
              <a:rPr lang="fa-IR" dirty="0">
                <a:solidFill>
                  <a:prstClr val="black"/>
                </a:solidFill>
                <a:cs typeface="B Nazanin" panose="00000400000000000000" pitchFamily="2" charset="-78"/>
              </a:rPr>
              <a:t>مثال:</a:t>
            </a:r>
          </a:p>
          <a:p>
            <a:pPr lvl="1" algn="r" rtl="1"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prstClr val="black"/>
                </a:solidFill>
                <a:cs typeface="B Nazanin" panose="00000400000000000000" pitchFamily="2" charset="-78"/>
              </a:rPr>
              <a:t>Leber</a:t>
            </a:r>
            <a:endParaRPr lang="en-US" dirty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pPr lvl="1" algn="r" rt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prstClr val="black"/>
                </a:solidFill>
                <a:cs typeface="B Nazanin" panose="00000400000000000000" pitchFamily="2" charset="-78"/>
              </a:rPr>
              <a:t>MELAS</a:t>
            </a:r>
          </a:p>
          <a:p>
            <a:pPr lvl="1" algn="r" rt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prstClr val="black"/>
                </a:solidFill>
                <a:cs typeface="B Nazanin" panose="00000400000000000000" pitchFamily="2" charset="-78"/>
              </a:rPr>
              <a:t>MERRF</a:t>
            </a:r>
          </a:p>
          <a:p>
            <a:pPr lvl="1" algn="r" rt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prstClr val="black"/>
                </a:solidFill>
                <a:cs typeface="B Nazanin" panose="00000400000000000000" pitchFamily="2" charset="-78"/>
              </a:rPr>
              <a:t>deafness</a:t>
            </a:r>
          </a:p>
          <a:p>
            <a:pPr algn="r" rtl="1"/>
            <a:endParaRPr lang="fa-IR" dirty="0">
              <a:cs typeface="B Nazanin" panose="00000400000000000000" pitchFamily="2" charset="-78"/>
            </a:endParaRPr>
          </a:p>
          <a:p>
            <a:pPr algn="r" rtl="1"/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9935465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cs typeface="B Nazanin" panose="00000400000000000000" pitchFamily="2" charset="-78"/>
              </a:rPr>
              <a:t>اختلال گسترش تکرار سه گانه (</a:t>
            </a:r>
            <a:r>
              <a:rPr lang="en-US" sz="4000" dirty="0">
                <a:cs typeface="B Nazanin" panose="00000400000000000000" pitchFamily="2" charset="-78"/>
              </a:rPr>
              <a:t>triplet repeat expansion disorder</a:t>
            </a:r>
            <a:r>
              <a:rPr lang="fa-IR" sz="4000" dirty="0">
                <a:cs typeface="B Nazanin" panose="00000400000000000000" pitchFamily="2" charset="-78"/>
              </a:rPr>
              <a:t>)</a:t>
            </a:r>
            <a:endParaRPr lang="en-US" sz="4000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هرچه توالی بیش‌تر سن بروز کمتر و شدت بیماری بیشتر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مثال: 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سندرم </a:t>
            </a:r>
            <a:r>
              <a:rPr lang="en-US" dirty="0">
                <a:cs typeface="B Nazanin" panose="00000400000000000000" pitchFamily="2" charset="-78"/>
              </a:rPr>
              <a:t>x</a:t>
            </a:r>
            <a:r>
              <a:rPr lang="fa-IR" dirty="0">
                <a:cs typeface="B Nazanin" panose="00000400000000000000" pitchFamily="2" charset="-78"/>
              </a:rPr>
              <a:t> شکننده (توالی </a:t>
            </a:r>
            <a:r>
              <a:rPr lang="en-US" dirty="0">
                <a:cs typeface="B Nazanin" panose="00000400000000000000" pitchFamily="2" charset="-78"/>
              </a:rPr>
              <a:t>CGG</a:t>
            </a:r>
            <a:r>
              <a:rPr lang="fa-IR" dirty="0">
                <a:cs typeface="B Nazanin" panose="00000400000000000000" pitchFamily="2" charset="-78"/>
              </a:rPr>
              <a:t>)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دیستروفی میوتونیک (توالی </a:t>
            </a:r>
            <a:r>
              <a:rPr lang="en-US" dirty="0">
                <a:cs typeface="B Nazanin" panose="00000400000000000000" pitchFamily="2" charset="-78"/>
              </a:rPr>
              <a:t>CTG</a:t>
            </a:r>
            <a:r>
              <a:rPr lang="fa-IR" dirty="0">
                <a:cs typeface="B Nazanin" panose="00000400000000000000" pitchFamily="2" charset="-78"/>
              </a:rPr>
              <a:t>)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هانتینگتون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آتاکسی فردریش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29583736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en-US" b="1" dirty="0"/>
              <a:t>Imprinting defect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81390" y="1825625"/>
            <a:ext cx="4372409" cy="4351338"/>
          </a:xfrm>
        </p:spPr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عدم تعادل در نسخه‌های فعال یک ژن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مثال: 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سندرم پرادرویلی:حذف کروموزوم پدری ژن </a:t>
            </a:r>
            <a:r>
              <a:rPr lang="en-US" dirty="0">
                <a:cs typeface="B Nazanin" panose="00000400000000000000" pitchFamily="2" charset="-78"/>
              </a:rPr>
              <a:t>15q11.12</a:t>
            </a:r>
            <a:endParaRPr lang="fa-IR" dirty="0"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سندرم آنجلمن:حذف کروموزوم مادری ژن </a:t>
            </a:r>
            <a:r>
              <a:rPr lang="en-US" dirty="0">
                <a:cs typeface="B Nazanin" panose="00000400000000000000" pitchFamily="2" charset="-78"/>
              </a:rPr>
              <a:t>15q11.12</a:t>
            </a:r>
            <a:endParaRPr lang="fa-IR" dirty="0"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 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00" y="329451"/>
            <a:ext cx="6675289" cy="618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0176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توارث مولتی فاکتوریال و پلی ژنیک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r>
              <a:rPr lang="fa-IR" b="1" dirty="0">
                <a:cs typeface="B Nazanin" panose="00000400000000000000" pitchFamily="2" charset="-78"/>
              </a:rPr>
              <a:t>مولتی فاکتوریال</a:t>
            </a:r>
            <a:r>
              <a:rPr lang="fa-IR" dirty="0">
                <a:cs typeface="B Nazanin" panose="00000400000000000000" pitchFamily="2" charset="-78"/>
              </a:rPr>
              <a:t>: تحت تاثیر ترکیبی از عوامل ارثی، محیطی و تصادفی</a:t>
            </a:r>
          </a:p>
          <a:p>
            <a:pPr algn="r" rtl="1">
              <a:lnSpc>
                <a:spcPct val="150000"/>
              </a:lnSpc>
            </a:pPr>
            <a:r>
              <a:rPr lang="fa-IR" b="1" dirty="0">
                <a:cs typeface="B Nazanin" panose="00000400000000000000" pitchFamily="2" charset="-78"/>
              </a:rPr>
              <a:t>پلی ژنیک</a:t>
            </a:r>
            <a:r>
              <a:rPr lang="fa-IR" dirty="0">
                <a:cs typeface="B Nazanin" panose="00000400000000000000" pitchFamily="2" charset="-78"/>
              </a:rPr>
              <a:t>: صفاتی که تحت تاثیر اثرات افزاینده ژن های متعدد هستند.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مثال: تنگی پیلور، نقایص لوله عصبی، بیماری‌های قلبی مادرزادی، دیابت نوع 2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78117083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34AE2-76FD-4C43-B0A4-9AED60211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اختلالات </a:t>
            </a:r>
            <a:r>
              <a:rPr lang="fa-IR" dirty="0" err="1">
                <a:cs typeface="B Nazanin" panose="00000400000000000000" pitchFamily="2" charset="-78"/>
              </a:rPr>
              <a:t>کروموزومی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610F0-6FE1-4989-A951-27134DDD1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انواع اختلالات </a:t>
            </a:r>
            <a:r>
              <a:rPr lang="fa-IR" dirty="0" err="1">
                <a:cs typeface="B Nazanin" panose="00000400000000000000" pitchFamily="2" charset="-78"/>
              </a:rPr>
              <a:t>کروموزومی</a:t>
            </a:r>
            <a:endParaRPr lang="fa-IR" dirty="0">
              <a:cs typeface="B Nazanin" panose="00000400000000000000" pitchFamily="2" charset="-78"/>
            </a:endParaRP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اختلال در تعداد</a:t>
            </a:r>
          </a:p>
          <a:p>
            <a:pPr lvl="2" algn="r" rtl="1"/>
            <a:r>
              <a:rPr lang="pt-BR" b="0" i="0" dirty="0">
                <a:solidFill>
                  <a:srgbClr val="040C28"/>
                </a:solidFill>
                <a:effectLst/>
                <a:latin typeface="Google Sans"/>
                <a:cs typeface="B Nazanin" panose="00000400000000000000" pitchFamily="2" charset="-78"/>
              </a:rPr>
              <a:t>nullisomy </a:t>
            </a:r>
            <a:endParaRPr lang="fa-IR" b="0" i="0" dirty="0">
              <a:solidFill>
                <a:srgbClr val="040C28"/>
              </a:solidFill>
              <a:effectLst/>
              <a:latin typeface="Google Sans"/>
              <a:cs typeface="B Nazanin" panose="00000400000000000000" pitchFamily="2" charset="-78"/>
            </a:endParaRPr>
          </a:p>
          <a:p>
            <a:pPr lvl="2" algn="r" rtl="1"/>
            <a:r>
              <a:rPr lang="pt-BR" b="0" i="0" dirty="0">
                <a:solidFill>
                  <a:srgbClr val="040C28"/>
                </a:solidFill>
                <a:effectLst/>
                <a:latin typeface="Google Sans"/>
                <a:cs typeface="B Nazanin" panose="00000400000000000000" pitchFamily="2" charset="-78"/>
              </a:rPr>
              <a:t>monosomy</a:t>
            </a:r>
            <a:endParaRPr lang="fa-IR" b="0" i="0" dirty="0">
              <a:solidFill>
                <a:srgbClr val="040C28"/>
              </a:solidFill>
              <a:effectLst/>
              <a:latin typeface="Google Sans"/>
              <a:cs typeface="B Nazanin" panose="00000400000000000000" pitchFamily="2" charset="-78"/>
            </a:endParaRPr>
          </a:p>
          <a:p>
            <a:pPr lvl="2" algn="r" rtl="1"/>
            <a:r>
              <a:rPr lang="pt-BR" b="0" i="0" dirty="0">
                <a:solidFill>
                  <a:srgbClr val="040C28"/>
                </a:solidFill>
                <a:effectLst/>
                <a:latin typeface="Google Sans"/>
                <a:cs typeface="B Nazanin" panose="00000400000000000000" pitchFamily="2" charset="-78"/>
              </a:rPr>
              <a:t>trisomy </a:t>
            </a:r>
            <a:endParaRPr lang="fa-IR" dirty="0">
              <a:solidFill>
                <a:srgbClr val="040C28"/>
              </a:solidFill>
              <a:latin typeface="Google Sans"/>
              <a:cs typeface="B Nazanin" panose="00000400000000000000" pitchFamily="2" charset="-78"/>
            </a:endParaRPr>
          </a:p>
          <a:p>
            <a:pPr lvl="2" algn="r" rtl="1"/>
            <a:r>
              <a:rPr lang="pt-BR" b="0" i="0" dirty="0">
                <a:solidFill>
                  <a:srgbClr val="040C28"/>
                </a:solidFill>
                <a:effectLst/>
                <a:latin typeface="Google Sans"/>
                <a:cs typeface="B Nazanin" panose="00000400000000000000" pitchFamily="2" charset="-78"/>
              </a:rPr>
              <a:t>Tetrasomy</a:t>
            </a:r>
            <a:endParaRPr lang="fa-IR" b="0" i="0" dirty="0">
              <a:solidFill>
                <a:srgbClr val="040C28"/>
              </a:solidFill>
              <a:effectLst/>
              <a:latin typeface="Google Sans"/>
              <a:cs typeface="B Nazanin" panose="00000400000000000000" pitchFamily="2" charset="-78"/>
            </a:endParaRPr>
          </a:p>
          <a:p>
            <a:pPr lvl="1" algn="r" rtl="1"/>
            <a:r>
              <a:rPr lang="pt-BR" b="0" i="0" dirty="0">
                <a:solidFill>
                  <a:srgbClr val="040C28"/>
                </a:solidFill>
                <a:effectLst/>
                <a:latin typeface="Google Sans"/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اختلال در ساختار</a:t>
            </a:r>
          </a:p>
          <a:p>
            <a:pPr lvl="1" algn="r" rtl="1"/>
            <a:r>
              <a:rPr lang="fa-IR" dirty="0" err="1">
                <a:cs typeface="B Nazanin" panose="00000400000000000000" pitchFamily="2" charset="-78"/>
              </a:rPr>
              <a:t>موزائیسم</a:t>
            </a:r>
          </a:p>
        </p:txBody>
      </p:sp>
    </p:spTree>
    <p:extLst>
      <p:ext uri="{BB962C8B-B14F-4D97-AF65-F5344CB8AC3E}">
        <p14:creationId xmlns:p14="http://schemas.microsoft.com/office/powerpoint/2010/main" val="3910005051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اختلالات ساختاری </a:t>
            </a:r>
            <a:r>
              <a:rPr lang="fa-IR" dirty="0" err="1">
                <a:cs typeface="B Nazanin" panose="00000400000000000000" pitchFamily="2" charset="-78"/>
              </a:rPr>
              <a:t>کروموزومی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حذف (</a:t>
            </a:r>
            <a:r>
              <a:rPr lang="en-US" dirty="0">
                <a:cs typeface="B Nazanin" panose="00000400000000000000" pitchFamily="2" charset="-78"/>
              </a:rPr>
              <a:t>deletion</a:t>
            </a:r>
            <a:r>
              <a:rPr lang="fa-IR" dirty="0">
                <a:cs typeface="B Nazanin" panose="00000400000000000000" pitchFamily="2" charset="-78"/>
              </a:rPr>
              <a:t>)</a:t>
            </a:r>
            <a:endParaRPr lang="en-US" dirty="0">
              <a:cs typeface="B Nazanin" panose="00000400000000000000" pitchFamily="2" charset="-78"/>
            </a:endParaRPr>
          </a:p>
          <a:p>
            <a:pPr marL="0" indent="0" algn="l">
              <a:buNone/>
            </a:pPr>
            <a:r>
              <a:rPr lang="en-US" dirty="0">
                <a:cs typeface="B Nazanin" panose="00000400000000000000" pitchFamily="2" charset="-78"/>
              </a:rPr>
              <a:t>Del(7q11.23): </a:t>
            </a:r>
            <a:r>
              <a:rPr lang="en-US" dirty="0" err="1">
                <a:cs typeface="B Nazanin" panose="00000400000000000000" pitchFamily="2" charset="-78"/>
              </a:rPr>
              <a:t>williams</a:t>
            </a:r>
            <a:r>
              <a:rPr lang="en-US" dirty="0">
                <a:cs typeface="B Nazanin" panose="00000400000000000000" pitchFamily="2" charset="-78"/>
              </a:rPr>
              <a:t> syndrome</a:t>
            </a:r>
            <a:endParaRPr lang="fa-IR" dirty="0">
              <a:cs typeface="B Nazanin" panose="00000400000000000000" pitchFamily="2" charset="-78"/>
            </a:endParaRPr>
          </a:p>
          <a:p>
            <a:pPr algn="r" rtl="1"/>
            <a:r>
              <a:rPr lang="fa-IR" dirty="0" err="1">
                <a:cs typeface="B Nazanin" panose="00000400000000000000" pitchFamily="2" charset="-78"/>
              </a:rPr>
              <a:t>جابه‌جایی</a:t>
            </a:r>
            <a:r>
              <a:rPr lang="fa-IR" dirty="0">
                <a:cs typeface="B Nazanin" panose="00000400000000000000" pitchFamily="2" charset="-78"/>
              </a:rPr>
              <a:t> (</a:t>
            </a:r>
            <a:r>
              <a:rPr lang="en-US" dirty="0">
                <a:cs typeface="B Nazanin" panose="00000400000000000000" pitchFamily="2" charset="-78"/>
              </a:rPr>
              <a:t>translocation</a:t>
            </a:r>
            <a:r>
              <a:rPr lang="fa-IR" dirty="0">
                <a:cs typeface="B Nazanin" panose="00000400000000000000" pitchFamily="2" charset="-78"/>
              </a:rPr>
              <a:t>)</a:t>
            </a:r>
            <a:endParaRPr lang="en-US" dirty="0">
              <a:cs typeface="B Nazanin" panose="00000400000000000000" pitchFamily="2" charset="-78"/>
            </a:endParaRPr>
          </a:p>
          <a:p>
            <a:pPr marL="0" indent="0" algn="l">
              <a:buNone/>
            </a:pPr>
            <a:r>
              <a:rPr lang="en-US" dirty="0">
                <a:cs typeface="B Nazanin" panose="00000400000000000000" pitchFamily="2" charset="-78"/>
              </a:rPr>
              <a:t>T(9,14)</a:t>
            </a:r>
            <a:endParaRPr lang="fa-IR" dirty="0">
              <a:cs typeface="B Nazanin" panose="00000400000000000000" pitchFamily="2" charset="-78"/>
            </a:endParaRPr>
          </a:p>
          <a:p>
            <a:pPr algn="r" rtl="1"/>
            <a:r>
              <a:rPr lang="fa-IR" dirty="0" err="1">
                <a:cs typeface="B Nazanin" panose="00000400000000000000" pitchFamily="2" charset="-78"/>
              </a:rPr>
              <a:t>وارونگی</a:t>
            </a:r>
            <a:r>
              <a:rPr lang="fa-IR" dirty="0">
                <a:cs typeface="B Nazanin" panose="00000400000000000000" pitchFamily="2" charset="-78"/>
              </a:rPr>
              <a:t> (</a:t>
            </a:r>
            <a:r>
              <a:rPr lang="en-US" dirty="0">
                <a:cs typeface="B Nazanin" panose="00000400000000000000" pitchFamily="2" charset="-78"/>
              </a:rPr>
              <a:t>inversion</a:t>
            </a:r>
            <a:r>
              <a:rPr lang="fa-IR" dirty="0">
                <a:cs typeface="B Nazanin" panose="00000400000000000000" pitchFamily="2" charset="-78"/>
              </a:rPr>
              <a:t>)</a:t>
            </a:r>
            <a:endParaRPr lang="en-US" dirty="0">
              <a:cs typeface="B Nazanin" panose="00000400000000000000" pitchFamily="2" charset="-78"/>
            </a:endParaRPr>
          </a:p>
          <a:p>
            <a:pPr marL="0" indent="0" algn="l">
              <a:buNone/>
            </a:pPr>
            <a:r>
              <a:rPr lang="en-US" dirty="0">
                <a:cs typeface="B Nazanin" panose="00000400000000000000" pitchFamily="2" charset="-78"/>
              </a:rPr>
              <a:t>inv 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  <a:cs typeface="B Nazanin" panose="00000400000000000000" pitchFamily="2" charset="-78"/>
              </a:rPr>
              <a:t>(6)(p12q13)</a:t>
            </a:r>
          </a:p>
          <a:p>
            <a:pPr algn="r" rtl="1"/>
            <a:r>
              <a:rPr lang="fa-IR" b="0" i="0" dirty="0">
                <a:solidFill>
                  <a:srgbClr val="040C28"/>
                </a:solidFill>
                <a:effectLst/>
                <a:latin typeface="Google Sans"/>
                <a:cs typeface="B Nazanin" panose="00000400000000000000" pitchFamily="2" charset="-78"/>
              </a:rPr>
              <a:t>مضاعف شدن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  <a:cs typeface="B Nazanin" panose="00000400000000000000" pitchFamily="2" charset="-78"/>
              </a:rPr>
              <a:t>(</a:t>
            </a:r>
            <a:r>
              <a:rPr lang="en-US" dirty="0">
                <a:solidFill>
                  <a:srgbClr val="040C28"/>
                </a:solidFill>
                <a:latin typeface="Google Sans"/>
                <a:cs typeface="B Nazanin" panose="00000400000000000000" pitchFamily="2" charset="-78"/>
              </a:rPr>
              <a:t>Duplication)</a:t>
            </a:r>
            <a:endParaRPr lang="fa-IR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8575582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4CC6F-1C73-4B76-B62F-D6CB55712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8BB5DA-AA27-43B9-979E-7243EFA8E4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03490" y="1825625"/>
            <a:ext cx="4451020" cy="435133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DF102-C97F-4FF9-B889-A2C23AD30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4510" y="1825625"/>
            <a:ext cx="5699290" cy="4351338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6000" dirty="0">
                <a:cs typeface="B Nazanin" panose="00000400000000000000" pitchFamily="2" charset="-78"/>
              </a:rPr>
              <a:t>آشنایی با علم ژنتیک</a:t>
            </a:r>
            <a:endParaRPr lang="en-US" sz="6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1855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اختلالات کروموزومی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بسیار شایع: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2-1% تولدهای زنده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5% مرگ جنین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50% سقط های سه ماهه اول</a:t>
            </a:r>
          </a:p>
          <a:p>
            <a:endParaRPr lang="fa-IR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4729828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اندیکاسیون های بررسی کروموزومی</a:t>
            </a:r>
            <a:br>
              <a:rPr lang="fa-IR" dirty="0">
                <a:cs typeface="B Nazanin" panose="00000400000000000000" pitchFamily="2" charset="-78"/>
              </a:rPr>
            </a:b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آنومالی های مادرزادی متعدد و/ یا ناتوانی ذهنی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سن بالای مادر(بالای 35 سال)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وجود آنومالی های متعدد در سونوگرافی جنین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محدودیت رشد جنین بدون علت 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اختلال رشد و تکامل پس از تولد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ناتوانی ذهنی بدون علت با یا بدون اختلالات آناتومیک</a:t>
            </a:r>
          </a:p>
          <a:p>
            <a:pPr algn="r" rtl="1"/>
            <a:r>
              <a:rPr lang="fa-IR">
                <a:cs typeface="B Nazanin" panose="00000400000000000000" pitchFamily="2" charset="-78"/>
              </a:rPr>
              <a:t>آمنوره اولیه یا نازایی</a:t>
            </a:r>
            <a:endParaRPr lang="fa-IR" dirty="0"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سقط مکرر (بیش از سه بار) یا سابقه مرگ جنین یا نوزاد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 وجود اختلال کروموزومی شناخته شده یا مشکوک در افراد درجه یک خانواده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وجود یافته های بالینی منطبق با آنومالی مشخص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بعضی بدخیمی ها یا سندرم کروموزوم شکننده (مثل سندرم بلوم یا فانکونی)</a:t>
            </a:r>
          </a:p>
        </p:txBody>
      </p:sp>
    </p:spTree>
    <p:extLst>
      <p:ext uri="{BB962C8B-B14F-4D97-AF65-F5344CB8AC3E}">
        <p14:creationId xmlns:p14="http://schemas.microsoft.com/office/powerpoint/2010/main" val="3095176656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اندیکاسیون های مشاوره ژنتیک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3669"/>
            <a:ext cx="10515600" cy="4583294"/>
          </a:xfrm>
        </p:spPr>
        <p:txBody>
          <a:bodyPr>
            <a:normAutofit/>
          </a:bodyPr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سن بالای والدین: سن مادر≥ 35 سال، سن پدر ≥40 سال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فرزند مبتلا یا سابقه خانوادگی </a:t>
            </a:r>
          </a:p>
          <a:p>
            <a:pPr lvl="1" algn="r" rtl="1">
              <a:buFont typeface="Courier New" panose="02070309020205020404" pitchFamily="49" charset="0"/>
              <a:buChar char="o"/>
            </a:pPr>
            <a:r>
              <a:rPr lang="fa-IR" dirty="0">
                <a:cs typeface="B Nazanin" panose="00000400000000000000" pitchFamily="2" charset="-78"/>
              </a:rPr>
              <a:t>مشکلات مادرزادی</a:t>
            </a:r>
          </a:p>
          <a:p>
            <a:pPr lvl="1" algn="r" rtl="1">
              <a:buFont typeface="Courier New" panose="02070309020205020404" pitchFamily="49" charset="0"/>
              <a:buChar char="o"/>
            </a:pPr>
            <a:r>
              <a:rPr lang="fa-IR" dirty="0">
                <a:cs typeface="B Nazanin" panose="00000400000000000000" pitchFamily="2" charset="-78"/>
              </a:rPr>
              <a:t>دیسمورفولوژی</a:t>
            </a:r>
          </a:p>
          <a:p>
            <a:pPr lvl="1" algn="r" rtl="1">
              <a:buFont typeface="Courier New" panose="02070309020205020404" pitchFamily="49" charset="0"/>
              <a:buChar char="o"/>
            </a:pPr>
            <a:r>
              <a:rPr lang="fa-IR" dirty="0">
                <a:cs typeface="B Nazanin" panose="00000400000000000000" pitchFamily="2" charset="-78"/>
              </a:rPr>
              <a:t>ناتوانی ذهنی</a:t>
            </a:r>
          </a:p>
          <a:p>
            <a:pPr lvl="1" algn="r" rtl="1">
              <a:buFont typeface="Courier New" panose="02070309020205020404" pitchFamily="49" charset="0"/>
              <a:buChar char="o"/>
            </a:pPr>
            <a:r>
              <a:rPr lang="fa-IR" dirty="0">
                <a:cs typeface="B Nazanin" panose="00000400000000000000" pitchFamily="2" charset="-78"/>
              </a:rPr>
              <a:t>نقایص ایزوله زمان تولد</a:t>
            </a:r>
          </a:p>
          <a:p>
            <a:pPr lvl="1" algn="r" rtl="1">
              <a:buFont typeface="Courier New" panose="02070309020205020404" pitchFamily="49" charset="0"/>
              <a:buChar char="o"/>
            </a:pPr>
            <a:r>
              <a:rPr lang="fa-IR" dirty="0">
                <a:cs typeface="B Nazanin" panose="00000400000000000000" pitchFamily="2" charset="-78"/>
              </a:rPr>
              <a:t>بیماری متابولیک</a:t>
            </a:r>
          </a:p>
          <a:p>
            <a:pPr lvl="1" algn="r" rtl="1">
              <a:buFont typeface="Courier New" panose="02070309020205020404" pitchFamily="49" charset="0"/>
              <a:buChar char="o"/>
            </a:pPr>
            <a:r>
              <a:rPr lang="fa-IR" dirty="0">
                <a:cs typeface="B Nazanin" panose="00000400000000000000" pitchFamily="2" charset="-78"/>
              </a:rPr>
              <a:t>ناهنجاری کروموزومی</a:t>
            </a:r>
          </a:p>
          <a:p>
            <a:pPr lvl="1" algn="r" rtl="1">
              <a:buFont typeface="Courier New" panose="02070309020205020404" pitchFamily="49" charset="0"/>
              <a:buChar char="o"/>
            </a:pPr>
            <a:r>
              <a:rPr lang="fa-IR" dirty="0">
                <a:cs typeface="B Nazanin" panose="00000400000000000000" pitchFamily="2" charset="-78"/>
              </a:rPr>
              <a:t>بیماری تک ژنی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بیماری ژنتیکی با شروع در بزرگسالی</a:t>
            </a:r>
            <a:r>
              <a:rPr lang="en-US" dirty="0">
                <a:cs typeface="B Nazanin" panose="00000400000000000000" pitchFamily="2" charset="-78"/>
              </a:rPr>
              <a:t>)</a:t>
            </a:r>
            <a:r>
              <a:rPr lang="fa-IR" dirty="0">
                <a:cs typeface="B Nazanin" panose="00000400000000000000" pitchFamily="2" charset="-78"/>
              </a:rPr>
              <a:t>کانسر، هانتینگتون</a:t>
            </a:r>
            <a:r>
              <a:rPr lang="en-US" dirty="0">
                <a:cs typeface="B Nazanin" panose="00000400000000000000" pitchFamily="2" charset="-78"/>
              </a:rPr>
              <a:t>(</a:t>
            </a:r>
            <a:endParaRPr lang="fa-IR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27223317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اندیکاسیون های مشاوره ژنتیک، ادامه:</a:t>
            </a:r>
            <a:endParaRPr lang="en-US" dirty="0">
              <a:cs typeface="B Nazanin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algn="r" rtl="1"/>
                <a:r>
                  <a:rPr lang="fa-IR" dirty="0">
                    <a:cs typeface="B Nazanin" panose="00000400000000000000" pitchFamily="2" charset="-78"/>
                  </a:rPr>
                  <a:t>فارماکوژنومیک</a:t>
                </a:r>
              </a:p>
              <a:p>
                <a:pPr algn="r" rtl="1"/>
                <a:r>
                  <a:rPr lang="fa-IR" dirty="0">
                    <a:cs typeface="B Nazanin" panose="00000400000000000000" pitchFamily="2" charset="-78"/>
                  </a:rPr>
                  <a:t>ازدواج فامیلی</a:t>
                </a:r>
              </a:p>
              <a:p>
                <a:pPr algn="r" rtl="1"/>
                <a:r>
                  <a:rPr lang="fa-IR" dirty="0">
                    <a:cs typeface="B Nazanin" panose="00000400000000000000" pitchFamily="2" charset="-78"/>
                  </a:rPr>
                  <a:t>مواجهه با تراتوژن</a:t>
                </a:r>
              </a:p>
              <a:p>
                <a:pPr algn="r" rtl="1"/>
                <a:r>
                  <a:rPr lang="fa-IR" dirty="0">
                    <a:cs typeface="B Nazanin" panose="00000400000000000000" pitchFamily="2" charset="-78"/>
                  </a:rPr>
                  <a:t>سقط مکرر یا نازایی</a:t>
                </a:r>
              </a:p>
              <a:p>
                <a:pPr algn="r" rtl="1"/>
                <a:r>
                  <a:rPr lang="fa-IR" dirty="0">
                    <a:cs typeface="B Nazanin" panose="00000400000000000000" pitchFamily="2" charset="-78"/>
                  </a:rPr>
                  <a:t>غربالگری آنومالی بارداری (</a:t>
                </a:r>
                <a14:m>
                  <m:oMath xmlns:m="http://schemas.openxmlformats.org/officeDocument/2006/math">
                    <m:r>
                      <a:rPr lang="fa-IR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∝</m:t>
                    </m:r>
                  </m:oMath>
                </a14:m>
                <a:r>
                  <a:rPr lang="en-US" dirty="0">
                    <a:cs typeface="B Nazanin" panose="00000400000000000000" pitchFamily="2" charset="-78"/>
                  </a:rPr>
                  <a:t>FP</a:t>
                </a:r>
                <a:r>
                  <a:rPr lang="fa-IR" dirty="0">
                    <a:cs typeface="B Nazanin" panose="00000400000000000000" pitchFamily="2" charset="-78"/>
                  </a:rPr>
                  <a:t>)</a:t>
                </a:r>
              </a:p>
              <a:p>
                <a:pPr algn="r" rtl="1"/>
                <a:r>
                  <a:rPr lang="fa-IR" dirty="0">
                    <a:cs typeface="B Nazanin" panose="00000400000000000000" pitchFamily="2" charset="-78"/>
                  </a:rPr>
                  <a:t>غریالگری تریمستر اول بارداری (غربالگری سه گانه یا چهارگانه، سونوگرافی جنین)</a:t>
                </a:r>
              </a:p>
              <a:p>
                <a:pPr algn="r" rtl="1"/>
                <a:r>
                  <a:rPr lang="en-US" dirty="0">
                    <a:cs typeface="B Nazanin" panose="00000400000000000000" pitchFamily="2" charset="-78"/>
                  </a:rPr>
                  <a:t>NIPT (Non-Invasive Prenatal Testing)</a:t>
                </a:r>
              </a:p>
              <a:p>
                <a:pPr algn="r" rtl="1"/>
                <a:r>
                  <a:rPr lang="fa-IR" dirty="0">
                    <a:cs typeface="B Nazanin" panose="00000400000000000000" pitchFamily="2" charset="-78"/>
                  </a:rPr>
                  <a:t>غربالگری هتروزیگوت براساس ریسک نژادی (سیکل سل، تای ساکس، کاناوان، گوشه، تالاسمی)</a:t>
                </a:r>
              </a:p>
              <a:p>
                <a:pPr algn="r" rtl="1"/>
                <a:r>
                  <a:rPr lang="fa-IR" dirty="0">
                    <a:cs typeface="B Nazanin" panose="00000400000000000000" pitchFamily="2" charset="-78"/>
                  </a:rPr>
                  <a:t>پانل غربالگری ناقل همگانی</a:t>
                </a:r>
              </a:p>
              <a:p>
                <a:pPr algn="r" rtl="1"/>
                <a:r>
                  <a:rPr lang="fa-IR" dirty="0">
                    <a:cs typeface="B Nazanin" panose="00000400000000000000" pitchFamily="2" charset="-78"/>
                  </a:rPr>
                  <a:t>فالواپ تست ژنتیک نوزادی غیرطبیعی</a:t>
                </a:r>
              </a:p>
              <a:p>
                <a:pPr algn="r" rtl="1"/>
                <a:r>
                  <a:rPr lang="fa-IR" dirty="0">
                    <a:cs typeface="B Nazanin" panose="00000400000000000000" pitchFamily="2" charset="-78"/>
                  </a:rPr>
                  <a:t>تست قبل از لانه گزینی</a:t>
                </a:r>
                <a:endParaRPr lang="en-US" dirty="0">
                  <a:cs typeface="B Nazanin" panose="00000400000000000000" pitchFamily="2" charset="-78"/>
                </a:endParaRPr>
              </a:p>
              <a:p>
                <a:pPr algn="r" rtl="1"/>
                <a:endParaRPr lang="en-US" dirty="0">
                  <a:cs typeface="B Nazanin" panose="00000400000000000000" pitchFamily="2" charset="-78"/>
                </a:endParaRPr>
              </a:p>
              <a:p>
                <a:endParaRPr lang="en-US" dirty="0"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3641" r="-812" b="-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7685080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روش های تشخیص بیماری های ارثی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endParaRPr lang="fa-IR" dirty="0">
              <a:cs typeface="B Nazanin" panose="00000400000000000000" pitchFamily="2" charset="-78"/>
            </a:endParaRPr>
          </a:p>
          <a:p>
            <a:r>
              <a:rPr lang="en-US" dirty="0">
                <a:cs typeface="B Nazanin" panose="00000400000000000000" pitchFamily="2" charset="-78"/>
              </a:rPr>
              <a:t>Karyotype</a:t>
            </a:r>
          </a:p>
          <a:p>
            <a:r>
              <a:rPr lang="en-US" dirty="0">
                <a:cs typeface="B Nazanin" panose="00000400000000000000" pitchFamily="2" charset="-78"/>
              </a:rPr>
              <a:t>CGH: Comparative Genomic Hybridization</a:t>
            </a:r>
          </a:p>
          <a:p>
            <a:r>
              <a:rPr lang="en-US" dirty="0">
                <a:cs typeface="B Nazanin" panose="00000400000000000000" pitchFamily="2" charset="-78"/>
              </a:rPr>
              <a:t>Whole Genome Sequencing</a:t>
            </a:r>
          </a:p>
          <a:p>
            <a:r>
              <a:rPr lang="en-US" dirty="0">
                <a:cs typeface="B Nazanin" panose="00000400000000000000" pitchFamily="2" charset="-78"/>
              </a:rPr>
              <a:t>Whole Exome Sequencing (WES)</a:t>
            </a:r>
          </a:p>
          <a:p>
            <a:pPr marL="0" indent="0" algn="l">
              <a:buNone/>
            </a:pP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5312946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تشخیص قبل از تولد</a:t>
            </a:r>
            <a:endParaRPr lang="en-US" dirty="0">
              <a:cs typeface="B Nazanin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algn="r" rtl="1"/>
                <a:r>
                  <a:rPr lang="fa-IR" dirty="0">
                    <a:cs typeface="B Nazanin" panose="00000400000000000000" pitchFamily="2" charset="-78"/>
                  </a:rPr>
                  <a:t>اندازه گیری </a:t>
                </a:r>
                <a14:m>
                  <m:oMath xmlns:m="http://schemas.openxmlformats.org/officeDocument/2006/math">
                    <m:r>
                      <a:rPr lang="fa-IR" b="0" i="0" dirty="0" smtClean="0">
                        <a:latin typeface="Cambria Math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:</m:t>
                    </m:r>
                    <m:r>
                      <a:rPr lang="fa-IR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∝</m:t>
                    </m:r>
                  </m:oMath>
                </a14:m>
                <a:r>
                  <a:rPr lang="en-US" dirty="0">
                    <a:cs typeface="B Nazanin" panose="00000400000000000000" pitchFamily="2" charset="-78"/>
                  </a:rPr>
                  <a:t>FP</a:t>
                </a:r>
                <a:endParaRPr lang="fa-IR" dirty="0">
                  <a:cs typeface="B Nazanin" panose="00000400000000000000" pitchFamily="2" charset="-78"/>
                </a:endParaRPr>
              </a:p>
              <a:p>
                <a:pPr lvl="1" algn="r" rtl="1"/>
                <a:r>
                  <a:rPr lang="fa-IR" dirty="0">
                    <a:cs typeface="B Nazanin" panose="00000400000000000000" pitchFamily="2" charset="-78"/>
                  </a:rPr>
                  <a:t>هفته 10-14</a:t>
                </a:r>
              </a:p>
              <a:p>
                <a:pPr lvl="1" algn="r" rtl="1"/>
                <a:r>
                  <a:rPr lang="fa-IR" dirty="0">
                    <a:cs typeface="B Nazanin" panose="00000400000000000000" pitchFamily="2" charset="-78"/>
                  </a:rPr>
                  <a:t>نقایص لوله عصبی</a:t>
                </a:r>
              </a:p>
              <a:p>
                <a:pPr algn="r" rtl="1"/>
                <a:r>
                  <a:rPr lang="fa-IR" dirty="0">
                    <a:cs typeface="B Nazanin" panose="00000400000000000000" pitchFamily="2" charset="-78"/>
                  </a:rPr>
                  <a:t>غربالگری سه گانه:</a:t>
                </a:r>
              </a:p>
              <a:p>
                <a:pPr lvl="1" algn="r" rtl="1"/>
                <a:r>
                  <a:rPr lang="fa-IR" dirty="0">
                    <a:cs typeface="B Nazanin" panose="00000400000000000000" pitchFamily="2" charset="-78"/>
                  </a:rPr>
                  <a:t>هفته 10-14</a:t>
                </a:r>
              </a:p>
              <a:p>
                <a:pPr lvl="1" algn="r" rtl="1"/>
                <a:r>
                  <a:rPr lang="en-US" dirty="0">
                    <a:cs typeface="B Nazanin" panose="00000400000000000000" pitchFamily="2" charset="-78"/>
                  </a:rPr>
                  <a:t>PAP-A, NT</a:t>
                </a:r>
                <a:r>
                  <a:rPr lang="fa-IR" dirty="0">
                    <a:cs typeface="B Nazanin" panose="00000400000000000000" pitchFamily="2" charset="-78"/>
                  </a:rPr>
                  <a:t>، </a:t>
                </a:r>
                <a:r>
                  <a:rPr lang="en-US" dirty="0">
                    <a:cs typeface="B Nazanin" panose="00000400000000000000" pitchFamily="2" charset="-78"/>
                  </a:rPr>
                  <a:t>BHCG</a:t>
                </a:r>
              </a:p>
              <a:p>
                <a:pPr lvl="1" algn="r" rtl="1"/>
                <a:r>
                  <a:rPr lang="fa-IR" dirty="0">
                    <a:cs typeface="B Nazanin" panose="00000400000000000000" pitchFamily="2" charset="-78"/>
                  </a:rPr>
                  <a:t>تریزومی 21</a:t>
                </a:r>
                <a:r>
                  <a:rPr lang="en-US" dirty="0">
                    <a:cs typeface="B Nazanin" panose="00000400000000000000" pitchFamily="2" charset="-78"/>
                  </a:rPr>
                  <a:t> </a:t>
                </a:r>
                <a:r>
                  <a:rPr lang="fa-IR" dirty="0">
                    <a:cs typeface="B Nazanin" panose="00000400000000000000" pitchFamily="2" charset="-78"/>
                  </a:rPr>
                  <a:t>(70 درصد حساسیت، در صورت ترکیب با </a:t>
                </a:r>
                <a:r>
                  <a:rPr lang="en-US" dirty="0">
                    <a:cs typeface="B Nazanin" panose="00000400000000000000" pitchFamily="2" charset="-78"/>
                  </a:rPr>
                  <a:t>NT </a:t>
                </a:r>
                <a:r>
                  <a:rPr lang="fa-IR" dirty="0">
                    <a:cs typeface="B Nazanin" panose="00000400000000000000" pitchFamily="2" charset="-78"/>
                  </a:rPr>
                  <a:t>95 درصد) و 18و 13</a:t>
                </a:r>
              </a:p>
              <a:p>
                <a:pPr algn="r" rtl="1"/>
                <a:r>
                  <a:rPr lang="fa-IR" dirty="0">
                    <a:cs typeface="B Nazanin" panose="00000400000000000000" pitchFamily="2" charset="-78"/>
                  </a:rPr>
                  <a:t>غربالگری 4گانه:</a:t>
                </a:r>
              </a:p>
              <a:p>
                <a:pPr marL="685800" lvl="2" algn="r" rtl="1">
                  <a:spcBef>
                    <a:spcPts val="1000"/>
                  </a:spcBef>
                </a:pPr>
                <a:r>
                  <a:rPr lang="fa-IR" dirty="0">
                    <a:cs typeface="B Nazanin" panose="00000400000000000000" pitchFamily="2" charset="-78"/>
                  </a:rPr>
                  <a:t>هفته 20-15</a:t>
                </a:r>
              </a:p>
              <a:p>
                <a:pPr marL="685800" lvl="2" algn="r" rtl="1"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fa-IR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∝ </m:t>
                    </m:r>
                  </m:oMath>
                </a14:m>
                <a:r>
                  <a:rPr lang="en-US" dirty="0">
                    <a:cs typeface="B Nazanin" panose="00000400000000000000" pitchFamily="2" charset="-78"/>
                  </a:rPr>
                  <a:t>FP</a:t>
                </a:r>
                <a:r>
                  <a:rPr lang="fa-IR" dirty="0">
                    <a:cs typeface="B Nazanin" panose="00000400000000000000" pitchFamily="2" charset="-78"/>
                  </a:rPr>
                  <a:t>، استریول غیرکونژوگه، </a:t>
                </a:r>
                <a:r>
                  <a:rPr lang="en-US" dirty="0">
                    <a:cs typeface="B Nazanin" panose="00000400000000000000" pitchFamily="2" charset="-78"/>
                  </a:rPr>
                  <a:t>BHCG</a:t>
                </a:r>
                <a:r>
                  <a:rPr lang="fa-IR" dirty="0">
                    <a:cs typeface="B Nazanin" panose="00000400000000000000" pitchFamily="2" charset="-78"/>
                  </a:rPr>
                  <a:t> ، </a:t>
                </a:r>
                <a:r>
                  <a:rPr lang="en-US" dirty="0">
                    <a:cs typeface="B Nazanin" panose="00000400000000000000" pitchFamily="2" charset="-78"/>
                  </a:rPr>
                  <a:t>Inhibin</a:t>
                </a:r>
                <a:endParaRPr lang="fa-IR" dirty="0">
                  <a:cs typeface="B Nazanin" panose="00000400000000000000" pitchFamily="2" charset="-78"/>
                </a:endParaRPr>
              </a:p>
              <a:p>
                <a:pPr marL="685800" lvl="2" algn="r" rtl="1">
                  <a:spcBef>
                    <a:spcPts val="1000"/>
                  </a:spcBef>
                </a:pPr>
                <a:r>
                  <a:rPr lang="fa-IR" dirty="0">
                    <a:cs typeface="B Nazanin" panose="00000400000000000000" pitchFamily="2" charset="-78"/>
                  </a:rPr>
                  <a:t>تریزومی 21</a:t>
                </a:r>
                <a:r>
                  <a:rPr lang="en-US" dirty="0">
                    <a:cs typeface="B Nazanin" panose="00000400000000000000" pitchFamily="2" charset="-78"/>
                  </a:rPr>
                  <a:t> </a:t>
                </a:r>
                <a:r>
                  <a:rPr lang="fa-IR" dirty="0">
                    <a:cs typeface="B Nazanin" panose="00000400000000000000" pitchFamily="2" charset="-78"/>
                  </a:rPr>
                  <a:t>(80 درصد حساسیت، در صورت ترکیب با </a:t>
                </a:r>
                <a:r>
                  <a:rPr lang="en-US" dirty="0">
                    <a:cs typeface="B Nazanin" panose="00000400000000000000" pitchFamily="2" charset="-78"/>
                  </a:rPr>
                  <a:t>NT </a:t>
                </a:r>
                <a:r>
                  <a:rPr lang="fa-IR" dirty="0">
                    <a:cs typeface="B Nazanin" panose="00000400000000000000" pitchFamily="2" charset="-78"/>
                  </a:rPr>
                  <a:t>95 درصد) و 18و 13</a:t>
                </a:r>
              </a:p>
              <a:p>
                <a:pPr marL="228600" lvl="1" algn="r" rtl="1">
                  <a:spcBef>
                    <a:spcPts val="1000"/>
                  </a:spcBef>
                </a:pPr>
                <a:endParaRPr lang="fa-IR" dirty="0">
                  <a:cs typeface="B Nazanin" panose="00000400000000000000" pitchFamily="2" charset="-78"/>
                </a:endParaRPr>
              </a:p>
              <a:p>
                <a:pPr marL="228600" lvl="1" algn="r" rtl="1">
                  <a:spcBef>
                    <a:spcPts val="1000"/>
                  </a:spcBef>
                </a:pPr>
                <a:endParaRPr lang="fa-IR" dirty="0">
                  <a:cs typeface="B Nazanin" panose="00000400000000000000" pitchFamily="2" charset="-78"/>
                </a:endParaRPr>
              </a:p>
              <a:p>
                <a:pPr algn="r" rtl="1"/>
                <a:endParaRPr lang="fa-IR" dirty="0"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3221" r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3064919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تشخیص قبل از تولد، ادامه: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r" rtl="1"/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آمنیوسنتز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هفته 20-15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نمونه برداری از پرزهای کوریونی </a:t>
            </a:r>
            <a:r>
              <a:rPr lang="en-US" dirty="0">
                <a:cs typeface="B Nazanin" panose="00000400000000000000" pitchFamily="2" charset="-78"/>
              </a:rPr>
              <a:t>(CVS)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هفته  14-10</a:t>
            </a:r>
          </a:p>
          <a:p>
            <a:pPr algn="r" rtl="1"/>
            <a:r>
              <a:rPr lang="en-US" dirty="0">
                <a:cs typeface="B Nazanin" panose="00000400000000000000" pitchFamily="2" charset="-78"/>
              </a:rPr>
              <a:t>NIPT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سونوگرافی</a:t>
            </a:r>
            <a:endParaRPr lang="en-US" dirty="0">
              <a:cs typeface="B Nazanin" panose="00000400000000000000" pitchFamily="2" charset="-78"/>
            </a:endParaRPr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4" y="1770185"/>
            <a:ext cx="62769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487548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795753"/>
            <a:ext cx="10515600" cy="1262223"/>
          </a:xfrm>
        </p:spPr>
        <p:txBody>
          <a:bodyPr>
            <a:noAutofit/>
          </a:bodyPr>
          <a:lstStyle/>
          <a:p>
            <a:pPr algn="r" rtl="1"/>
            <a:r>
              <a:rPr lang="fa-IR" sz="4000" b="1" dirty="0">
                <a:cs typeface="B Nazanin" panose="00000400000000000000" pitchFamily="2" charset="-78"/>
              </a:rPr>
              <a:t>آشنایی با بیماری‌های ارثی شایع و بیماری‌های ارثی موثر برشنوایی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sz="4000" b="1" dirty="0">
              <a:cs typeface="B Nazanin" panose="00000400000000000000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2548226"/>
            <a:ext cx="5181600" cy="4351338"/>
          </a:xfrm>
        </p:spPr>
        <p:txBody>
          <a:bodyPr>
            <a:normAutofit/>
          </a:bodyPr>
          <a:lstStyle/>
          <a:p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037" y="2304183"/>
            <a:ext cx="6809509" cy="403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48430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علل ژنتیکی کاهش شنوایی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r" rtl="1"/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79126" y="1825625"/>
            <a:ext cx="5174673" cy="4351338"/>
          </a:xfrm>
        </p:spPr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علل ژنتیکی مسئول 50 درصد </a:t>
            </a:r>
            <a:r>
              <a:rPr lang="en-US" dirty="0">
                <a:cs typeface="B Nazanin" panose="00000400000000000000" pitchFamily="2" charset="-78"/>
              </a:rPr>
              <a:t>SNHL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موارد است.این علل می توانند ایزوله با جزئی از یک سندرم باشند. 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در اغلب موارد </a:t>
            </a:r>
            <a:r>
              <a:rPr lang="en-US" dirty="0">
                <a:cs typeface="B Nazanin" panose="00000400000000000000" pitchFamily="2" charset="-78"/>
              </a:rPr>
              <a:t>SNHL</a:t>
            </a:r>
            <a:r>
              <a:rPr lang="fa-IR" dirty="0">
                <a:cs typeface="B Nazanin" panose="00000400000000000000" pitchFamily="2" charset="-78"/>
              </a:rPr>
              <a:t> با آنومالی های گوش، چشم و اختلالات متابولیک، موسکولواسکلتال،پوست و ناخن، کلیه و سیستم عصبی همراه هستند.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12" r="1080" b="46626"/>
          <a:stretch/>
        </p:blipFill>
        <p:spPr>
          <a:xfrm>
            <a:off x="0" y="804174"/>
            <a:ext cx="6248401" cy="482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48577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علل ژنتیکی کاهش شنوایی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08381"/>
          </a:xfrm>
        </p:spPr>
        <p:txBody>
          <a:bodyPr>
            <a:normAutofit lnSpcReduction="10000"/>
          </a:bodyPr>
          <a:lstStyle/>
          <a:p>
            <a:pPr algn="r" rtl="1"/>
            <a:r>
              <a:rPr lang="fa-IR" b="1" dirty="0">
                <a:cs typeface="B Nazanin" panose="00000400000000000000" pitchFamily="2" charset="-78"/>
              </a:rPr>
              <a:t>اتوزوم غالب</a:t>
            </a:r>
            <a:r>
              <a:rPr lang="fa-IR" dirty="0">
                <a:cs typeface="B Nazanin" panose="00000400000000000000" pitchFamily="2" charset="-78"/>
              </a:rPr>
              <a:t>: 10 درصد علل </a:t>
            </a:r>
            <a:r>
              <a:rPr lang="en-US" dirty="0">
                <a:cs typeface="B Nazanin" panose="00000400000000000000" pitchFamily="2" charset="-78"/>
              </a:rPr>
              <a:t>SNHL</a:t>
            </a:r>
            <a:r>
              <a:rPr lang="fa-IR" dirty="0">
                <a:cs typeface="B Nazanin" panose="00000400000000000000" pitchFamily="2" charset="-78"/>
              </a:rPr>
              <a:t> کودکان (شایع ترین: سندرم واردنبرگ و سندرم برانکیواتورنال)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سایر بیماری های اتوزوم غالب: </a:t>
            </a:r>
            <a:r>
              <a:rPr lang="en-US" dirty="0">
                <a:cs typeface="B Nazanin" panose="00000400000000000000" pitchFamily="2" charset="-78"/>
              </a:rPr>
              <a:t>DFNA1-18, 20-25,30,36,38</a:t>
            </a:r>
            <a:r>
              <a:rPr lang="fa-IR" dirty="0">
                <a:cs typeface="B Nazanin" panose="00000400000000000000" pitchFamily="2" charset="-78"/>
              </a:rPr>
              <a:t> و موتاسیون ژن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کریستالین </a:t>
            </a:r>
            <a:r>
              <a:rPr lang="en-US" dirty="0">
                <a:cs typeface="B Nazanin" panose="00000400000000000000" pitchFamily="2" charset="-78"/>
              </a:rPr>
              <a:t>(CRYM)</a:t>
            </a:r>
          </a:p>
          <a:p>
            <a:pPr algn="r" rtl="1"/>
            <a:endParaRPr lang="fa-IR" dirty="0">
              <a:cs typeface="B Nazanin" panose="00000400000000000000" pitchFamily="2" charset="-78"/>
            </a:endParaRPr>
          </a:p>
          <a:p>
            <a:pPr algn="r" rtl="1"/>
            <a:r>
              <a:rPr lang="fa-IR" b="1" dirty="0">
                <a:cs typeface="B Nazanin" panose="00000400000000000000" pitchFamily="2" charset="-78"/>
              </a:rPr>
              <a:t>اتوزوم مغلوب</a:t>
            </a:r>
            <a:r>
              <a:rPr lang="fa-IR" dirty="0">
                <a:cs typeface="B Nazanin" panose="00000400000000000000" pitchFamily="2" charset="-78"/>
              </a:rPr>
              <a:t>:80 درصد علل </a:t>
            </a:r>
            <a:r>
              <a:rPr lang="en-US" dirty="0">
                <a:cs typeface="B Nazanin" panose="00000400000000000000" pitchFamily="2" charset="-78"/>
              </a:rPr>
              <a:t>SNHL</a:t>
            </a:r>
            <a:r>
              <a:rPr lang="fa-IR" dirty="0">
                <a:cs typeface="B Nazanin" panose="00000400000000000000" pitchFamily="2" charset="-78"/>
              </a:rPr>
              <a:t> کودکان (شایع ترین: سندرم آشر، سندرم پندرد و سندرم </a:t>
            </a:r>
            <a:r>
              <a:rPr lang="en-US" dirty="0" err="1">
                <a:cs typeface="B Nazanin" panose="00000400000000000000" pitchFamily="2" charset="-78"/>
              </a:rPr>
              <a:t>jervell</a:t>
            </a:r>
            <a:r>
              <a:rPr lang="en-US" dirty="0">
                <a:cs typeface="B Nazanin" panose="00000400000000000000" pitchFamily="2" charset="-78"/>
              </a:rPr>
              <a:t> and Lange-Nielsen</a:t>
            </a:r>
            <a:r>
              <a:rPr lang="fa-IR" dirty="0">
                <a:cs typeface="B Nazanin" panose="00000400000000000000" pitchFamily="2" charset="-78"/>
              </a:rPr>
              <a:t>)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سایر بیماری های اتوزوم مغلوب: سندرم آلستروم، سندرم بارتر تیپ 4 ، کمبود بیوتینیداز و اختلال در ژن های </a:t>
            </a:r>
            <a:r>
              <a:rPr lang="en-US" dirty="0">
                <a:cs typeface="B Nazanin" panose="00000400000000000000" pitchFamily="2" charset="-78"/>
              </a:rPr>
              <a:t>DFNB1-18, 20-23,26-27,29-33,35-42,44,46,48,49,53,55</a:t>
            </a:r>
            <a:endParaRPr lang="fa-IR" dirty="0">
              <a:cs typeface="B Nazanin" panose="00000400000000000000" pitchFamily="2" charset="-78"/>
            </a:endParaRPr>
          </a:p>
          <a:p>
            <a:pPr algn="r" rtl="1"/>
            <a:r>
              <a:rPr lang="fa-IR" b="1" dirty="0">
                <a:cs typeface="B Nazanin" panose="00000400000000000000" pitchFamily="2" charset="-78"/>
              </a:rPr>
              <a:t>وابسته به </a:t>
            </a:r>
            <a:r>
              <a:rPr lang="en-US" b="1" dirty="0">
                <a:cs typeface="B Nazanin" panose="00000400000000000000" pitchFamily="2" charset="-78"/>
              </a:rPr>
              <a:t>X</a:t>
            </a:r>
            <a:r>
              <a:rPr lang="fa-IR" dirty="0">
                <a:cs typeface="B Nazanin" panose="00000400000000000000" pitchFamily="2" charset="-78"/>
              </a:rPr>
              <a:t>: آلپورت</a:t>
            </a:r>
          </a:p>
          <a:p>
            <a:pPr algn="r" rtl="1"/>
            <a:r>
              <a:rPr lang="fa-IR" b="1" dirty="0">
                <a:cs typeface="B Nazanin" panose="00000400000000000000" pitchFamily="2" charset="-78"/>
              </a:rPr>
              <a:t>بیماری های کروموزومی</a:t>
            </a:r>
            <a:r>
              <a:rPr lang="fa-IR" dirty="0">
                <a:cs typeface="B Nazanin" panose="00000400000000000000" pitchFamily="2" charset="-78"/>
              </a:rPr>
              <a:t>: تریزومی 13، 18 و 21 و سندرم ترنر</a:t>
            </a:r>
          </a:p>
          <a:p>
            <a:pPr algn="r" rtl="1"/>
            <a:r>
              <a:rPr lang="fa-IR" b="1" dirty="0">
                <a:cs typeface="B Nazanin" panose="00000400000000000000" pitchFamily="2" charset="-78"/>
              </a:rPr>
              <a:t>بیماری های میتوکندریال</a:t>
            </a:r>
          </a:p>
          <a:p>
            <a:pPr lvl="1" algn="r" rtl="1"/>
            <a:endParaRPr lang="en-US" dirty="0">
              <a:cs typeface="B Nazanin" panose="00000400000000000000" pitchFamily="2" charset="-78"/>
            </a:endParaRPr>
          </a:p>
          <a:p>
            <a:pPr algn="r" rtl="1"/>
            <a:endParaRPr lang="fa-IR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7971035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9706"/>
            <a:ext cx="10515600" cy="1325563"/>
          </a:xfrm>
        </p:spPr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تعاریف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35269"/>
            <a:ext cx="10515600" cy="5115502"/>
          </a:xfrm>
        </p:spPr>
        <p:txBody>
          <a:bodyPr>
            <a:noAutofit/>
          </a:bodyPr>
          <a:lstStyle/>
          <a:p>
            <a:pPr marL="182880" algn="r" rtl="1">
              <a:lnSpc>
                <a:spcPct val="100000"/>
              </a:lnSpc>
              <a:spcBef>
                <a:spcPts val="600"/>
              </a:spcBef>
            </a:pPr>
            <a:r>
              <a:rPr lang="fa-IR" b="1" dirty="0">
                <a:cs typeface="B Nazanin" panose="00000400000000000000" pitchFamily="2" charset="-78"/>
              </a:rPr>
              <a:t>ژن</a:t>
            </a:r>
            <a:r>
              <a:rPr lang="fa-IR" dirty="0">
                <a:cs typeface="B Nazanin" panose="00000400000000000000" pitchFamily="2" charset="-78"/>
              </a:rPr>
              <a:t>: واحد اصلی توارث است که شامل توالی هایی از </a:t>
            </a:r>
            <a:r>
              <a:rPr lang="en-US" dirty="0">
                <a:cs typeface="B Nazanin" panose="00000400000000000000" pitchFamily="2" charset="-78"/>
              </a:rPr>
              <a:t>DNA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می‌باشد.</a:t>
            </a:r>
          </a:p>
          <a:p>
            <a:pPr marL="182880" algn="r" rtl="1">
              <a:lnSpc>
                <a:spcPct val="100000"/>
              </a:lnSpc>
              <a:spcBef>
                <a:spcPts val="600"/>
              </a:spcBef>
            </a:pPr>
            <a:r>
              <a:rPr lang="fa-IR" b="1" dirty="0">
                <a:cs typeface="B Nazanin" panose="00000400000000000000" pitchFamily="2" charset="-78"/>
              </a:rPr>
              <a:t>کروموزوم</a:t>
            </a:r>
            <a:r>
              <a:rPr lang="fa-IR" dirty="0">
                <a:cs typeface="B Nazanin" panose="00000400000000000000" pitchFamily="2" charset="-78"/>
              </a:rPr>
              <a:t>: ساختاری کلاف مانند که از پروتئین و یک رشته </a:t>
            </a:r>
            <a:r>
              <a:rPr lang="en-US" dirty="0">
                <a:cs typeface="B Nazanin" panose="00000400000000000000" pitchFamily="2" charset="-78"/>
              </a:rPr>
              <a:t>DNA</a:t>
            </a:r>
            <a:r>
              <a:rPr lang="fa-IR" dirty="0">
                <a:cs typeface="B Nazanin" panose="00000400000000000000" pitchFamily="2" charset="-78"/>
              </a:rPr>
              <a:t> ساخته شده و اطلاعات ژنتیکی را از سلولی به سلول دیگر حمل می کند.</a:t>
            </a:r>
          </a:p>
          <a:p>
            <a:pPr marL="182880" algn="r" rtl="1">
              <a:lnSpc>
                <a:spcPct val="100000"/>
              </a:lnSpc>
              <a:spcBef>
                <a:spcPts val="600"/>
              </a:spcBef>
            </a:pPr>
            <a:r>
              <a:rPr lang="fa-IR" b="1" dirty="0">
                <a:cs typeface="B Nazanin" panose="00000400000000000000" pitchFamily="2" charset="-78"/>
              </a:rPr>
              <a:t>آلل</a:t>
            </a:r>
            <a:r>
              <a:rPr lang="fa-IR" dirty="0">
                <a:cs typeface="B Nazanin" panose="00000400000000000000" pitchFamily="2" charset="-78"/>
              </a:rPr>
              <a:t>: اشکال مختلف یک ژن</a:t>
            </a:r>
            <a:endParaRPr lang="en-US" dirty="0">
              <a:cs typeface="B Nazanin" panose="00000400000000000000" pitchFamily="2" charset="-78"/>
            </a:endParaRPr>
          </a:p>
          <a:p>
            <a:pPr marL="182880" algn="r" rtl="1">
              <a:lnSpc>
                <a:spcPct val="100000"/>
              </a:lnSpc>
              <a:spcBef>
                <a:spcPts val="600"/>
              </a:spcBef>
            </a:pPr>
            <a:r>
              <a:rPr lang="fa-IR" b="1" dirty="0">
                <a:cs typeface="B Nazanin" panose="00000400000000000000" pitchFamily="2" charset="-78"/>
              </a:rPr>
              <a:t>فنوتیپ</a:t>
            </a:r>
            <a:r>
              <a:rPr lang="fa-IR" dirty="0">
                <a:cs typeface="B Nazanin" panose="00000400000000000000" pitchFamily="2" charset="-78"/>
              </a:rPr>
              <a:t>: بیان فیزیکی و ظاهری </a:t>
            </a:r>
            <a:r>
              <a:rPr lang="en-US" dirty="0">
                <a:cs typeface="B Nazanin" panose="00000400000000000000" pitchFamily="2" charset="-78"/>
              </a:rPr>
              <a:t>DNA</a:t>
            </a:r>
            <a:endParaRPr lang="fa-IR" dirty="0">
              <a:cs typeface="B Nazanin" panose="00000400000000000000" pitchFamily="2" charset="-78"/>
            </a:endParaRPr>
          </a:p>
          <a:p>
            <a:pPr marL="182880" algn="r" rtl="1">
              <a:lnSpc>
                <a:spcPct val="100000"/>
              </a:lnSpc>
              <a:spcBef>
                <a:spcPts val="600"/>
              </a:spcBef>
            </a:pPr>
            <a:r>
              <a:rPr lang="fa-IR" b="1" dirty="0">
                <a:cs typeface="B Nazanin" panose="00000400000000000000" pitchFamily="2" charset="-78"/>
              </a:rPr>
              <a:t>ژنوتیپ</a:t>
            </a:r>
            <a:r>
              <a:rPr lang="fa-IR" dirty="0">
                <a:cs typeface="B Nazanin" panose="00000400000000000000" pitchFamily="2" charset="-78"/>
              </a:rPr>
              <a:t>: ترکیب شیمیایی </a:t>
            </a:r>
            <a:r>
              <a:rPr lang="en-US" dirty="0">
                <a:cs typeface="B Nazanin" panose="00000400000000000000" pitchFamily="2" charset="-78"/>
              </a:rPr>
              <a:t>DNA</a:t>
            </a:r>
            <a:endParaRPr lang="fa-IR" dirty="0">
              <a:cs typeface="B Nazanin" panose="00000400000000000000" pitchFamily="2" charset="-78"/>
            </a:endParaRPr>
          </a:p>
          <a:p>
            <a:pPr marL="182880" algn="r" rtl="1">
              <a:lnSpc>
                <a:spcPct val="100000"/>
              </a:lnSpc>
              <a:spcBef>
                <a:spcPts val="600"/>
              </a:spcBef>
            </a:pPr>
            <a:r>
              <a:rPr lang="fa-IR" b="1" dirty="0">
                <a:cs typeface="B Nazanin" panose="00000400000000000000" pitchFamily="2" charset="-78"/>
              </a:rPr>
              <a:t>هوموزیگوت</a:t>
            </a:r>
            <a:r>
              <a:rPr lang="fa-IR" dirty="0">
                <a:cs typeface="B Nazanin" panose="00000400000000000000" pitchFamily="2" charset="-78"/>
              </a:rPr>
              <a:t>: دو آلل یک ژن یکسان باشد.</a:t>
            </a:r>
          </a:p>
          <a:p>
            <a:pPr marL="182880" algn="r" rtl="1">
              <a:lnSpc>
                <a:spcPct val="100000"/>
              </a:lnSpc>
              <a:spcBef>
                <a:spcPts val="600"/>
              </a:spcBef>
            </a:pPr>
            <a:r>
              <a:rPr lang="fa-IR" b="1" dirty="0">
                <a:cs typeface="B Nazanin" panose="00000400000000000000" pitchFamily="2" charset="-78"/>
              </a:rPr>
              <a:t>هتروزیگوت</a:t>
            </a:r>
            <a:r>
              <a:rPr lang="fa-IR" dirty="0">
                <a:cs typeface="B Nazanin" panose="00000400000000000000" pitchFamily="2" charset="-78"/>
              </a:rPr>
              <a:t>: دو آلل یک ژن متفاوت باشد. </a:t>
            </a:r>
          </a:p>
          <a:p>
            <a:pPr marL="182880" algn="r" rtl="1">
              <a:lnSpc>
                <a:spcPct val="100000"/>
              </a:lnSpc>
              <a:spcBef>
                <a:spcPts val="600"/>
              </a:spcBef>
            </a:pPr>
            <a:r>
              <a:rPr lang="fa-IR" b="1" dirty="0">
                <a:cs typeface="B Nazanin" panose="00000400000000000000" pitchFamily="2" charset="-78"/>
              </a:rPr>
              <a:t>جهش</a:t>
            </a:r>
            <a:r>
              <a:rPr lang="fa-IR" dirty="0">
                <a:cs typeface="B Nazanin" panose="00000400000000000000" pitchFamily="2" charset="-78"/>
              </a:rPr>
              <a:t>: تغییرات در توالی </a:t>
            </a:r>
            <a:r>
              <a:rPr lang="en-US" dirty="0">
                <a:cs typeface="B Nazanin" panose="00000400000000000000" pitchFamily="2" charset="-78"/>
              </a:rPr>
              <a:t> DNA</a:t>
            </a:r>
          </a:p>
        </p:txBody>
      </p:sp>
    </p:spTree>
    <p:extLst>
      <p:ext uri="{BB962C8B-B14F-4D97-AF65-F5344CB8AC3E}">
        <p14:creationId xmlns:p14="http://schemas.microsoft.com/office/powerpoint/2010/main" val="4011902526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r" rtl="1"/>
            <a:r>
              <a:rPr lang="fa-IR" sz="2200" dirty="0">
                <a:solidFill>
                  <a:prstClr val="black"/>
                </a:solidFill>
                <a:cs typeface="B Nazanin" panose="00000400000000000000" pitchFamily="2" charset="-78"/>
              </a:rPr>
              <a:t>نحوه‌ی نام گذاری انواع </a:t>
            </a:r>
            <a:r>
              <a:rPr lang="en-US" sz="2200" dirty="0">
                <a:solidFill>
                  <a:prstClr val="black"/>
                </a:solidFill>
                <a:cs typeface="B Nazanin" panose="00000400000000000000" pitchFamily="2" charset="-78"/>
              </a:rPr>
              <a:t>SNHL</a:t>
            </a:r>
            <a:r>
              <a:rPr lang="fa-IR" sz="2200" dirty="0">
                <a:solidFill>
                  <a:prstClr val="black"/>
                </a:solidFill>
                <a:cs typeface="B Nazanin" panose="00000400000000000000" pitchFamily="2" charset="-78"/>
              </a:rPr>
              <a:t> : </a:t>
            </a:r>
            <a:r>
              <a:rPr lang="en-US" sz="2200" dirty="0">
                <a:solidFill>
                  <a:prstClr val="black"/>
                </a:solidFill>
                <a:cs typeface="B Nazanin" panose="00000400000000000000" pitchFamily="2" charset="-78"/>
              </a:rPr>
              <a:t>DFNA13</a:t>
            </a:r>
          </a:p>
          <a:p>
            <a:pPr lvl="0"/>
            <a:r>
              <a:rPr lang="en-US" sz="2200" dirty="0">
                <a:solidFill>
                  <a:prstClr val="black"/>
                </a:solidFill>
                <a:cs typeface="B Nazanin" panose="00000400000000000000" pitchFamily="2" charset="-78"/>
              </a:rPr>
              <a:t>DFN: Deafness</a:t>
            </a:r>
          </a:p>
          <a:p>
            <a:pPr lvl="0"/>
            <a:r>
              <a:rPr lang="en-US" sz="2200" dirty="0">
                <a:solidFill>
                  <a:prstClr val="black"/>
                </a:solidFill>
                <a:cs typeface="B Nazanin" panose="00000400000000000000" pitchFamily="2" charset="-78"/>
              </a:rPr>
              <a:t>A:Dominant</a:t>
            </a:r>
          </a:p>
          <a:p>
            <a:pPr lvl="0"/>
            <a:r>
              <a:rPr lang="en-US" sz="2200" dirty="0">
                <a:solidFill>
                  <a:prstClr val="black"/>
                </a:solidFill>
                <a:cs typeface="B Nazanin" panose="00000400000000000000" pitchFamily="2" charset="-78"/>
              </a:rPr>
              <a:t>B: Recessive</a:t>
            </a:r>
          </a:p>
          <a:p>
            <a:pPr lvl="0"/>
            <a:r>
              <a:rPr lang="en-US" sz="2200" dirty="0">
                <a:solidFill>
                  <a:prstClr val="black"/>
                </a:solidFill>
                <a:cs typeface="B Nazanin" panose="00000400000000000000" pitchFamily="2" charset="-78"/>
              </a:rPr>
              <a:t>Number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2244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تریزومی 21 (سندرم داون)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2572" y="545112"/>
            <a:ext cx="5999627" cy="63128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459583" y="2433864"/>
                <a:ext cx="5181600" cy="4351338"/>
              </a:xfrm>
            </p:spPr>
            <p:txBody>
              <a:bodyPr/>
              <a:lstStyle/>
              <a:p>
                <a:pPr algn="r" rtl="1"/>
                <a:r>
                  <a:rPr lang="fa-IR" dirty="0">
                    <a:cs typeface="B Nazanin" panose="00000400000000000000" pitchFamily="2" charset="-78"/>
                  </a:rPr>
                  <a:t>شایع ترین بیماری منفرد کروموزومی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a-IR" dirty="0">
                            <a:cs typeface="B Nazanin" panose="00000400000000000000" pitchFamily="2" charset="-78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fa-IR" b="0" i="0" dirty="0" smtClean="0">
                            <a:cs typeface="B Nazanin" panose="00000400000000000000" pitchFamily="2" charset="-78"/>
                          </a:rPr>
                          <m:t>600</m:t>
                        </m:r>
                        <m:r>
                          <m:rPr>
                            <m:nor/>
                          </m:rPr>
                          <a:rPr lang="fa-IR" dirty="0">
                            <a:cs typeface="B Nazanin" panose="00000400000000000000" pitchFamily="2" charset="-78"/>
                          </a:rPr>
                          <m:t> </m:t>
                        </m:r>
                      </m:den>
                    </m:f>
                  </m:oMath>
                </a14:m>
                <a:r>
                  <a:rPr lang="fa-IR" dirty="0">
                    <a:cs typeface="B Nazanin" panose="00000400000000000000" pitchFamily="2" charset="-78"/>
                  </a:rPr>
                  <a:t>)</a:t>
                </a:r>
              </a:p>
              <a:p>
                <a:pPr algn="r" rtl="1"/>
                <a:r>
                  <a:rPr lang="fa-IR" dirty="0">
                    <a:cs typeface="B Nazanin" panose="00000400000000000000" pitchFamily="2" charset="-78"/>
                  </a:rPr>
                  <a:t>خطر ابتلای فرزند در سن بالاتر مادر (</a:t>
                </a:r>
                <a14:m>
                  <m:oMath xmlns:m="http://schemas.openxmlformats.org/officeDocument/2006/math">
                    <m:r>
                      <a:rPr lang="fa-I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≥</m:t>
                    </m:r>
                  </m:oMath>
                </a14:m>
                <a:r>
                  <a:rPr lang="fa-IR" dirty="0">
                    <a:cs typeface="B Nazanin" panose="00000400000000000000" pitchFamily="2" charset="-78"/>
                  </a:rPr>
                  <a:t>35 سال) افزایش می یابد، خطر ابتلا در سن بالای 45 سال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a-IR" dirty="0">
                            <a:cs typeface="B Nazanin" panose="00000400000000000000" pitchFamily="2" charset="-78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fa-IR" dirty="0">
                            <a:cs typeface="B Nazanin" panose="00000400000000000000" pitchFamily="2" charset="-78"/>
                          </a:rPr>
                          <m:t>25 </m:t>
                        </m:r>
                      </m:den>
                    </m:f>
                  </m:oMath>
                </a14:m>
                <a:endParaRPr lang="fa-IR" dirty="0"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459583" y="2433864"/>
                <a:ext cx="5181600" cy="4351338"/>
              </a:xfrm>
              <a:blipFill>
                <a:blip r:embed="rId3"/>
                <a:stretch>
                  <a:fillRect l="-1882" t="-2941" r="-2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5867650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سندرم داون، ادامه: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C330403-E0E9-4E4C-A558-F036102815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4918" y="496883"/>
            <a:ext cx="4210972" cy="435133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5164" y="1825625"/>
            <a:ext cx="5368636" cy="4351338"/>
          </a:xfrm>
        </p:spPr>
        <p:txBody>
          <a:bodyPr>
            <a:normAutofit fontScale="77500" lnSpcReduction="20000"/>
          </a:bodyPr>
          <a:lstStyle/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تظاهرات: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عقب ماندگی ذهنی 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صورت پهن،شکاف پلکی تنگ، چین های اپیکانتوس، بینی کوچک، پل بینی پهن، پس سر صاف، زبان شیار دار و بیرون آمده</a:t>
            </a:r>
            <a:endParaRPr lang="en-US" dirty="0"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قد کوتاه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شکاف پهن بین انگشت اول و دوم پا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چین عرضی واحد در کف دست (</a:t>
            </a:r>
            <a:r>
              <a:rPr lang="en-US" dirty="0">
                <a:cs typeface="B Nazanin" panose="00000400000000000000" pitchFamily="2" charset="-78"/>
              </a:rPr>
              <a:t>simian crease</a:t>
            </a:r>
            <a:r>
              <a:rPr lang="fa-IR" dirty="0">
                <a:cs typeface="B Nazanin" panose="00000400000000000000" pitchFamily="2" charset="-78"/>
              </a:rPr>
              <a:t> )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گوش‌های کوچک غیرطبیعی، اختلال بینایی و شنوایی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هیپوتونی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اختلالات قلبی و ریوی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افزایش خطر بروز لوکمی، سلیاک، هیپوتیروئیدی، آلزایمر</a:t>
            </a:r>
          </a:p>
          <a:p>
            <a:pPr algn="r" rtl="1"/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A83D7D-AE28-4704-BF20-F7DBE343FD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00"/>
          <a:stretch/>
        </p:blipFill>
        <p:spPr>
          <a:xfrm>
            <a:off x="2851823" y="4001294"/>
            <a:ext cx="3320377" cy="2324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6823642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تریزومی 13، سندرم پاتو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0" y="1969316"/>
            <a:ext cx="5181600" cy="4351338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یکی از علل شایع سقط جنین خودبه خودی در سه ماهه اول بارداری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میانه طول عمر:12 روز، 80% قبل از یک سالگی موجب مرگ می شود.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تظاهرات: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میکروفتالمی، هیپوتلوریسم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شکاف کام و لب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گوش‌های پایین و غیرطبیعی 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پلی داکتیلی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عقب ماندگی ذهنی شدید، اختلالات </a:t>
            </a:r>
            <a:r>
              <a:rPr lang="en-US" dirty="0">
                <a:cs typeface="B Nazanin" panose="00000400000000000000" pitchFamily="2" charset="-78"/>
              </a:rPr>
              <a:t>CNS</a:t>
            </a:r>
            <a:r>
              <a:rPr lang="fa-IR" dirty="0">
                <a:cs typeface="B Nazanin" panose="00000400000000000000" pitchFamily="2" charset="-78"/>
              </a:rPr>
              <a:t> (میکروسفالی، هولوپروزنسفالی)، نقص در جمجمه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نقایص قلبی مادرزادی، ادراری و تناسلی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0D7FCA-AA30-4920-B0FF-F942431B2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827" y="1591810"/>
            <a:ext cx="5181600" cy="4351338"/>
          </a:xfrm>
        </p:spPr>
        <p:txBody>
          <a:bodyPr>
            <a:normAutofit fontScale="92500" lnSpcReduction="10000"/>
          </a:bodyPr>
          <a:lstStyle/>
          <a:p>
            <a:pPr marL="0" indent="0" algn="r" rtl="1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784AE2-D132-4162-B330-E36F15E555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150" b="2010"/>
          <a:stretch/>
        </p:blipFill>
        <p:spPr>
          <a:xfrm>
            <a:off x="401274" y="1591810"/>
            <a:ext cx="5366269" cy="14605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2D853F-C8E3-47A1-AE49-14CDC87BFF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27"/>
          <a:stretch/>
        </p:blipFill>
        <p:spPr>
          <a:xfrm>
            <a:off x="401274" y="3155439"/>
            <a:ext cx="5363661" cy="300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6300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تریزومی 18، سندرم ادوارد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51829" y="4952813"/>
            <a:ext cx="2775914" cy="1646422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90 درصد جنین های مبتلا در سه ماهه اول بارداری سقط می شوند.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تظاهرات: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عقب ماندگی ذهنی شدید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پس سر برجسته، فک کوچک، گوش‌های پایین، جناغ کوتاه، میکروسفالی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پاهای </a:t>
            </a:r>
            <a:r>
              <a:rPr lang="en-US" dirty="0">
                <a:cs typeface="B Nazanin" panose="00000400000000000000" pitchFamily="2" charset="-78"/>
              </a:rPr>
              <a:t>rocker bottom</a:t>
            </a:r>
            <a:endParaRPr lang="fa-IR" dirty="0">
              <a:cs typeface="B Nazanin" panose="00000400000000000000" pitchFamily="2" charset="-78"/>
            </a:endParaRP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مشت گره کرده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هیپوپلازی ناخن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ناهنجاری قلبی و کلیوی</a:t>
            </a:r>
          </a:p>
          <a:p>
            <a:pPr algn="r" rtl="1"/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0533B-3369-4182-BDE0-DB1DAA54F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14" y="39848"/>
            <a:ext cx="4126520" cy="54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87368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سندرم ترنر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64D4DD-55D5-4C10-A673-30199BB45D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6785" y="1188375"/>
            <a:ext cx="2817101" cy="508925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مونوزومی </a:t>
            </a:r>
            <a:r>
              <a:rPr lang="en-US" dirty="0">
                <a:cs typeface="B Nazanin" panose="00000400000000000000" pitchFamily="2" charset="-78"/>
              </a:rPr>
              <a:t>45x</a:t>
            </a:r>
            <a:endParaRPr lang="fa-IR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تظاهرات: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قد کوتاه، گردن پره دار، ادم پشت دست ها و پاها، کام بلند، گوش های پایین، افزایش زاویه آرنج به سمت خارج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آمنوره، ناباروری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اختلالات کلیوی و قلبی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انواع کاهش شنوایی </a:t>
            </a:r>
          </a:p>
          <a:p>
            <a:pPr algn="r" rtl="1"/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34756691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AD6FC-FB04-424F-BE90-3C932A87D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سندرم </a:t>
            </a:r>
            <a:r>
              <a:rPr lang="fa-IR" dirty="0" err="1">
                <a:cs typeface="B Nazanin" panose="00000400000000000000" pitchFamily="2" charset="-78"/>
              </a:rPr>
              <a:t>نونان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en-US" dirty="0"/>
              <a:t>Noonan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9707C2-F043-4943-BC4F-32916D20E5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fa-IR" dirty="0" err="1">
                <a:cs typeface="B Nazanin" panose="00000400000000000000" pitchFamily="2" charset="-78"/>
              </a:rPr>
              <a:t>فنوتیپ</a:t>
            </a:r>
            <a:r>
              <a:rPr lang="fa-IR" dirty="0">
                <a:cs typeface="B Nazanin" panose="00000400000000000000" pitchFamily="2" charset="-78"/>
              </a:rPr>
              <a:t> مشابه سندرم ترنر</a:t>
            </a:r>
          </a:p>
          <a:p>
            <a:pPr algn="r" rtl="1"/>
            <a:r>
              <a:rPr lang="fa-IR" dirty="0" err="1">
                <a:cs typeface="B Nazanin" panose="00000400000000000000" pitchFamily="2" charset="-78"/>
              </a:rPr>
              <a:t>کاریوتایپ</a:t>
            </a:r>
            <a:r>
              <a:rPr lang="fa-IR" dirty="0">
                <a:cs typeface="B Nazanin" panose="00000400000000000000" pitchFamily="2" charset="-78"/>
              </a:rPr>
              <a:t> نرمال</a:t>
            </a:r>
            <a:endParaRPr lang="en-US" dirty="0"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تظاهرات: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قد کوتاه، گردن پره دار، افزایش زاویه آرنج به سمت خارج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افزایش فاصله چشم ها، پین </a:t>
            </a:r>
            <a:r>
              <a:rPr lang="fa-IR" dirty="0" err="1">
                <a:cs typeface="B Nazanin" panose="00000400000000000000" pitchFamily="2" charset="-78"/>
              </a:rPr>
              <a:t>اپیکانتال</a:t>
            </a:r>
            <a:r>
              <a:rPr lang="fa-IR" dirty="0">
                <a:cs typeface="B Nazanin" panose="00000400000000000000" pitchFamily="2" charset="-78"/>
              </a:rPr>
              <a:t>، شیار پلکی رو به پایین، فک کوچک، </a:t>
            </a:r>
            <a:r>
              <a:rPr lang="fa-IR" dirty="0" err="1">
                <a:cs typeface="B Nazanin" panose="00000400000000000000" pitchFamily="2" charset="-78"/>
              </a:rPr>
              <a:t>آنومالی</a:t>
            </a:r>
            <a:r>
              <a:rPr lang="fa-IR" dirty="0">
                <a:cs typeface="B Nazanin" panose="00000400000000000000" pitchFamily="2" charset="-78"/>
              </a:rPr>
              <a:t> های گوش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بیماری قلبی مادرزادی (اغلب تنگی دریچه ششی)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کاهش شنوایی </a:t>
            </a:r>
            <a:r>
              <a:rPr lang="en-US" dirty="0">
                <a:cs typeface="B Nazanin" panose="00000400000000000000" pitchFamily="2" charset="-78"/>
              </a:rPr>
              <a:t> SNHL</a:t>
            </a:r>
            <a:r>
              <a:rPr lang="fa-IR" dirty="0">
                <a:cs typeface="B Nazanin" panose="00000400000000000000" pitchFamily="2" charset="-78"/>
              </a:rPr>
              <a:t>در فرکانس های بالا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AB0F31D-F9C3-4208-B23D-09B9879482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8328"/>
          <a:stretch/>
        </p:blipFill>
        <p:spPr>
          <a:xfrm>
            <a:off x="1326495" y="3064795"/>
            <a:ext cx="2510399" cy="31121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6BE109-659C-4600-B329-B77A00C26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89723"/>
            <a:ext cx="4647147" cy="210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292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B9069F-A5DF-48F2-A84B-683C3E1AA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47" y="1044161"/>
            <a:ext cx="5109046" cy="30313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5E125C-DD4B-458C-A18C-7FCF343E7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Noonan syndrome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7C19D1F-F399-4A4B-A6BF-6C4561DD6F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87387" y="3773823"/>
            <a:ext cx="3437965" cy="2980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BC80B2-2D20-4E60-83EF-373C8E9A6D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360459" y="698852"/>
            <a:ext cx="5181600" cy="3376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7F6E83-7FFD-4934-A35F-9DCC0986BB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9353" y="3858669"/>
            <a:ext cx="3733799" cy="2810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13229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سندرم واردنبرگ </a:t>
            </a:r>
            <a:r>
              <a:rPr lang="en-US" dirty="0" err="1">
                <a:cs typeface="B Nazanin" panose="00000400000000000000" pitchFamily="2" charset="-78"/>
              </a:rPr>
              <a:t>waardenburg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9B808D-D5C2-4EB5-9576-27ACDBE9DA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5922" y="1690688"/>
            <a:ext cx="5181600" cy="380410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4 نوع دارد.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توارث: اتوزوم غالب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تظاهرات: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نواحی لوکالیزه از پوست و موی بی رنگ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اختلال شنوایی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هتروکرومی عنبیه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ابروهای به هم پیوسته</a:t>
            </a:r>
            <a:endParaRPr lang="en-US" dirty="0">
              <a:cs typeface="B Nazanin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§"/>
            </a:pP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97669183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94DA7-2C89-47E6-86B6-55A5F1C4E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سندرم </a:t>
            </a:r>
            <a:r>
              <a:rPr lang="en-US" dirty="0" err="1"/>
              <a:t>Branchio</a:t>
            </a:r>
            <a:r>
              <a:rPr lang="en-US" dirty="0"/>
              <a:t>-Oto-Renal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94463" y="4212614"/>
            <a:ext cx="3803073" cy="196434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29137-6CCC-435E-A54E-8A624213B3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توارث: اتوزوم غالب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تظاهرات: 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مالفورماسیون های گوش خارجی، میانی یا داخلی و انواع کاهش شنوایی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فیستول یا کیست قوس دوم برانکیال (قدام گردن)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اختلالات کلیوی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97" y="433152"/>
            <a:ext cx="3346686" cy="524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85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en-US" dirty="0">
                <a:solidFill>
                  <a:prstClr val="black"/>
                </a:solidFill>
                <a:cs typeface="B Nazanin" panose="00000400000000000000" pitchFamily="2" charset="-78"/>
              </a:rPr>
              <a:t>DNA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ساختاری دو رشته ای مارپیچی که از توالی نوکلئوتیدها ساخته شده است.</a:t>
            </a:r>
          </a:p>
          <a:p>
            <a:pPr algn="r" rtl="1"/>
            <a:endParaRPr lang="en-US" dirty="0"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4 نوع باز در ترکیب </a:t>
            </a:r>
            <a:r>
              <a:rPr lang="fa-IR" dirty="0" err="1">
                <a:cs typeface="B Nazanin" panose="00000400000000000000" pitchFamily="2" charset="-78"/>
              </a:rPr>
              <a:t>نوکلئوتیدها</a:t>
            </a:r>
            <a:r>
              <a:rPr lang="fa-IR" dirty="0">
                <a:cs typeface="B Nazanin" panose="00000400000000000000" pitchFamily="2" charset="-78"/>
              </a:rPr>
              <a:t> وجود دارد:</a:t>
            </a:r>
          </a:p>
          <a:p>
            <a:pPr lvl="1" algn="r" rtl="1"/>
            <a:r>
              <a:rPr lang="fa-IR" dirty="0" err="1">
                <a:cs typeface="B Nazanin" panose="00000400000000000000" pitchFamily="2" charset="-78"/>
              </a:rPr>
              <a:t>دوحلقه</a:t>
            </a:r>
            <a:r>
              <a:rPr lang="fa-IR" dirty="0">
                <a:cs typeface="B Nazanin" panose="00000400000000000000" pitchFamily="2" charset="-78"/>
              </a:rPr>
              <a:t> ای (پورین‌ها): آدنین(</a:t>
            </a:r>
            <a:r>
              <a:rPr lang="en-US" dirty="0">
                <a:cs typeface="B Nazanin" panose="00000400000000000000" pitchFamily="2" charset="-78"/>
              </a:rPr>
              <a:t>A</a:t>
            </a:r>
            <a:r>
              <a:rPr lang="fa-IR" dirty="0">
                <a:cs typeface="B Nazanin" panose="00000400000000000000" pitchFamily="2" charset="-78"/>
              </a:rPr>
              <a:t>) و گوانین (</a:t>
            </a:r>
            <a:r>
              <a:rPr lang="en-US" dirty="0">
                <a:cs typeface="B Nazanin" panose="00000400000000000000" pitchFamily="2" charset="-78"/>
              </a:rPr>
              <a:t>G</a:t>
            </a:r>
            <a:r>
              <a:rPr lang="fa-IR" dirty="0">
                <a:cs typeface="B Nazanin" panose="00000400000000000000" pitchFamily="2" charset="-78"/>
              </a:rPr>
              <a:t>)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تک حلقه ای (پیریمیدین‌ها): سیتوزین(</a:t>
            </a:r>
            <a:r>
              <a:rPr lang="en-US" dirty="0">
                <a:cs typeface="B Nazanin" panose="00000400000000000000" pitchFamily="2" charset="-78"/>
              </a:rPr>
              <a:t>C</a:t>
            </a:r>
            <a:r>
              <a:rPr lang="fa-IR" dirty="0">
                <a:cs typeface="B Nazanin" panose="00000400000000000000" pitchFamily="2" charset="-78"/>
              </a:rPr>
              <a:t>) و تیمین (</a:t>
            </a:r>
            <a:r>
              <a:rPr lang="en-US" dirty="0">
                <a:cs typeface="B Nazanin" panose="00000400000000000000" pitchFamily="2" charset="-78"/>
              </a:rPr>
              <a:t>T</a:t>
            </a:r>
            <a:r>
              <a:rPr lang="fa-IR" dirty="0">
                <a:cs typeface="B Nazanin" panose="00000400000000000000" pitchFamily="2" charset="-78"/>
              </a:rPr>
              <a:t>)</a:t>
            </a:r>
          </a:p>
          <a:p>
            <a:pPr algn="r" rtl="1"/>
            <a:endParaRPr lang="fa-IR" dirty="0">
              <a:cs typeface="B Nazanin" panose="00000400000000000000" pitchFamily="2" charset="-78"/>
            </a:endParaRPr>
          </a:p>
          <a:p>
            <a:pPr algn="r" rtl="1"/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en-US" sz="2400" dirty="0">
                <a:cs typeface="B Nazanin" panose="00000400000000000000" pitchFamily="2" charset="-78"/>
              </a:rPr>
              <a:t>A</a:t>
            </a:r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en-US" sz="2400" dirty="0">
                <a:cs typeface="B Nazanin" panose="00000400000000000000" pitchFamily="2" charset="-78"/>
              </a:rPr>
              <a:t> </a:t>
            </a:r>
            <a:r>
              <a:rPr lang="fa-IR" sz="2400" dirty="0">
                <a:cs typeface="B Nazanin" panose="00000400000000000000" pitchFamily="2" charset="-78"/>
              </a:rPr>
              <a:t>با</a:t>
            </a:r>
            <a:r>
              <a:rPr lang="en-US" sz="2400" dirty="0">
                <a:cs typeface="B Nazanin" panose="00000400000000000000" pitchFamily="2" charset="-78"/>
              </a:rPr>
              <a:t>T </a:t>
            </a:r>
            <a:r>
              <a:rPr lang="fa-IR" sz="2400" dirty="0">
                <a:cs typeface="B Nazanin" panose="00000400000000000000" pitchFamily="2" charset="-78"/>
              </a:rPr>
              <a:t> و </a:t>
            </a:r>
            <a:r>
              <a:rPr lang="en-US" sz="2400" dirty="0">
                <a:cs typeface="B Nazanin" panose="00000400000000000000" pitchFamily="2" charset="-78"/>
              </a:rPr>
              <a:t>C</a:t>
            </a:r>
            <a:r>
              <a:rPr lang="fa-IR" sz="2400" dirty="0">
                <a:cs typeface="B Nazanin" panose="00000400000000000000" pitchFamily="2" charset="-78"/>
              </a:rPr>
              <a:t> با </a:t>
            </a:r>
            <a:r>
              <a:rPr lang="en-US" sz="2400" dirty="0">
                <a:cs typeface="B Nazanin" panose="00000400000000000000" pitchFamily="2" charset="-78"/>
              </a:rPr>
              <a:t>G</a:t>
            </a:r>
            <a:r>
              <a:rPr lang="fa-IR" sz="2400" dirty="0">
                <a:cs typeface="B Nazanin" panose="00000400000000000000" pitchFamily="2" charset="-78"/>
              </a:rPr>
              <a:t> جفت می شود.</a:t>
            </a:r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33" y="581999"/>
            <a:ext cx="5035467" cy="559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83807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آکندروپلازی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192C4EB-4729-4707-BE11-F1473785DB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4021115"/>
            <a:ext cx="5181600" cy="215584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جهش در ژن </a:t>
            </a:r>
            <a:r>
              <a:rPr lang="en-US" dirty="0">
                <a:cs typeface="B Nazanin" panose="00000400000000000000" pitchFamily="2" charset="-78"/>
              </a:rPr>
              <a:t>FGFR3</a:t>
            </a:r>
            <a:endParaRPr lang="fa-IR" dirty="0"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توارث: اتوزوم غالب </a:t>
            </a:r>
            <a:endParaRPr lang="en-US" dirty="0"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خطر ابتلا با افزایش سن پدر بیشتر می شود.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تظاهرات: 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سر بزرگ، پیشانی برجسته، بینی زین مانند،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اندام‌های کوتاه، تنه بلند 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کیفوز مهره های کمری همراه با لوردوز مهره های لومبار 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عوارض ثانویه: هیدروسفالی به دلیل کوچک بودن سوراخ های جمجمه ، آپنه انسدادی، فشردگی نخاع، اوتیت میانی مکرر و کاهش شنوایی</a:t>
            </a:r>
          </a:p>
          <a:p>
            <a:pPr algn="r" rtl="1"/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FBB0C0-8E3B-4286-A5C3-2ADAD1386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310" y="1257475"/>
            <a:ext cx="3773210" cy="251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66752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سندرم آشر</a:t>
            </a:r>
            <a:r>
              <a:rPr lang="en-US" dirty="0">
                <a:cs typeface="B Nazanin" panose="00000400000000000000" pitchFamily="2" charset="-78"/>
              </a:rPr>
              <a:t>  usher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B45F88-C9D2-4362-B0BD-08C3D46CC2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0086" y="1825625"/>
            <a:ext cx="5181600" cy="3431392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توارث: اتوزوم مغلوب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شایع ترین علت رتینیت پیگمنتوزا و کاهش شنوایی سنسوری نورال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تظاهرات:</a:t>
            </a:r>
          </a:p>
          <a:p>
            <a:pPr lvl="1" algn="r" rtl="1">
              <a:buFont typeface="Wingdings" panose="05000000000000000000" pitchFamily="2" charset="2"/>
              <a:buChar char="§"/>
            </a:pPr>
            <a:r>
              <a:rPr lang="fa-IR" dirty="0">
                <a:cs typeface="B Nazanin" panose="00000400000000000000" pitchFamily="2" charset="-78"/>
              </a:rPr>
              <a:t>کاهش شنوایی</a:t>
            </a:r>
          </a:p>
          <a:p>
            <a:pPr lvl="1" algn="r" rtl="1">
              <a:buFont typeface="Wingdings" panose="05000000000000000000" pitchFamily="2" charset="2"/>
              <a:buChar char="§"/>
            </a:pPr>
            <a:r>
              <a:rPr lang="fa-IR" dirty="0">
                <a:cs typeface="B Nazanin" panose="00000400000000000000" pitchFamily="2" charset="-78"/>
              </a:rPr>
              <a:t>اختلال تعادل</a:t>
            </a:r>
          </a:p>
          <a:p>
            <a:pPr lvl="1" algn="r" rtl="1">
              <a:buFont typeface="Wingdings" panose="05000000000000000000" pitchFamily="2" charset="2"/>
              <a:buChar char="§"/>
            </a:pPr>
            <a:r>
              <a:rPr lang="fa-IR" dirty="0">
                <a:cs typeface="B Nazanin" panose="00000400000000000000" pitchFamily="2" charset="-78"/>
              </a:rPr>
              <a:t>کاهش بینایی پیشرونده، شب کوری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31190778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سندرم پندرد 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 err="1">
                <a:cs typeface="B Nazanin" panose="00000400000000000000" pitchFamily="2" charset="-78"/>
              </a:rPr>
              <a:t>pendred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41AD4F-CEDB-4AAA-8BA1-9F5E97E7B1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1607" y="273661"/>
            <a:ext cx="3943525" cy="403481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موتاسیون در ژن پروتئین انتقال کلر-ید پندرین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توارث: اتوزوم مغلوب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تظاهرات: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گواتر، اختلال عملکرد تیروئید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کاهش شنوایی سنسوری نورال</a:t>
            </a:r>
          </a:p>
          <a:p>
            <a:pPr algn="r" rtl="1">
              <a:buFont typeface="Wingdings" panose="05000000000000000000" pitchFamily="2" charset="2"/>
              <a:buChar char="§"/>
            </a:pP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17CA68-9D2E-4523-8BE3-87D48000E6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5" t="11830" r="2124" b="10332"/>
          <a:stretch/>
        </p:blipFill>
        <p:spPr>
          <a:xfrm>
            <a:off x="681607" y="4399936"/>
            <a:ext cx="3837357" cy="198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44198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521" y="4419600"/>
            <a:ext cx="3493937" cy="2225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 </a:t>
            </a:r>
            <a:r>
              <a:rPr lang="fa-IR" dirty="0">
                <a:cs typeface="B Nazanin" panose="00000400000000000000" pitchFamily="2" charset="-78"/>
              </a:rPr>
              <a:t>سندرم </a:t>
            </a:r>
            <a:r>
              <a:rPr lang="en-US" dirty="0">
                <a:cs typeface="B Nazanin" panose="00000400000000000000" pitchFamily="2" charset="-78"/>
              </a:rPr>
              <a:t>jervell and Lange-Nielsen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64521" y="681037"/>
            <a:ext cx="3048000" cy="3048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توارث </a:t>
            </a:r>
            <a:r>
              <a:rPr lang="fa-IR" dirty="0" err="1">
                <a:cs typeface="B Nazanin" panose="00000400000000000000" pitchFamily="2" charset="-78"/>
              </a:rPr>
              <a:t>اتوزوم</a:t>
            </a:r>
            <a:r>
              <a:rPr lang="fa-IR" dirty="0">
                <a:cs typeface="B Nazanin" panose="00000400000000000000" pitchFamily="2" charset="-78"/>
              </a:rPr>
              <a:t> مغلوب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از سندرم های </a:t>
            </a:r>
            <a:r>
              <a:rPr lang="en-US" dirty="0">
                <a:cs typeface="B Nazanin" panose="00000400000000000000" pitchFamily="2" charset="-78"/>
              </a:rPr>
              <a:t>Long QT</a:t>
            </a:r>
            <a:r>
              <a:rPr lang="fa-IR" dirty="0">
                <a:cs typeface="B Nazanin" panose="00000400000000000000" pitchFamily="2" charset="-78"/>
              </a:rPr>
              <a:t>،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تظاهرات: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 افزایش فاصله </a:t>
            </a:r>
            <a:r>
              <a:rPr lang="en-US" dirty="0">
                <a:cs typeface="B Nazanin" panose="00000400000000000000" pitchFamily="2" charset="-78"/>
              </a:rPr>
              <a:t>QT</a:t>
            </a:r>
            <a:r>
              <a:rPr lang="fa-IR" dirty="0">
                <a:cs typeface="B Nazanin" panose="00000400000000000000" pitchFamily="2" charset="-78"/>
              </a:rPr>
              <a:t> و افزایش احتمال آریتمی (</a:t>
            </a:r>
            <a:r>
              <a:rPr lang="en-US" dirty="0" err="1">
                <a:cs typeface="B Nazanin" panose="00000400000000000000" pitchFamily="2" charset="-78"/>
              </a:rPr>
              <a:t>torsades</a:t>
            </a:r>
            <a:r>
              <a:rPr lang="en-US" dirty="0">
                <a:cs typeface="B Nazanin" panose="00000400000000000000" pitchFamily="2" charset="-78"/>
              </a:rPr>
              <a:t> de pointes</a:t>
            </a:r>
            <a:r>
              <a:rPr lang="fa-IR" dirty="0">
                <a:cs typeface="B Nazanin" panose="00000400000000000000" pitchFamily="2" charset="-78"/>
              </a:rPr>
              <a:t>) و مرگ ناگهانی</a:t>
            </a:r>
            <a:endParaRPr lang="en-US" dirty="0">
              <a:cs typeface="B Nazanin" panose="00000400000000000000" pitchFamily="2" charset="-78"/>
            </a:endParaRP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کاهش شنوایی </a:t>
            </a:r>
            <a:r>
              <a:rPr lang="en-US" dirty="0">
                <a:cs typeface="B Nazanin" panose="00000400000000000000" pitchFamily="2" charset="-78"/>
              </a:rPr>
              <a:t>SNHL</a:t>
            </a:r>
          </a:p>
          <a:p>
            <a:pPr algn="r" rtl="1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314537-882B-45DB-8041-26E315AD4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16" y="4001295"/>
            <a:ext cx="3243405" cy="160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81310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B038F-C94C-41F9-B01D-F2243BAF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سندرم </a:t>
            </a:r>
            <a:r>
              <a:rPr lang="en-US" dirty="0">
                <a:cs typeface="B Nazanin" panose="00000400000000000000" pitchFamily="2" charset="-78"/>
              </a:rPr>
              <a:t>Hurler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FBBB21-BD0E-48BC-8FC8-B8F3231B0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5671" y="1825625"/>
            <a:ext cx="5428129" cy="4351338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fa-IR" dirty="0" err="1">
                <a:cs typeface="B Nazanin" panose="00000400000000000000" pitchFamily="2" charset="-78"/>
              </a:rPr>
              <a:t>موکوپلی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ساکاروئیدوز</a:t>
            </a:r>
            <a:r>
              <a:rPr lang="fa-IR" dirty="0">
                <a:cs typeface="B Nazanin" panose="00000400000000000000" pitchFamily="2" charset="-78"/>
              </a:rPr>
              <a:t> تیپ 1 (</a:t>
            </a:r>
            <a:r>
              <a:rPr lang="fa-IR" dirty="0" err="1">
                <a:cs typeface="B Nazanin" panose="00000400000000000000" pitchFamily="2" charset="-78"/>
              </a:rPr>
              <a:t>ذخیره‌ای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لیزوزوم</a:t>
            </a:r>
            <a:r>
              <a:rPr lang="fa-IR" dirty="0">
                <a:cs typeface="B Nazanin" panose="00000400000000000000" pitchFamily="2" charset="-78"/>
              </a:rPr>
              <a:t>)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توارث: </a:t>
            </a:r>
            <a:r>
              <a:rPr lang="fa-IR" dirty="0" err="1">
                <a:cs typeface="B Nazanin" panose="00000400000000000000" pitchFamily="2" charset="-78"/>
              </a:rPr>
              <a:t>اتوزوم</a:t>
            </a:r>
            <a:r>
              <a:rPr lang="fa-IR" dirty="0">
                <a:cs typeface="B Nazanin" panose="00000400000000000000" pitchFamily="2" charset="-78"/>
              </a:rPr>
              <a:t> مغلوب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تظاهرات: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چهره خشن، زبان بزرگ، سر بزرگ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کدورت قرنیه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کبد و طحال بزرگ، فتق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سفتی مفاصل، قد کوتاه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بیماری قلبی دریچه ای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عفونت راه هوایی فوقانی و اوتیت مکرر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اختلالات استخوانی</a:t>
            </a:r>
          </a:p>
          <a:p>
            <a:pPr lvl="1" algn="r" rtl="1"/>
            <a:r>
              <a:rPr lang="fa-IR" sz="2400" dirty="0">
                <a:solidFill>
                  <a:prstClr val="black"/>
                </a:solidFill>
                <a:cs typeface="B Nazanin" panose="00000400000000000000" pitchFamily="2" charset="-78"/>
              </a:rPr>
              <a:t>ناتوانی ذهنی</a:t>
            </a:r>
            <a:endParaRPr lang="en-US" dirty="0">
              <a:cs typeface="B Nazanin" panose="00000400000000000000" pitchFamily="2" charset="-78"/>
            </a:endParaRP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اختلال شنوایی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98FB08-A3AB-4C9C-82FE-945AA4814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972" y="245409"/>
            <a:ext cx="3333750" cy="283845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109B73C-CE47-42F7-BA55-2CB28D0630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682" t="22315" r="56142" b="6613"/>
          <a:stretch/>
        </p:blipFill>
        <p:spPr>
          <a:xfrm>
            <a:off x="1546972" y="3083859"/>
            <a:ext cx="2415988" cy="321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611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سندرم هانتر</a:t>
            </a:r>
            <a:r>
              <a:rPr lang="en-US" dirty="0">
                <a:cs typeface="B Nazanin" panose="00000400000000000000" pitchFamily="2" charset="-78"/>
              </a:rPr>
              <a:t>Hunter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57B009-B3CE-4E7B-BAD4-A01F70304C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1171" y="3644153"/>
            <a:ext cx="5181600" cy="196180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79459" y="1690688"/>
            <a:ext cx="5374341" cy="4486275"/>
          </a:xfrm>
        </p:spPr>
        <p:txBody>
          <a:bodyPr>
            <a:normAutofit/>
          </a:bodyPr>
          <a:lstStyle/>
          <a:p>
            <a:pPr algn="r" rtl="1"/>
            <a:r>
              <a:rPr lang="fa-IR" sz="2600" dirty="0">
                <a:solidFill>
                  <a:prstClr val="black"/>
                </a:solidFill>
                <a:cs typeface="B Nazanin" panose="00000400000000000000" pitchFamily="2" charset="-78"/>
              </a:rPr>
              <a:t>موکوپلی ساکاروئیدوز تیپ 2</a:t>
            </a:r>
            <a:r>
              <a:rPr lang="fa-IR" sz="2400" dirty="0">
                <a:cs typeface="B Nazanin" panose="00000400000000000000" pitchFamily="2" charset="-78"/>
              </a:rPr>
              <a:t> (</a:t>
            </a:r>
            <a:r>
              <a:rPr lang="fa-IR" sz="2400" dirty="0" err="1">
                <a:cs typeface="B Nazanin" panose="00000400000000000000" pitchFamily="2" charset="-78"/>
              </a:rPr>
              <a:t>ذخیره‌ای</a:t>
            </a:r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fa-IR" sz="2400" dirty="0" err="1">
                <a:cs typeface="B Nazanin" panose="00000400000000000000" pitchFamily="2" charset="-78"/>
              </a:rPr>
              <a:t>لیزوزوم</a:t>
            </a:r>
            <a:r>
              <a:rPr lang="fa-IR" sz="2400" dirty="0">
                <a:cs typeface="B Nazanin" panose="00000400000000000000" pitchFamily="2" charset="-78"/>
              </a:rPr>
              <a:t>)</a:t>
            </a:r>
            <a:endParaRPr lang="fa-IR" sz="2600" dirty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pPr lvl="0" algn="r" rtl="1"/>
            <a:r>
              <a:rPr lang="fa-IR" sz="2600" dirty="0">
                <a:solidFill>
                  <a:prstClr val="black"/>
                </a:solidFill>
                <a:cs typeface="B Nazanin" panose="00000400000000000000" pitchFamily="2" charset="-78"/>
              </a:rPr>
              <a:t>توارث: وابسته به </a:t>
            </a:r>
            <a:r>
              <a:rPr lang="en-US" sz="2600" dirty="0">
                <a:solidFill>
                  <a:prstClr val="black"/>
                </a:solidFill>
                <a:cs typeface="B Nazanin" panose="00000400000000000000" pitchFamily="2" charset="-78"/>
              </a:rPr>
              <a:t>x</a:t>
            </a:r>
            <a:r>
              <a:rPr lang="fa-IR" sz="2600" dirty="0">
                <a:solidFill>
                  <a:prstClr val="black"/>
                </a:solidFill>
                <a:cs typeface="B Nazanin" panose="00000400000000000000" pitchFamily="2" charset="-78"/>
              </a:rPr>
              <a:t> مغلوب</a:t>
            </a:r>
          </a:p>
          <a:p>
            <a:pPr lvl="0" algn="r" rtl="1"/>
            <a:r>
              <a:rPr lang="fa-IR" sz="2600" dirty="0">
                <a:solidFill>
                  <a:prstClr val="black"/>
                </a:solidFill>
                <a:cs typeface="B Nazanin" panose="00000400000000000000" pitchFamily="2" charset="-78"/>
              </a:rPr>
              <a:t>در پسرها شایع تر</a:t>
            </a:r>
          </a:p>
          <a:p>
            <a:pPr marL="0" lvl="0" indent="0" algn="r" rtl="1">
              <a:buNone/>
            </a:pPr>
            <a:r>
              <a:rPr lang="fa-IR" sz="2600" dirty="0">
                <a:solidFill>
                  <a:prstClr val="black"/>
                </a:solidFill>
                <a:cs typeface="B Nazanin" panose="00000400000000000000" pitchFamily="2" charset="-78"/>
              </a:rPr>
              <a:t>تظاهرات:</a:t>
            </a:r>
          </a:p>
          <a:p>
            <a:pPr lvl="1" algn="r" rtl="1"/>
            <a:r>
              <a:rPr lang="fa-IR" sz="2200" dirty="0">
                <a:solidFill>
                  <a:prstClr val="black"/>
                </a:solidFill>
                <a:cs typeface="B Nazanin" panose="00000400000000000000" pitchFamily="2" charset="-78"/>
              </a:rPr>
              <a:t>چهره خشن، سفتی مفاصل</a:t>
            </a:r>
          </a:p>
          <a:p>
            <a:pPr lvl="1" algn="r" rtl="1"/>
            <a:r>
              <a:rPr lang="fa-IR" sz="2200" dirty="0">
                <a:solidFill>
                  <a:prstClr val="black"/>
                </a:solidFill>
                <a:cs typeface="B Nazanin" panose="00000400000000000000" pitchFamily="2" charset="-78"/>
              </a:rPr>
              <a:t>ناتوانی ذهنی</a:t>
            </a:r>
          </a:p>
          <a:p>
            <a:pPr lvl="1" algn="r" rtl="1"/>
            <a:r>
              <a:rPr lang="fa-IR" sz="2200" dirty="0">
                <a:solidFill>
                  <a:prstClr val="black"/>
                </a:solidFill>
                <a:cs typeface="B Nazanin" panose="00000400000000000000" pitchFamily="2" charset="-78"/>
              </a:rPr>
              <a:t>اسهال مزمن</a:t>
            </a:r>
          </a:p>
          <a:p>
            <a:pPr lvl="1" algn="r" rtl="1"/>
            <a:r>
              <a:rPr lang="fa-IR" sz="2200" dirty="0">
                <a:solidFill>
                  <a:prstClr val="black"/>
                </a:solidFill>
                <a:cs typeface="B Nazanin" panose="00000400000000000000" pitchFamily="2" charset="-78"/>
              </a:rPr>
              <a:t>لکه های مغولی وسیع</a:t>
            </a:r>
          </a:p>
          <a:p>
            <a:pPr lvl="1" algn="r" rtl="1"/>
            <a:r>
              <a:rPr lang="fa-IR" sz="2200" dirty="0">
                <a:solidFill>
                  <a:prstClr val="black"/>
                </a:solidFill>
                <a:cs typeface="B Nazanin" panose="00000400000000000000" pitchFamily="2" charset="-78"/>
              </a:rPr>
              <a:t>اختلال راه هوایی، اختلال شنوایی، بیماری  دریچه ای قلبی، سندرم تونل کارپ</a:t>
            </a:r>
            <a:endParaRPr lang="en-US" sz="2200" dirty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pPr lvl="0" algn="r" rtl="1"/>
            <a:endParaRPr lang="en-US" sz="2600" dirty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BF18F9-A6CC-43C4-B99D-DC21E67B6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71" y="1024533"/>
            <a:ext cx="5243618" cy="212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29430"/>
      </p:ext>
    </p:extLst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سندرم آلپورت (</a:t>
            </a:r>
            <a:r>
              <a:rPr lang="en-US" dirty="0" err="1">
                <a:cs typeface="B Nazanin" panose="00000400000000000000" pitchFamily="2" charset="-78"/>
              </a:rPr>
              <a:t>alport</a:t>
            </a:r>
            <a:r>
              <a:rPr lang="fa-IR" dirty="0">
                <a:cs typeface="B Nazanin" panose="00000400000000000000" pitchFamily="2" charset="-78"/>
              </a:rPr>
              <a:t>)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4EFC53-F0EA-4255-A0A1-B696042FC4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5487"/>
          <a:stretch/>
        </p:blipFill>
        <p:spPr>
          <a:xfrm>
            <a:off x="1236531" y="204024"/>
            <a:ext cx="3687807" cy="6288852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موتاسیون در ژن کلاژن تیپ 4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توارث: 85% وابسته به </a:t>
            </a:r>
            <a:r>
              <a:rPr lang="en-US" dirty="0">
                <a:cs typeface="B Nazanin" panose="00000400000000000000" pitchFamily="2" charset="-78"/>
              </a:rPr>
              <a:t>x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مغلوب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تظاهرات: 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هماچوری میکروسکوپی و هماچوری ماکروسکوپی متناوب بعد از عفونت دستگاه تنفسی فوقانی، پروتئینوری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کاهش شنوایی پیشرونده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نارسایی کلیه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اختلالات لنز، رتینیت</a:t>
            </a:r>
          </a:p>
          <a:p>
            <a:pPr algn="r" rtl="1"/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31109009"/>
      </p:ext>
    </p:extLst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DE645-5F3E-487F-B64A-7E499D803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سندرم </a:t>
            </a:r>
            <a:r>
              <a:rPr lang="fa-IR" dirty="0" err="1">
                <a:cs typeface="B Nazanin" panose="00000400000000000000" pitchFamily="2" charset="-78"/>
              </a:rPr>
              <a:t>آپرت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en-US" dirty="0">
                <a:cs typeface="B Nazanin" panose="00000400000000000000" pitchFamily="2" charset="-78"/>
              </a:rPr>
              <a:t>Apert)</a:t>
            </a:r>
            <a:r>
              <a:rPr lang="fa-IR" dirty="0">
                <a:cs typeface="B Nazanin" panose="00000400000000000000" pitchFamily="2" charset="-78"/>
              </a:rPr>
              <a:t>)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EEC554-3529-409E-8577-32E6023CA9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545771"/>
            <a:ext cx="4532643" cy="435133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7F727-C95E-4C0D-8CB8-4BB8BBCD5A8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توارث: اغلب اسپورادیک، اتوزوم غالب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تظاهرات: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بسته شدن زودرس سوچورهای متعدد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صورت غیرقرینه، پروپتوز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سین داکتیلی (به هم چسبیدن) انگشت های 2، 3 و 4 دست و اغلب همزمان پا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کلسیفیکاسیون و به هم چسبیدن پیشرونده استخوان‌های دست و پا و مهره‌ها </a:t>
            </a:r>
          </a:p>
          <a:p>
            <a:pPr algn="r" rtl="1"/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2563C5-B379-4E28-BC5D-D1B544A36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793" y="4897109"/>
            <a:ext cx="3073761" cy="17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30851"/>
      </p:ext>
    </p:extLst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42CA3-63A9-4951-8792-FD58B6541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سندرم تریچرکولینز</a:t>
            </a:r>
            <a:r>
              <a:rPr lang="en-US" dirty="0">
                <a:cs typeface="B Nazanin" panose="00000400000000000000" pitchFamily="2" charset="-78"/>
              </a:rPr>
              <a:t>(</a:t>
            </a:r>
            <a:r>
              <a:rPr lang="en-US" b="0" i="0" dirty="0" err="1">
                <a:solidFill>
                  <a:srgbClr val="020621"/>
                </a:solidFill>
                <a:effectLst/>
                <a:latin typeface="tisapro-regular"/>
                <a:cs typeface="B Nazanin" panose="00000400000000000000" pitchFamily="2" charset="-78"/>
              </a:rPr>
              <a:t>Treacher</a:t>
            </a:r>
            <a:r>
              <a:rPr lang="en-US" b="0" i="0" dirty="0">
                <a:solidFill>
                  <a:srgbClr val="020621"/>
                </a:solidFill>
                <a:effectLst/>
                <a:latin typeface="tisapro-regular"/>
                <a:cs typeface="B Nazanin" panose="00000400000000000000" pitchFamily="2" charset="-78"/>
              </a:rPr>
              <a:t> Collins</a:t>
            </a:r>
            <a:r>
              <a:rPr lang="en-US" dirty="0">
                <a:solidFill>
                  <a:srgbClr val="020621"/>
                </a:solidFill>
                <a:latin typeface="tisapro-regular"/>
                <a:cs typeface="B Nazanin" panose="00000400000000000000" pitchFamily="2" charset="-78"/>
              </a:rPr>
              <a:t>)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D83C19-5D3B-46DD-BBD7-320D42FB3D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3331" y="1825625"/>
            <a:ext cx="4351338" cy="435133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B5B7E4-411A-4858-B110-0DC71D7CFC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en-US" dirty="0">
                <a:cs typeface="B Nazanin" panose="00000400000000000000" pitchFamily="2" charset="-78"/>
              </a:rPr>
              <a:t>Mandibulofacial </a:t>
            </a:r>
            <a:r>
              <a:rPr lang="en-US" dirty="0" err="1">
                <a:cs typeface="B Nazanin" panose="00000400000000000000" pitchFamily="2" charset="-78"/>
              </a:rPr>
              <a:t>dysostosis</a:t>
            </a:r>
            <a:endParaRPr lang="fa-IR" dirty="0"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توارث: اتوزوم غالب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تظاهرات: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گونه فرورفته،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چانه عقب رفته، زبان بزرگ، شکاف لب یا کام، کلوبوم پلک تحتانی، رویش موی غیرمعمول به سمت گونه ها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فیستول بین زوایای دهان و گوش 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ناهنجاری‌های گوش و ناشنوایی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24832739"/>
      </p:ext>
    </p:extLst>
  </p:cSld>
  <p:clrMapOvr>
    <a:masterClrMapping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>
                <a:cs typeface="B Nazanin" panose="00000400000000000000" pitchFamily="2" charset="-78"/>
              </a:rPr>
              <a:t>سندرم </a:t>
            </a:r>
            <a:r>
              <a:rPr lang="fa-IR" dirty="0" err="1">
                <a:cs typeface="B Nazanin" panose="00000400000000000000" pitchFamily="2" charset="-78"/>
              </a:rPr>
              <a:t>نوروفیبروماتوز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7AA51C-FB87-4810-AC7D-5A01E334BB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92306" y="598906"/>
            <a:ext cx="4159903" cy="415990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توارث: </a:t>
            </a:r>
            <a:r>
              <a:rPr lang="fa-IR" dirty="0" err="1">
                <a:cs typeface="B Nazanin" panose="00000400000000000000" pitchFamily="2" charset="-78"/>
              </a:rPr>
              <a:t>اتوزوم</a:t>
            </a:r>
            <a:r>
              <a:rPr lang="fa-IR" dirty="0">
                <a:cs typeface="B Nazanin" panose="00000400000000000000" pitchFamily="2" charset="-78"/>
              </a:rPr>
              <a:t> غالب، نیمی از بیماران جهش جدید ایزوله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تظاهرات: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ضایعات پوستی </a:t>
            </a:r>
            <a:r>
              <a:rPr lang="fa-IR" dirty="0" err="1">
                <a:cs typeface="B Nazanin" panose="00000400000000000000" pitchFamily="2" charset="-78"/>
              </a:rPr>
              <a:t>شیرقهوه</a:t>
            </a:r>
            <a:r>
              <a:rPr lang="fa-IR" dirty="0">
                <a:cs typeface="B Nazanin" panose="00000400000000000000" pitchFamily="2" charset="-78"/>
              </a:rPr>
              <a:t> ای</a:t>
            </a:r>
          </a:p>
          <a:p>
            <a:pPr lvl="1" algn="r" rtl="1"/>
            <a:r>
              <a:rPr lang="fa-IR" dirty="0" err="1">
                <a:cs typeface="B Nazanin" panose="00000400000000000000" pitchFamily="2" charset="-78"/>
              </a:rPr>
              <a:t>نوروفیبروم</a:t>
            </a:r>
            <a:r>
              <a:rPr lang="fa-IR" dirty="0">
                <a:cs typeface="B Nazanin" panose="00000400000000000000" pitchFamily="2" charset="-78"/>
              </a:rPr>
              <a:t> پوستی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ضایعات کک </a:t>
            </a:r>
            <a:r>
              <a:rPr lang="fa-IR" dirty="0" err="1">
                <a:cs typeface="B Nazanin" panose="00000400000000000000" pitchFamily="2" charset="-78"/>
              </a:rPr>
              <a:t>مکی</a:t>
            </a:r>
            <a:r>
              <a:rPr lang="fa-IR" dirty="0">
                <a:cs typeface="B Nazanin" panose="00000400000000000000" pitchFamily="2" charset="-78"/>
              </a:rPr>
              <a:t> در </a:t>
            </a:r>
            <a:r>
              <a:rPr lang="fa-IR" dirty="0" err="1">
                <a:cs typeface="B Nazanin" panose="00000400000000000000" pitchFamily="2" charset="-78"/>
              </a:rPr>
              <a:t>زیربغل</a:t>
            </a:r>
            <a:r>
              <a:rPr lang="fa-IR" dirty="0">
                <a:cs typeface="B Nazanin" panose="00000400000000000000" pitchFamily="2" charset="-78"/>
              </a:rPr>
              <a:t> یا کشاله ران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تومور خوش خیم عصب بینایی (</a:t>
            </a:r>
            <a:r>
              <a:rPr lang="fa-IR" dirty="0" err="1">
                <a:cs typeface="B Nazanin" panose="00000400000000000000" pitchFamily="2" charset="-78"/>
              </a:rPr>
              <a:t>گلیوم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اپتیک</a:t>
            </a:r>
            <a:r>
              <a:rPr lang="fa-IR" dirty="0">
                <a:cs typeface="B Nazanin" panose="00000400000000000000" pitchFamily="2" charset="-78"/>
              </a:rPr>
              <a:t>)، تومور نخاع، </a:t>
            </a:r>
            <a:r>
              <a:rPr lang="fa-IR" dirty="0" err="1">
                <a:cs typeface="B Nazanin" panose="00000400000000000000" pitchFamily="2" charset="-78"/>
              </a:rPr>
              <a:t>هامارتوم</a:t>
            </a:r>
            <a:r>
              <a:rPr lang="fa-IR" dirty="0">
                <a:cs typeface="B Nazanin" panose="00000400000000000000" pitchFamily="2" charset="-78"/>
              </a:rPr>
              <a:t> عنبیه (</a:t>
            </a:r>
            <a:r>
              <a:rPr lang="fa-IR" dirty="0" err="1">
                <a:cs typeface="B Nazanin" panose="00000400000000000000" pitchFamily="2" charset="-78"/>
              </a:rPr>
              <a:t>ندول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لیش</a:t>
            </a:r>
            <a:r>
              <a:rPr lang="fa-IR" dirty="0">
                <a:cs typeface="B Nazanin" panose="00000400000000000000" pitchFamily="2" charset="-78"/>
              </a:rPr>
              <a:t>)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اختلالات ستون فقرات</a:t>
            </a:r>
            <a:endParaRPr lang="en-US" dirty="0">
              <a:cs typeface="B Nazanin" panose="00000400000000000000" pitchFamily="2" charset="-78"/>
            </a:endParaRP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کاهش شنوایی</a:t>
            </a:r>
          </a:p>
          <a:p>
            <a:pPr algn="r" rtl="1"/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3C79ED-3186-4FAF-AA08-C8B7D81279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16" t="48639" b="29678"/>
          <a:stretch/>
        </p:blipFill>
        <p:spPr>
          <a:xfrm>
            <a:off x="1057836" y="4758809"/>
            <a:ext cx="4237792" cy="15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98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همانندسازی </a:t>
            </a:r>
            <a:r>
              <a:rPr lang="en-US" dirty="0">
                <a:cs typeface="B Nazanin" panose="00000400000000000000" pitchFamily="2" charset="-78"/>
              </a:rPr>
              <a:t>DNA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r" rtl="1"/>
            <a:endParaRPr lang="fa-IR" dirty="0">
              <a:cs typeface="B Nazanin" panose="00000400000000000000" pitchFamily="2" charset="-78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22A21-EF01-472B-830B-76F412671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71626" y="1825625"/>
            <a:ext cx="5582174" cy="4351338"/>
          </a:xfrm>
        </p:spPr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فرآیندی نیمه حفاظتی، نیمه پیوسته و دوطرفه است.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همانندسازی از نقطه شروع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B Nazanin" panose="00000400000000000000" pitchFamily="2" charset="-78"/>
              </a:rPr>
              <a:t>(Origin Site)</a:t>
            </a:r>
            <a:r>
              <a:rPr lang="fa-IR" dirty="0">
                <a:solidFill>
                  <a:schemeClr val="accent1">
                    <a:lumMod val="75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آغاز می شود.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در </a:t>
            </a:r>
            <a:r>
              <a:rPr lang="en-US" dirty="0">
                <a:cs typeface="B Nazanin" panose="00000400000000000000" pitchFamily="2" charset="-78"/>
              </a:rPr>
              <a:t>DNA</a:t>
            </a:r>
            <a:r>
              <a:rPr lang="fa-IR" dirty="0">
                <a:cs typeface="B Nazanin" panose="00000400000000000000" pitchFamily="2" charset="-78"/>
              </a:rPr>
              <a:t> انسان که خطی است جایگاه های شروع متعدد وجود دارد، که شامل توالی زیاد </a:t>
            </a:r>
            <a:r>
              <a:rPr lang="fa-IR" dirty="0" err="1">
                <a:cs typeface="B Nazanin" panose="00000400000000000000" pitchFamily="2" charset="-78"/>
              </a:rPr>
              <a:t>بازهای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en-US" dirty="0">
                <a:cs typeface="B Nazanin" panose="00000400000000000000" pitchFamily="2" charset="-78"/>
              </a:rPr>
              <a:t>A-T</a:t>
            </a:r>
            <a:r>
              <a:rPr lang="fa-IR" dirty="0">
                <a:cs typeface="B Nazanin" panose="00000400000000000000" pitchFamily="2" charset="-78"/>
              </a:rPr>
              <a:t> با پیوندهای ضعیف هستند.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دو رشته </a:t>
            </a:r>
            <a:r>
              <a:rPr lang="en-US" dirty="0">
                <a:cs typeface="B Nazanin" panose="00000400000000000000" pitchFamily="2" charset="-78"/>
              </a:rPr>
              <a:t>DNA</a:t>
            </a:r>
            <a:r>
              <a:rPr lang="fa-IR" dirty="0">
                <a:cs typeface="B Nazanin" panose="00000400000000000000" pitchFamily="2" charset="-78"/>
              </a:rPr>
              <a:t> با فعالیت آنزیم </a:t>
            </a:r>
            <a:r>
              <a:rPr lang="fa-IR" dirty="0">
                <a:solidFill>
                  <a:schemeClr val="accent1">
                    <a:lumMod val="75000"/>
                  </a:schemeClr>
                </a:solidFill>
                <a:cs typeface="B Nazanin" panose="00000400000000000000" pitchFamily="2" charset="-78"/>
              </a:rPr>
              <a:t>هلیکاز</a:t>
            </a:r>
            <a:r>
              <a:rPr lang="fa-IR" dirty="0">
                <a:cs typeface="B Nazanin" panose="00000400000000000000" pitchFamily="2" charset="-78"/>
              </a:rPr>
              <a:t> از هم جدا می شوند.</a:t>
            </a:r>
          </a:p>
          <a:p>
            <a:pPr algn="r" rtl="1"/>
            <a:endParaRPr lang="fa-IR" dirty="0">
              <a:cs typeface="B Nazanin" panose="00000400000000000000" pitchFamily="2" charset="-78"/>
            </a:endParaRPr>
          </a:p>
          <a:p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641" t="5461" r="6432" b="3413"/>
          <a:stretch/>
        </p:blipFill>
        <p:spPr>
          <a:xfrm>
            <a:off x="1" y="2146981"/>
            <a:ext cx="5469622" cy="318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17159"/>
      </p:ext>
    </p:extLst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>
                <a:cs typeface="B Nazanin" panose="00000400000000000000" pitchFamily="2" charset="-78"/>
              </a:rPr>
              <a:t>استئوپتروز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2928AA-A931-482A-A3C9-9651F8BD62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0709" y="1164805"/>
            <a:ext cx="4265397" cy="303067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نوعی </a:t>
            </a:r>
            <a:r>
              <a:rPr lang="fa-IR" dirty="0" err="1">
                <a:cs typeface="B Nazanin" panose="00000400000000000000" pitchFamily="2" charset="-78"/>
              </a:rPr>
              <a:t>دیسپلازی</a:t>
            </a:r>
            <a:r>
              <a:rPr lang="fa-IR" dirty="0">
                <a:cs typeface="B Nazanin" panose="00000400000000000000" pitchFamily="2" charset="-78"/>
              </a:rPr>
              <a:t> استخوانی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افزایش دانسیته استخوانی، تنگ شدن سوراخ های جمجمه و کاهش فضای مغز استخوان 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تظاهرات: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فشار به اعصاب </a:t>
            </a:r>
            <a:r>
              <a:rPr lang="fa-IR" dirty="0" err="1">
                <a:cs typeface="B Nazanin" panose="00000400000000000000" pitchFamily="2" charset="-78"/>
              </a:rPr>
              <a:t>جمجمه‌ای</a:t>
            </a:r>
            <a:r>
              <a:rPr lang="fa-IR" dirty="0">
                <a:cs typeface="B Nazanin" panose="00000400000000000000" pitchFamily="2" charset="-78"/>
              </a:rPr>
              <a:t> (از جمله بینایی، </a:t>
            </a:r>
            <a:r>
              <a:rPr lang="fa-IR" dirty="0" err="1">
                <a:cs typeface="B Nazanin" panose="00000400000000000000" pitchFamily="2" charset="-78"/>
              </a:rPr>
              <a:t>فاسیال</a:t>
            </a:r>
            <a:r>
              <a:rPr lang="fa-IR" dirty="0">
                <a:cs typeface="B Nazanin" panose="00000400000000000000" pitchFamily="2" charset="-78"/>
              </a:rPr>
              <a:t>، شنوایی)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شکستگی پاتولوژیک استخوان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کم خونی، </a:t>
            </a:r>
            <a:r>
              <a:rPr lang="fa-IR" dirty="0" err="1">
                <a:cs typeface="B Nazanin" panose="00000400000000000000" pitchFamily="2" charset="-78"/>
              </a:rPr>
              <a:t>خونسازی</a:t>
            </a:r>
            <a:r>
              <a:rPr lang="fa-IR" dirty="0">
                <a:cs typeface="B Nazanin" panose="00000400000000000000" pitchFamily="2" charset="-78"/>
              </a:rPr>
              <a:t> خارج از مغز استخوان در کبد و طحال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E93AA6-291B-420B-A296-7CEFF7BE07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574"/>
          <a:stretch/>
        </p:blipFill>
        <p:spPr>
          <a:xfrm>
            <a:off x="660709" y="4579330"/>
            <a:ext cx="4265397" cy="175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10249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سندرم کوگان </a:t>
            </a:r>
            <a:r>
              <a:rPr lang="en-US" dirty="0" err="1">
                <a:cs typeface="B Nazanin" panose="00000400000000000000" pitchFamily="2" charset="-78"/>
              </a:rPr>
              <a:t>cogan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983824-8650-46E3-8DDF-3D7172D300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2969" y="1959135"/>
            <a:ext cx="5823031" cy="389966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علت: نامشخص، احتمالا وازکولیت سیستمیک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تظاهرات: 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علایم سرشتی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بیماری التهابی چشم (یووئیت، اپی اسکریت، کراتیت،...)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آرتریت</a:t>
            </a:r>
          </a:p>
          <a:p>
            <a:pPr lvl="1" algn="r" rtl="1"/>
            <a:r>
              <a:rPr lang="fa-IR" dirty="0">
                <a:cs typeface="B Nazanin" panose="00000400000000000000" pitchFamily="2" charset="-78"/>
              </a:rPr>
              <a:t>اختلال عملکرد شنوایی وستیبولار (سرگیجه، از دست رفتن شنوایی، وزوز گوش)</a:t>
            </a:r>
          </a:p>
        </p:txBody>
      </p:sp>
    </p:spTree>
    <p:extLst>
      <p:ext uri="{BB962C8B-B14F-4D97-AF65-F5344CB8AC3E}">
        <p14:creationId xmlns:p14="http://schemas.microsoft.com/office/powerpoint/2010/main" val="2537774620"/>
      </p:ext>
    </p:extLst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سندرم </a:t>
            </a:r>
            <a:r>
              <a:rPr lang="en-US" dirty="0">
                <a:cs typeface="B Nazanin" panose="00000400000000000000" pitchFamily="2" charset="-78"/>
              </a:rPr>
              <a:t>CHARGE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69182" y="1811771"/>
            <a:ext cx="51816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1811771"/>
            <a:ext cx="5181600" cy="4351338"/>
          </a:xfrm>
        </p:spPr>
        <p:txBody>
          <a:bodyPr/>
          <a:lstStyle/>
          <a:p>
            <a:r>
              <a:rPr lang="en-US" dirty="0"/>
              <a:t>C: </a:t>
            </a:r>
            <a:r>
              <a:rPr lang="en-US" dirty="0" err="1">
                <a:solidFill>
                  <a:schemeClr val="accent1"/>
                </a:solidFill>
              </a:rPr>
              <a:t>C</a:t>
            </a:r>
            <a:r>
              <a:rPr lang="en-US" dirty="0" err="1"/>
              <a:t>oloboma</a:t>
            </a:r>
            <a:endParaRPr lang="en-US" dirty="0"/>
          </a:p>
          <a:p>
            <a:r>
              <a:rPr lang="en-US" dirty="0"/>
              <a:t>H: </a:t>
            </a:r>
            <a:r>
              <a:rPr lang="en-US" dirty="0">
                <a:solidFill>
                  <a:schemeClr val="accent1"/>
                </a:solidFill>
              </a:rPr>
              <a:t>H</a:t>
            </a:r>
            <a:r>
              <a:rPr lang="en-US" dirty="0"/>
              <a:t>eart defects</a:t>
            </a:r>
          </a:p>
          <a:p>
            <a:r>
              <a:rPr lang="en-US" dirty="0"/>
              <a:t>A: </a:t>
            </a:r>
            <a:r>
              <a:rPr lang="en-US" dirty="0">
                <a:solidFill>
                  <a:schemeClr val="accent1"/>
                </a:solidFill>
              </a:rPr>
              <a:t>A</a:t>
            </a:r>
            <a:r>
              <a:rPr lang="en-US" dirty="0"/>
              <a:t>tresia </a:t>
            </a:r>
            <a:r>
              <a:rPr lang="en-US" dirty="0" err="1"/>
              <a:t>choanae</a:t>
            </a:r>
            <a:endParaRPr lang="en-US" dirty="0"/>
          </a:p>
          <a:p>
            <a:r>
              <a:rPr lang="en-US" dirty="0"/>
              <a:t>R: </a:t>
            </a:r>
            <a:r>
              <a:rPr lang="en-US" dirty="0">
                <a:solidFill>
                  <a:schemeClr val="accent1"/>
                </a:solidFill>
              </a:rPr>
              <a:t>R</a:t>
            </a:r>
            <a:r>
              <a:rPr lang="en-US" dirty="0"/>
              <a:t>etard growth</a:t>
            </a:r>
          </a:p>
          <a:p>
            <a:r>
              <a:rPr lang="en-US" dirty="0"/>
              <a:t>G: </a:t>
            </a:r>
            <a:r>
              <a:rPr lang="en-US" dirty="0">
                <a:solidFill>
                  <a:schemeClr val="accent1"/>
                </a:solidFill>
              </a:rPr>
              <a:t>G</a:t>
            </a:r>
            <a:r>
              <a:rPr lang="en-US" dirty="0"/>
              <a:t>enitalia anomalies</a:t>
            </a:r>
          </a:p>
          <a:p>
            <a:r>
              <a:rPr lang="en-US" dirty="0"/>
              <a:t>E: </a:t>
            </a:r>
            <a:r>
              <a:rPr lang="en-US" dirty="0">
                <a:solidFill>
                  <a:schemeClr val="accent1"/>
                </a:solidFill>
              </a:rPr>
              <a:t>E</a:t>
            </a:r>
            <a:r>
              <a:rPr lang="en-US" dirty="0"/>
              <a:t>ar anomalies (deafness)</a:t>
            </a:r>
          </a:p>
        </p:txBody>
      </p:sp>
    </p:spTree>
    <p:extLst>
      <p:ext uri="{BB962C8B-B14F-4D97-AF65-F5344CB8AC3E}">
        <p14:creationId xmlns:p14="http://schemas.microsoft.com/office/powerpoint/2010/main" val="23277316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16F80C-6554-430A-A3C1-D7194C16E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dirty="0">
                <a:cs typeface="B Nazanin" panose="00000400000000000000" pitchFamily="2" charset="-78"/>
              </a:rPr>
              <a:t>به امید روزی که با درمان به موقع و صحیح هیچ کودکی از اختلال شنوایی رنج نبرد.</a:t>
            </a:r>
            <a:endParaRPr lang="en-US" sz="3200" dirty="0">
              <a:cs typeface="B Nazanin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79B8B0-7192-4260-90A6-31A63D873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4551" y="1619437"/>
            <a:ext cx="6524026" cy="4351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4672AF-2636-48F8-AD68-4D9F931E2F9D}"/>
              </a:ext>
            </a:extLst>
          </p:cNvPr>
          <p:cNvSpPr txBox="1"/>
          <p:nvPr/>
        </p:nvSpPr>
        <p:spPr>
          <a:xfrm>
            <a:off x="519952" y="4500281"/>
            <a:ext cx="3845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200" dirty="0">
                <a:cs typeface="B Nazanin" panose="00000400000000000000" pitchFamily="2" charset="-78"/>
              </a:rPr>
              <a:t>از توجه شما بسیار متشکرم</a:t>
            </a:r>
            <a:endParaRPr lang="en-US" sz="32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6636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همانندسازی </a:t>
            </a:r>
            <a:r>
              <a:rPr lang="en-US" dirty="0">
                <a:cs typeface="B Nazanin" panose="00000400000000000000" pitchFamily="2" charset="-78"/>
              </a:rPr>
              <a:t>DNA</a:t>
            </a:r>
            <a:r>
              <a:rPr lang="fa-IR" dirty="0">
                <a:cs typeface="B Nazanin" panose="00000400000000000000" pitchFamily="2" charset="-78"/>
              </a:rPr>
              <a:t>، ادامه: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ناحیه ای که مارپیچ باز می شود و </a:t>
            </a:r>
            <a:r>
              <a:rPr lang="en-US" dirty="0">
                <a:cs typeface="B Nazanin" panose="00000400000000000000" pitchFamily="2" charset="-78"/>
              </a:rPr>
              <a:t>DNA</a:t>
            </a:r>
            <a:r>
              <a:rPr lang="fa-IR" dirty="0">
                <a:cs typeface="B Nazanin" panose="00000400000000000000" pitchFamily="2" charset="-78"/>
              </a:rPr>
              <a:t> جدید ساخته می شود، چنگال تکثیر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B Nazanin" panose="00000400000000000000" pitchFamily="2" charset="-78"/>
              </a:rPr>
              <a:t>(Replication Fork)</a:t>
            </a:r>
            <a:r>
              <a:rPr lang="fa-IR" dirty="0">
                <a:cs typeface="B Nazanin" panose="00000400000000000000" pitchFamily="2" charset="-78"/>
              </a:rPr>
              <a:t> نام دارد.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تکثیر معمولا در دو جهت پیشرفت می کند.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ویرایش </a:t>
            </a:r>
            <a:r>
              <a:rPr lang="en-US" dirty="0">
                <a:cs typeface="B Nazanin" panose="00000400000000000000" pitchFamily="2" charset="-78"/>
              </a:rPr>
              <a:t>(Proof Reading)</a:t>
            </a:r>
            <a:r>
              <a:rPr lang="fa-IR" dirty="0">
                <a:cs typeface="B Nazanin" panose="00000400000000000000" pitchFamily="2" charset="-78"/>
              </a:rPr>
              <a:t>: بازهایی که نادرست وارد رشته جدید</a:t>
            </a:r>
            <a:r>
              <a:rPr lang="en-US" dirty="0">
                <a:cs typeface="B Nazanin" panose="00000400000000000000" pitchFamily="2" charset="-78"/>
              </a:rPr>
              <a:t>DNA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شوند، توسط آنزیم های اگزونوکلئاز برداشته و با باز صحیح جایگزین می شوند.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6842"/>
          <a:stretch/>
        </p:blipFill>
        <p:spPr>
          <a:xfrm>
            <a:off x="239485" y="4227195"/>
            <a:ext cx="7205043" cy="263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0058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43" y="3331028"/>
            <a:ext cx="4762500" cy="42051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موتاسیون ژنی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تعریف: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به تغییر در توالی </a:t>
            </a:r>
            <a:r>
              <a:rPr lang="en-US" dirty="0">
                <a:cs typeface="B Nazanin" panose="00000400000000000000" pitchFamily="2" charset="-78"/>
              </a:rPr>
              <a:t>DNA</a:t>
            </a:r>
            <a:r>
              <a:rPr lang="fa-IR" dirty="0">
                <a:cs typeface="B Nazanin" panose="00000400000000000000" pitchFamily="2" charset="-78"/>
              </a:rPr>
              <a:t> موتاسیون گفته می شود.</a:t>
            </a:r>
            <a:endParaRPr lang="en-US" dirty="0">
              <a:cs typeface="B Nazanin" panose="00000400000000000000" pitchFamily="2" charset="-78"/>
            </a:endParaRPr>
          </a:p>
          <a:p>
            <a:pPr algn="r" rtl="1"/>
            <a:endParaRPr lang="fa-IR" dirty="0"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اغلب موتاسیون ها خنثی هستند و موجب تغییر در فنوتیپ نمی شوند. زیرا بیشتر ژنوم انسان رونویسی نمی‌شود و بخشی از ژنوم رونویسی شده ترجمه نمی‌شود.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برخی موتاسیون ها نیاز به وجود دو ژن موتانت برای تظاهر در فنوتیپ دارند و بعضی نفوذ ناقصی دارند.</a:t>
            </a:r>
          </a:p>
          <a:p>
            <a:pPr marL="0" indent="0" algn="r" rtl="1">
              <a:buNone/>
            </a:pP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9011709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en-US" dirty="0">
                <a:cs typeface="B Nazanin" panose="00000400000000000000" pitchFamily="2" charset="-78"/>
              </a:rPr>
              <a:t>RNA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817" r="5316"/>
          <a:stretch/>
        </p:blipFill>
        <p:spPr>
          <a:xfrm>
            <a:off x="39188" y="867727"/>
            <a:ext cx="5786845" cy="582045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0" algn="r" rtl="1"/>
            <a:r>
              <a:rPr lang="fa-IR" dirty="0">
                <a:solidFill>
                  <a:prstClr val="black"/>
                </a:solidFill>
                <a:cs typeface="B Nazanin" panose="00000400000000000000" pitchFamily="2" charset="-78"/>
              </a:rPr>
              <a:t>ساختاری شبیه به </a:t>
            </a:r>
            <a:r>
              <a:rPr lang="en-US" dirty="0">
                <a:solidFill>
                  <a:prstClr val="black"/>
                </a:solidFill>
                <a:cs typeface="B Nazanin" panose="00000400000000000000" pitchFamily="2" charset="-78"/>
              </a:rPr>
              <a:t>DNA</a:t>
            </a:r>
            <a:r>
              <a:rPr lang="fa-IR" dirty="0">
                <a:solidFill>
                  <a:prstClr val="black"/>
                </a:solidFill>
                <a:cs typeface="B Nazanin" panose="00000400000000000000" pitchFamily="2" charset="-78"/>
              </a:rPr>
              <a:t> دارد، با این تفاوت که قند ریبوز جایگزین قند 2-دزوکسی ریبوز و باز اوراسیل جایگزین تیمین می‌شود.</a:t>
            </a:r>
          </a:p>
          <a:p>
            <a:pPr lvl="0" algn="r" rtl="1"/>
            <a:r>
              <a:rPr lang="fa-IR" dirty="0">
                <a:solidFill>
                  <a:prstClr val="black"/>
                </a:solidFill>
                <a:cs typeface="B Nazanin" panose="00000400000000000000" pitchFamily="2" charset="-78"/>
              </a:rPr>
              <a:t>تک رشته ای است.</a:t>
            </a:r>
          </a:p>
          <a:p>
            <a:pPr lvl="0" algn="r" rtl="1"/>
            <a:endParaRPr lang="fa-IR" dirty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pPr lvl="0" algn="r" rtl="1"/>
            <a:r>
              <a:rPr lang="fa-IR" dirty="0">
                <a:solidFill>
                  <a:prstClr val="black"/>
                </a:solidFill>
                <a:cs typeface="B Nazanin" panose="00000400000000000000" pitchFamily="2" charset="-78"/>
              </a:rPr>
              <a:t>انواع:</a:t>
            </a:r>
          </a:p>
          <a:p>
            <a:pPr lvl="1" algn="r" rtl="1"/>
            <a:r>
              <a:rPr lang="en-US" dirty="0">
                <a:solidFill>
                  <a:prstClr val="black"/>
                </a:solidFill>
                <a:cs typeface="B Nazanin" panose="00000400000000000000" pitchFamily="2" charset="-78"/>
              </a:rPr>
              <a:t>mRNA</a:t>
            </a:r>
            <a:r>
              <a:rPr lang="fa-IR" dirty="0">
                <a:solidFill>
                  <a:prstClr val="black"/>
                </a:solidFill>
                <a:cs typeface="B Nazanin" panose="00000400000000000000" pitchFamily="2" charset="-78"/>
              </a:rPr>
              <a:t> (پیام آور)</a:t>
            </a:r>
          </a:p>
          <a:p>
            <a:pPr lvl="1" algn="r" rtl="1"/>
            <a:r>
              <a:rPr lang="en-US" dirty="0">
                <a:solidFill>
                  <a:prstClr val="black"/>
                </a:solidFill>
                <a:cs typeface="B Nazanin" panose="00000400000000000000" pitchFamily="2" charset="-78"/>
              </a:rPr>
              <a:t>tRNA</a:t>
            </a:r>
            <a:r>
              <a:rPr lang="fa-IR" dirty="0">
                <a:solidFill>
                  <a:prstClr val="black"/>
                </a:solidFill>
                <a:cs typeface="B Nazanin" panose="00000400000000000000" pitchFamily="2" charset="-78"/>
              </a:rPr>
              <a:t> (انتقالی)</a:t>
            </a:r>
          </a:p>
          <a:p>
            <a:pPr lvl="1" algn="r" rtl="1"/>
            <a:r>
              <a:rPr lang="en-US" dirty="0" err="1">
                <a:solidFill>
                  <a:prstClr val="black"/>
                </a:solidFill>
                <a:cs typeface="B Nazanin" panose="00000400000000000000" pitchFamily="2" charset="-78"/>
              </a:rPr>
              <a:t>rRNA</a:t>
            </a:r>
            <a:r>
              <a:rPr lang="fa-IR" dirty="0">
                <a:solidFill>
                  <a:prstClr val="black"/>
                </a:solidFill>
                <a:cs typeface="B Nazanin" panose="00000400000000000000" pitchFamily="2" charset="-78"/>
              </a:rPr>
              <a:t> (ریبوزومی)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060930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80918</TotalTime>
  <Words>2710</Words>
  <Application>Microsoft Office PowerPoint</Application>
  <PresentationFormat>Widescreen</PresentationFormat>
  <Paragraphs>421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4" baseType="lpstr">
      <vt:lpstr>-apple-system</vt:lpstr>
      <vt:lpstr>Arial</vt:lpstr>
      <vt:lpstr>B Nazanin</vt:lpstr>
      <vt:lpstr>Calibri</vt:lpstr>
      <vt:lpstr>Calibri Light</vt:lpstr>
      <vt:lpstr>Cambria Math</vt:lpstr>
      <vt:lpstr>Courier New</vt:lpstr>
      <vt:lpstr>Google Sans</vt:lpstr>
      <vt:lpstr>tisapro-regular</vt:lpstr>
      <vt:lpstr>Wingdings</vt:lpstr>
      <vt:lpstr>Office Theme</vt:lpstr>
      <vt:lpstr>ژنتیک و بیماری‌های ژنتیکی موثر بر شنوایی</vt:lpstr>
      <vt:lpstr>PowerPoint Presentation</vt:lpstr>
      <vt:lpstr>PowerPoint Presentation</vt:lpstr>
      <vt:lpstr>تعاریف</vt:lpstr>
      <vt:lpstr>DNA</vt:lpstr>
      <vt:lpstr>همانندسازی DNA</vt:lpstr>
      <vt:lpstr>همانندسازی DNA، ادامه:</vt:lpstr>
      <vt:lpstr>موتاسیون ژنی</vt:lpstr>
      <vt:lpstr>RNA</vt:lpstr>
      <vt:lpstr>سنتز پروتئین</vt:lpstr>
      <vt:lpstr>کروموزوم ها</vt:lpstr>
      <vt:lpstr>تقسیم سلولی</vt:lpstr>
      <vt:lpstr>PowerPoint Presentation</vt:lpstr>
      <vt:lpstr>PowerPoint Presentation</vt:lpstr>
      <vt:lpstr>الگوهای توارث بیماری های مادرزادی:</vt:lpstr>
      <vt:lpstr>اتوزوم غالب</vt:lpstr>
      <vt:lpstr>اتوزوم غالب با نفوذ ناقص</vt:lpstr>
      <vt:lpstr>اتوزوم مغلوب</vt:lpstr>
      <vt:lpstr>وابسته به x مغلوب</vt:lpstr>
      <vt:lpstr>وابسته به x غالب</vt:lpstr>
      <vt:lpstr>وابسته به Y</vt:lpstr>
      <vt:lpstr>توارث دی ژنیک</vt:lpstr>
      <vt:lpstr>توارث میتوکندریال</vt:lpstr>
      <vt:lpstr>بیماری های میتوکندریال</vt:lpstr>
      <vt:lpstr>اختلال گسترش تکرار سه گانه (triplet repeat expansion disorder)</vt:lpstr>
      <vt:lpstr>Imprinting defect</vt:lpstr>
      <vt:lpstr>توارث مولتی فاکتوریال و پلی ژنیک</vt:lpstr>
      <vt:lpstr>اختلالات کروموزومی</vt:lpstr>
      <vt:lpstr>اختلالات ساختاری کروموزومی</vt:lpstr>
      <vt:lpstr>اختلالات کروموزومی</vt:lpstr>
      <vt:lpstr>اندیکاسیون های بررسی کروموزومی </vt:lpstr>
      <vt:lpstr>اندیکاسیون های مشاوره ژنتیک</vt:lpstr>
      <vt:lpstr>اندیکاسیون های مشاوره ژنتیک، ادامه:</vt:lpstr>
      <vt:lpstr>روش های تشخیص بیماری های ارثی</vt:lpstr>
      <vt:lpstr>تشخیص قبل از تولد</vt:lpstr>
      <vt:lpstr>تشخیص قبل از تولد، ادامه:</vt:lpstr>
      <vt:lpstr>آشنایی با بیماری‌های ارثی شایع و بیماری‌های ارثی موثر برشنوایی</vt:lpstr>
      <vt:lpstr>علل ژنتیکی کاهش شنوایی</vt:lpstr>
      <vt:lpstr>علل ژنتیکی کاهش شنوایی</vt:lpstr>
      <vt:lpstr>PowerPoint Presentation</vt:lpstr>
      <vt:lpstr>تریزومی 21 (سندرم داون)</vt:lpstr>
      <vt:lpstr>سندرم داون، ادامه:</vt:lpstr>
      <vt:lpstr>تریزومی 13، سندرم پاتو</vt:lpstr>
      <vt:lpstr>تریزومی 18، سندرم ادوارد</vt:lpstr>
      <vt:lpstr>سندرم ترنر</vt:lpstr>
      <vt:lpstr>سندرم نونان Noonan</vt:lpstr>
      <vt:lpstr>Noonan syndrome</vt:lpstr>
      <vt:lpstr>سندرم واردنبرگ waardenburg</vt:lpstr>
      <vt:lpstr>سندرم Branchio-Oto-Renal</vt:lpstr>
      <vt:lpstr>آکندروپلازی</vt:lpstr>
      <vt:lpstr>سندرم آشر  usher</vt:lpstr>
      <vt:lpstr>سندرم پندرد  pendred</vt:lpstr>
      <vt:lpstr> سندرم jervell and Lange-Nielsen</vt:lpstr>
      <vt:lpstr>سندرم Hurler</vt:lpstr>
      <vt:lpstr>سندرم هانترHunter</vt:lpstr>
      <vt:lpstr>سندرم آلپورت (alport)</vt:lpstr>
      <vt:lpstr>سندرم آپرت Apert))</vt:lpstr>
      <vt:lpstr>سندرم تریچرکولینز(Treacher Collins)</vt:lpstr>
      <vt:lpstr>سندرم نوروفیبروماتوز</vt:lpstr>
      <vt:lpstr>استئوپتروز</vt:lpstr>
      <vt:lpstr>سندرم کوگان cogan</vt:lpstr>
      <vt:lpstr>سندرم CHARGE</vt:lpstr>
      <vt:lpstr>به امید روزی که با درمان به موقع و صحیح هیچ کودکی از اختلال شنوایی رنج نبرد.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mobin ahmadikya</cp:lastModifiedBy>
  <cp:revision>223</cp:revision>
  <dcterms:created xsi:type="dcterms:W3CDTF">2023-03-12T19:25:11Z</dcterms:created>
  <dcterms:modified xsi:type="dcterms:W3CDTF">2026-05-14T13:42:24Z</dcterms:modified>
</cp:coreProperties>
</file>