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2" r:id="rId1"/>
  </p:sldMasterIdLst>
  <p:notesMasterIdLst>
    <p:notesMasterId r:id="rId27"/>
  </p:notesMasterIdLst>
  <p:sldIdLst>
    <p:sldId id="472" r:id="rId2"/>
    <p:sldId id="393" r:id="rId3"/>
    <p:sldId id="394" r:id="rId4"/>
    <p:sldId id="491" r:id="rId5"/>
    <p:sldId id="312" r:id="rId6"/>
    <p:sldId id="404" r:id="rId7"/>
    <p:sldId id="405" r:id="rId8"/>
    <p:sldId id="406" r:id="rId9"/>
    <p:sldId id="295" r:id="rId10"/>
    <p:sldId id="497" r:id="rId11"/>
    <p:sldId id="293" r:id="rId12"/>
    <p:sldId id="322" r:id="rId13"/>
    <p:sldId id="392" r:id="rId14"/>
    <p:sldId id="501" r:id="rId15"/>
    <p:sldId id="323" r:id="rId16"/>
    <p:sldId id="506" r:id="rId17"/>
    <p:sldId id="326" r:id="rId18"/>
    <p:sldId id="331" r:id="rId19"/>
    <p:sldId id="333" r:id="rId20"/>
    <p:sldId id="507" r:id="rId21"/>
    <p:sldId id="335" r:id="rId22"/>
    <p:sldId id="508" r:id="rId23"/>
    <p:sldId id="344" r:id="rId24"/>
    <p:sldId id="509" r:id="rId25"/>
    <p:sldId id="504" r:id="rId26"/>
  </p:sldIdLst>
  <p:sldSz cx="9144000" cy="6858000" type="screen4x3"/>
  <p:notesSz cx="6858000" cy="9144000"/>
  <p:defaultTextStyle>
    <a:defPPr>
      <a:defRPr lang="fa-IR"/>
    </a:defPPr>
    <a:lvl1pPr algn="l" rtl="0" eaLnBrk="0" fontAlgn="base" hangingPunct="0">
      <a:spcBef>
        <a:spcPct val="0"/>
      </a:spcBef>
      <a:spcAft>
        <a:spcPct val="0"/>
      </a:spcAft>
      <a:defRPr kern="1200">
        <a:solidFill>
          <a:schemeClr val="tx1"/>
        </a:solidFill>
        <a:latin typeface="Times New Roman" pitchFamily="18" charset="0"/>
        <a:ea typeface="+mn-ea"/>
        <a:cs typeface="Arial" charset="0"/>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Arial" charset="0"/>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Arial" charset="0"/>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Arial" charset="0"/>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Arial" charset="0"/>
      </a:defRPr>
    </a:lvl5pPr>
    <a:lvl6pPr marL="2286000" algn="l" defTabSz="914400" rtl="0" eaLnBrk="1" latinLnBrk="0" hangingPunct="1">
      <a:defRPr kern="1200">
        <a:solidFill>
          <a:schemeClr val="tx1"/>
        </a:solidFill>
        <a:latin typeface="Times New Roman" pitchFamily="18" charset="0"/>
        <a:ea typeface="+mn-ea"/>
        <a:cs typeface="Arial" charset="0"/>
      </a:defRPr>
    </a:lvl6pPr>
    <a:lvl7pPr marL="2743200" algn="l" defTabSz="914400" rtl="0" eaLnBrk="1" latinLnBrk="0" hangingPunct="1">
      <a:defRPr kern="1200">
        <a:solidFill>
          <a:schemeClr val="tx1"/>
        </a:solidFill>
        <a:latin typeface="Times New Roman" pitchFamily="18" charset="0"/>
        <a:ea typeface="+mn-ea"/>
        <a:cs typeface="Arial" charset="0"/>
      </a:defRPr>
    </a:lvl7pPr>
    <a:lvl8pPr marL="3200400" algn="l" defTabSz="914400" rtl="0" eaLnBrk="1" latinLnBrk="0" hangingPunct="1">
      <a:defRPr kern="1200">
        <a:solidFill>
          <a:schemeClr val="tx1"/>
        </a:solidFill>
        <a:latin typeface="Times New Roman" pitchFamily="18" charset="0"/>
        <a:ea typeface="+mn-ea"/>
        <a:cs typeface="Arial" charset="0"/>
      </a:defRPr>
    </a:lvl8pPr>
    <a:lvl9pPr marL="3657600" algn="l" defTabSz="914400" rtl="0" eaLnBrk="1" latinLnBrk="0" hangingPunct="1">
      <a:defRPr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FDB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87577" autoAdjust="0"/>
  </p:normalViewPr>
  <p:slideViewPr>
    <p:cSldViewPr>
      <p:cViewPr varScale="1">
        <p:scale>
          <a:sx n="66" d="100"/>
          <a:sy n="66" d="100"/>
        </p:scale>
        <p:origin x="-1248"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6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cs typeface="Arial" panose="020B0604020202020204" pitchFamily="34" charset="0"/>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cs typeface="Arial" panose="020B0604020202020204" pitchFamily="34" charset="0"/>
              </a:defRPr>
            </a:lvl1pPr>
          </a:lstStyle>
          <a:p>
            <a:pPr>
              <a:defRPr/>
            </a:pPr>
            <a:fld id="{8D9CB123-5EDB-4E26-89C5-E9F20F7852FD}" type="datetimeFigureOut">
              <a:rPr lang="en-US"/>
              <a:pPr>
                <a:defRPr/>
              </a:pPr>
              <a:t>1/14/2012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cs typeface="Arial" panose="020B0604020202020204" pitchFamily="34"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CE356CD-E675-4C4D-A655-8AB0135355D9}" type="slidenum">
              <a:rPr lang="en-US" altLang="en-US"/>
              <a:pPr/>
              <a:t>‹#›</a:t>
            </a:fld>
            <a:endParaRPr lang="en-US" altLang="en-US"/>
          </a:p>
        </p:txBody>
      </p:sp>
    </p:spTree>
    <p:extLst>
      <p:ext uri="{BB962C8B-B14F-4D97-AF65-F5344CB8AC3E}">
        <p14:creationId xmlns:p14="http://schemas.microsoft.com/office/powerpoint/2010/main" val="3284791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1B37984B-7877-4196-9906-EE2566E0EC8A}" type="slidenum">
              <a:rPr lang="en-GB" altLang="en-US">
                <a:cs typeface="Times New Roman" pitchFamily="18" charset="0"/>
              </a:rPr>
              <a:pPr/>
              <a:t>1</a:t>
            </a:fld>
            <a:endParaRPr lang="en-GB" altLang="en-US">
              <a:cs typeface="Times New Roman" pitchFamily="18" charset="0"/>
            </a:endParaRPr>
          </a:p>
        </p:txBody>
      </p:sp>
      <p:sp>
        <p:nvSpPr>
          <p:cNvPr id="122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cs typeface="Arial" charset="0"/>
            </a:endParaRP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2C1E13CF-FDAE-4C86-AD89-4C9E7261E203}" type="slidenum">
              <a:rPr lang="en-US" altLang="en-US"/>
              <a:pPr/>
              <a:t>19</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sz="3600" smtClean="0">
                <a:cs typeface="Times New Roman" pitchFamily="18" charset="0"/>
              </a:rPr>
              <a:t>AV node same as SA node </a:t>
            </a:r>
          </a:p>
          <a:p>
            <a:pPr lvl="2"/>
            <a:r>
              <a:rPr lang="en-US" altLang="en-US" sz="3600" smtClean="0">
                <a:cs typeface="Times New Roman" pitchFamily="18" charset="0"/>
              </a:rPr>
              <a:t>Increase conduction </a:t>
            </a:r>
          </a:p>
          <a:p>
            <a:pPr lvl="1"/>
            <a:r>
              <a:rPr lang="en-US" altLang="en-US" sz="3600" smtClean="0">
                <a:cs typeface="Times New Roman" pitchFamily="18" charset="0"/>
              </a:rPr>
              <a:t>Less effects on atrial and ventricular cells</a:t>
            </a:r>
          </a:p>
          <a:p>
            <a:pPr lvl="1"/>
            <a:r>
              <a:rPr lang="en-US" altLang="en-US" sz="3600" b="1" smtClean="0">
                <a:cs typeface="Times New Roman" pitchFamily="18" charset="0"/>
              </a:rPr>
              <a:t>Less effects on gastric secretion </a:t>
            </a:r>
          </a:p>
          <a:p>
            <a:pPr lvl="1"/>
            <a:endParaRPr lang="en-US" altLang="en-US" sz="3600" smtClean="0">
              <a:cs typeface="Times New Roman" pitchFamily="18" charset="0"/>
            </a:endParaRPr>
          </a:p>
          <a:p>
            <a:pPr lvl="1"/>
            <a:endParaRPr lang="en-US" altLang="en-US" sz="3600" smtClean="0">
              <a:cs typeface="Times New Roman" pitchFamily="18" charset="0"/>
            </a:endParaRPr>
          </a:p>
          <a:p>
            <a:endParaRPr lang="en-US" altLang="en-US" smtClean="0">
              <a:cs typeface="Arial" charset="0"/>
            </a:endParaRPr>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DCB49081-123E-4FAE-9B52-A0F147E57F29}" type="slidenum">
              <a:rPr lang="en-US" altLang="en-US"/>
              <a:pPr/>
              <a:t>21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r>
              <a:rPr lang="en-US" altLang="en-US" sz="3600" smtClean="0">
                <a:cs typeface="Times New Roman" pitchFamily="18" charset="0"/>
              </a:rPr>
              <a:t>AV node same as SA node </a:t>
            </a:r>
          </a:p>
          <a:p>
            <a:pPr lvl="2"/>
            <a:r>
              <a:rPr lang="en-US" altLang="en-US" sz="3600" smtClean="0">
                <a:cs typeface="Times New Roman" pitchFamily="18" charset="0"/>
              </a:rPr>
              <a:t>Increase conduction </a:t>
            </a:r>
          </a:p>
          <a:p>
            <a:pPr lvl="1"/>
            <a:r>
              <a:rPr lang="en-US" altLang="en-US" sz="3600" smtClean="0">
                <a:cs typeface="Times New Roman" pitchFamily="18" charset="0"/>
              </a:rPr>
              <a:t>Less effects on atrial and ventricular cells</a:t>
            </a:r>
          </a:p>
          <a:p>
            <a:pPr lvl="1"/>
            <a:r>
              <a:rPr lang="en-US" altLang="en-US" sz="3600" b="1" smtClean="0">
                <a:cs typeface="Times New Roman" pitchFamily="18" charset="0"/>
              </a:rPr>
              <a:t>Less effects on gastric secretion </a:t>
            </a:r>
          </a:p>
          <a:p>
            <a:pPr lvl="1"/>
            <a:endParaRPr lang="en-US" altLang="en-US" sz="3600" smtClean="0">
              <a:cs typeface="Times New Roman" pitchFamily="18" charset="0"/>
            </a:endParaRPr>
          </a:p>
          <a:p>
            <a:pPr lvl="1"/>
            <a:endParaRPr lang="en-US" altLang="en-US" sz="3600" smtClean="0">
              <a:cs typeface="Times New Roman" pitchFamily="18" charset="0"/>
            </a:endParaRPr>
          </a:p>
          <a:p>
            <a:endParaRPr lang="en-US" altLang="en-US" smtClean="0">
              <a:cs typeface="Arial" charset="0"/>
            </a:endParaRPr>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151720A6-EC1D-4909-B0AE-2E29CEE79489}" type="slidenum">
              <a:rPr lang="en-US" altLang="en-US"/>
              <a:pPr/>
              <a:t>22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ar-SA" smtClean="0"/>
              <a:t>Endocrine System</a:t>
            </a:r>
          </a:p>
          <a:p>
            <a:pPr eaLnBrk="1" hangingPunct="1"/>
            <a:r>
              <a:rPr lang="en-US" altLang="ar-SA" smtClean="0"/>
              <a:t>Nervous System</a:t>
            </a:r>
          </a:p>
          <a:p>
            <a:pPr lvl="1" eaLnBrk="1" hangingPunct="1"/>
            <a:r>
              <a:rPr lang="en-US" altLang="ar-SA" sz="3000" smtClean="0"/>
              <a:t>Central Nervous System (CNS)</a:t>
            </a:r>
          </a:p>
          <a:p>
            <a:pPr lvl="1" eaLnBrk="1" hangingPunct="1"/>
            <a:r>
              <a:rPr lang="en-US" altLang="ar-SA" sz="3000" smtClean="0"/>
              <a:t>Peripheral Nervous System (PNS)</a:t>
            </a:r>
          </a:p>
          <a:p>
            <a:pPr lvl="2" eaLnBrk="1" hangingPunct="1"/>
            <a:r>
              <a:rPr lang="en-US" altLang="ar-SA" sz="2800" smtClean="0"/>
              <a:t>Afferent</a:t>
            </a:r>
          </a:p>
          <a:p>
            <a:pPr lvl="2" eaLnBrk="1" hangingPunct="1"/>
            <a:r>
              <a:rPr lang="en-US" altLang="ar-SA" sz="2800" smtClean="0"/>
              <a:t>Efferent</a:t>
            </a:r>
            <a:endParaRPr lang="en-US" altLang="ar-SA" smtClean="0"/>
          </a:p>
          <a:p>
            <a:pPr lvl="3" eaLnBrk="1" hangingPunct="1"/>
            <a:r>
              <a:rPr lang="en-US" altLang="ar-SA" sz="2600" smtClean="0">
                <a:solidFill>
                  <a:srgbClr val="FF6600"/>
                </a:solidFill>
              </a:rPr>
              <a:t>Somatic</a:t>
            </a:r>
          </a:p>
          <a:p>
            <a:pPr lvl="3" eaLnBrk="1" hangingPunct="1"/>
            <a:r>
              <a:rPr lang="en-US" altLang="ar-SA" sz="2600" smtClean="0">
                <a:solidFill>
                  <a:srgbClr val="FF6600"/>
                </a:solidFill>
              </a:rPr>
              <a:t>Autonomic (Sympathic-Parasympathic)</a:t>
            </a:r>
          </a:p>
          <a:p>
            <a:pPr lvl="3" eaLnBrk="1" hangingPunct="1"/>
            <a:endParaRPr lang="en-US" altLang="ar-SA" sz="2600" smtClean="0">
              <a:solidFill>
                <a:srgbClr val="FF6600"/>
              </a:solidFill>
            </a:endParaRPr>
          </a:p>
          <a:p>
            <a:pPr eaLnBrk="1" hangingPunct="1">
              <a:lnSpc>
                <a:spcPct val="90000"/>
              </a:lnSpc>
            </a:pPr>
            <a:r>
              <a:rPr lang="en-US" altLang="en-US" sz="3200" smtClean="0">
                <a:solidFill>
                  <a:srgbClr val="FF6600"/>
                </a:solidFill>
                <a:cs typeface="Arial" charset="0"/>
              </a:rPr>
              <a:t>Neural Control of Involuntary Effectors</a:t>
            </a:r>
            <a:endParaRPr lang="en-US" altLang="en-US" smtClean="0">
              <a:solidFill>
                <a:schemeClr val="accent2"/>
              </a:solidFill>
              <a:cs typeface="Arial" charset="0"/>
            </a:endParaRPr>
          </a:p>
          <a:p>
            <a:pPr eaLnBrk="1" hangingPunct="1">
              <a:lnSpc>
                <a:spcPct val="90000"/>
              </a:lnSpc>
            </a:pPr>
            <a:r>
              <a:rPr lang="en-US" altLang="en-US" smtClean="0">
                <a:solidFill>
                  <a:schemeClr val="accent2"/>
                </a:solidFill>
                <a:cs typeface="Arial" charset="0"/>
              </a:rPr>
              <a:t>Autonomic nervous system (ANS):</a:t>
            </a:r>
          </a:p>
          <a:p>
            <a:pPr lvl="1" eaLnBrk="1" hangingPunct="1">
              <a:lnSpc>
                <a:spcPct val="90000"/>
              </a:lnSpc>
            </a:pPr>
            <a:r>
              <a:rPr lang="en-US" altLang="en-US" smtClean="0">
                <a:cs typeface="Arial" charset="0"/>
              </a:rPr>
              <a:t>Innervates organs whose functions are not usually under voluntary control.</a:t>
            </a:r>
          </a:p>
          <a:p>
            <a:pPr lvl="1" eaLnBrk="1" hangingPunct="1">
              <a:lnSpc>
                <a:spcPct val="90000"/>
              </a:lnSpc>
            </a:pPr>
            <a:r>
              <a:rPr lang="en-US" altLang="en-US" smtClean="0">
                <a:cs typeface="Arial" charset="0"/>
              </a:rPr>
              <a:t>Effectors include cardiac and smooth muscles and glands.</a:t>
            </a:r>
          </a:p>
          <a:p>
            <a:pPr lvl="2" eaLnBrk="1" hangingPunct="1">
              <a:lnSpc>
                <a:spcPct val="90000"/>
              </a:lnSpc>
            </a:pPr>
            <a:endParaRPr lang="en-US" altLang="en-US" smtClean="0">
              <a:solidFill>
                <a:srgbClr val="FFCC00"/>
              </a:solidFill>
              <a:cs typeface="Arial" charset="0"/>
            </a:endParaRPr>
          </a:p>
          <a:p>
            <a:pPr lvl="2" eaLnBrk="1" hangingPunct="1">
              <a:lnSpc>
                <a:spcPct val="90000"/>
              </a:lnSpc>
            </a:pPr>
            <a:r>
              <a:rPr lang="en-US" altLang="en-US" sz="3000" smtClean="0">
                <a:solidFill>
                  <a:srgbClr val="FF6600"/>
                </a:solidFill>
                <a:cs typeface="Arial" charset="0"/>
              </a:rPr>
              <a:t>Effectors are part of visceral organs and blood vessels</a:t>
            </a:r>
          </a:p>
          <a:p>
            <a:pPr lvl="2" eaLnBrk="1" hangingPunct="1">
              <a:lnSpc>
                <a:spcPct val="90000"/>
              </a:lnSpc>
            </a:pPr>
            <a:endParaRPr lang="en-US" altLang="en-US" sz="3000" smtClean="0">
              <a:solidFill>
                <a:srgbClr val="FF6600"/>
              </a:solidFill>
              <a:cs typeface="Arial" charset="0"/>
            </a:endParaRPr>
          </a:p>
          <a:p>
            <a:pPr eaLnBrk="1" hangingPunct="1"/>
            <a:r>
              <a:rPr lang="en-US" altLang="fa-IR" sz="3200" smtClean="0"/>
              <a:t>The dentist should become familiar with the ANS: </a:t>
            </a:r>
            <a:r>
              <a:rPr lang="en-US" altLang="en-US" smtClean="0">
                <a:cs typeface="Arial" charset="0"/>
              </a:rPr>
              <a:t>Certain ANS drugs are used in dentistry</a:t>
            </a:r>
          </a:p>
          <a:p>
            <a:pPr lvl="1" eaLnBrk="1" hangingPunct="1"/>
            <a:r>
              <a:rPr lang="en-US" altLang="en-US" smtClean="0">
                <a:cs typeface="Arial" charset="0"/>
              </a:rPr>
              <a:t>Vasoconstrictors added to some local anesthetic solutions</a:t>
            </a:r>
          </a:p>
          <a:p>
            <a:pPr eaLnBrk="1" hangingPunct="1"/>
            <a:r>
              <a:rPr lang="en-US" altLang="en-US" smtClean="0">
                <a:cs typeface="Arial" charset="0"/>
              </a:rPr>
              <a:t>Some ANS drugs produce oral adverse reactions</a:t>
            </a:r>
          </a:p>
          <a:p>
            <a:pPr lvl="1" eaLnBrk="1" hangingPunct="1"/>
            <a:r>
              <a:rPr lang="en-US" altLang="en-US" smtClean="0">
                <a:cs typeface="Arial" charset="0"/>
              </a:rPr>
              <a:t> Anticholinergic produce xerostomia</a:t>
            </a:r>
          </a:p>
          <a:p>
            <a:pPr eaLnBrk="1" hangingPunct="1"/>
            <a:r>
              <a:rPr lang="en-US" altLang="en-US" smtClean="0">
                <a:cs typeface="Arial" charset="0"/>
              </a:rPr>
              <a:t>Members of other drug groups have effects similar to the ANS drugs</a:t>
            </a:r>
          </a:p>
          <a:p>
            <a:pPr lvl="1" eaLnBrk="1" hangingPunct="1"/>
            <a:r>
              <a:rPr lang="en-US" altLang="en-US" smtClean="0">
                <a:cs typeface="Arial" charset="0"/>
              </a:rPr>
              <a:t>Antidepressants and antipsychotics</a:t>
            </a:r>
          </a:p>
          <a:p>
            <a:pPr lvl="2" eaLnBrk="1" hangingPunct="1">
              <a:lnSpc>
                <a:spcPct val="90000"/>
              </a:lnSpc>
            </a:pPr>
            <a:r>
              <a:rPr lang="en-US" altLang="fa-IR" sz="4800" smtClean="0"/>
              <a:t/>
            </a:r>
            <a:br>
              <a:rPr lang="en-US" altLang="fa-IR" sz="4800" smtClean="0"/>
            </a:br>
            <a:endParaRPr lang="en-US" altLang="en-US" sz="3000" smtClean="0">
              <a:solidFill>
                <a:srgbClr val="FFCC00"/>
              </a:solidFill>
              <a:cs typeface="Arial" charset="0"/>
            </a:endParaRPr>
          </a:p>
          <a:p>
            <a:pPr lvl="3" eaLnBrk="1" hangingPunct="1"/>
            <a:endParaRPr lang="en-US" altLang="ar-SA" sz="2600" smtClean="0">
              <a:solidFill>
                <a:srgbClr val="FF6600"/>
              </a:solidFill>
            </a:endParaRPr>
          </a:p>
          <a:p>
            <a:pPr lvl="3" eaLnBrk="1" hangingPunct="1"/>
            <a:endParaRPr lang="en-US" altLang="ar-SA" smtClean="0">
              <a:solidFill>
                <a:srgbClr val="FF6600"/>
              </a:solidFill>
            </a:endParaRPr>
          </a:p>
          <a:p>
            <a:pPr eaLnBrk="1" hangingPunct="1"/>
            <a:endParaRPr lang="en-US" altLang="en-US" smtClean="0">
              <a:cs typeface="Arial" charset="0"/>
            </a:endParaRPr>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FA831962-3E00-4BDA-8176-50DE2CBF94E5}" type="slidenum">
              <a:rPr lang="en-US" altLang="en-US"/>
              <a:pPr/>
              <a:t>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buClr>
                <a:schemeClr val="tx1"/>
              </a:buClr>
            </a:pPr>
            <a:r>
              <a:rPr lang="en-US" altLang="ar-SA" smtClean="0">
                <a:solidFill>
                  <a:srgbClr val="300698"/>
                </a:solidFill>
              </a:rPr>
              <a:t>Neurotransmitters</a:t>
            </a:r>
          </a:p>
          <a:p>
            <a:pPr lvl="1" eaLnBrk="1" hangingPunct="1">
              <a:buClr>
                <a:srgbClr val="FF0000"/>
              </a:buClr>
            </a:pPr>
            <a:r>
              <a:rPr lang="en-US" altLang="ar-SA" sz="2400" smtClean="0"/>
              <a:t>Acetylcholine is the primary NT in all autonomic ganglia and at the parasympathetic postganglionic cholinergic neurons</a:t>
            </a:r>
          </a:p>
          <a:p>
            <a:pPr lvl="1" eaLnBrk="1" hangingPunct="1">
              <a:buClr>
                <a:srgbClr val="FF0000"/>
              </a:buClr>
            </a:pPr>
            <a:endParaRPr lang="en-US" altLang="ar-SA" sz="2400" smtClean="0"/>
          </a:p>
          <a:p>
            <a:pPr lvl="1" eaLnBrk="1" hangingPunct="1">
              <a:buClr>
                <a:srgbClr val="FF0000"/>
              </a:buClr>
            </a:pPr>
            <a:r>
              <a:rPr lang="en-US" altLang="ar-SA" sz="2400" smtClean="0"/>
              <a:t>Noradrenaline (Norepinephrine) is the primary NT at the sympathetic postganglionic neurons</a:t>
            </a:r>
          </a:p>
          <a:p>
            <a:pPr lvl="2" eaLnBrk="1" hangingPunct="1">
              <a:buClr>
                <a:srgbClr val="FF0000"/>
              </a:buClr>
            </a:pPr>
            <a:r>
              <a:rPr lang="en-US" altLang="ar-SA" sz="2000" smtClean="0"/>
              <a:t> (exceptions thermoregulatory sweat glands and sympathetic fibers in skeletal muscles that release Ach).</a:t>
            </a:r>
          </a:p>
          <a:p>
            <a:pPr lvl="1" eaLnBrk="1" hangingPunct="1">
              <a:buClr>
                <a:srgbClr val="FF0000"/>
              </a:buClr>
            </a:pPr>
            <a:endParaRPr lang="en-US" altLang="ar-SA" sz="2400" smtClean="0"/>
          </a:p>
          <a:p>
            <a:pPr lvl="1" eaLnBrk="1" hangingPunct="1">
              <a:buClr>
                <a:srgbClr val="FF0000"/>
              </a:buClr>
            </a:pPr>
            <a:r>
              <a:rPr lang="en-US" altLang="ar-SA" sz="2400" smtClean="0"/>
              <a:t>Dopamine is released by some peripheral sympathetic neurons </a:t>
            </a:r>
          </a:p>
          <a:p>
            <a:pPr eaLnBrk="1" hangingPunct="1"/>
            <a:endParaRPr lang="en-US" altLang="en-US" smtClean="0">
              <a:cs typeface="Arial" charset="0"/>
            </a:endParaRPr>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A622C760-7508-4D99-BAE7-4AD7C96CE043}" type="slidenum">
              <a:rPr lang="en-US" altLang="en-US"/>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cs typeface="Arial" charset="0"/>
            </a:endParaRP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5143946F-B08A-41D5-AD2E-1B5BB903474F}" type="slidenum">
              <a:rPr lang="en-US" altLang="en-US"/>
              <a:pPr/>
              <a:t>7</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en-US" b="1" smtClean="0">
                <a:solidFill>
                  <a:srgbClr val="FFFF00"/>
                </a:solidFill>
                <a:latin typeface="Times New Roman" pitchFamily="18" charset="0"/>
                <a:cs typeface="Times New Roman" pitchFamily="18" charset="0"/>
              </a:rPr>
              <a:t>Muscarinic Receptors</a:t>
            </a:r>
          </a:p>
          <a:p>
            <a:pPr>
              <a:spcBef>
                <a:spcPct val="0"/>
              </a:spcBef>
            </a:pPr>
            <a:r>
              <a:rPr lang="en-GB" altLang="en-US" b="1" smtClean="0">
                <a:latin typeface="Times New Roman" pitchFamily="18" charset="0"/>
                <a:cs typeface="Times New Roman" pitchFamily="18" charset="0"/>
              </a:rPr>
              <a:t>G-protein-linked;  </a:t>
            </a:r>
            <a:endParaRPr lang="en-GB" altLang="en-US" smtClean="0">
              <a:latin typeface="Times New Roman" pitchFamily="18" charset="0"/>
              <a:cs typeface="Times New Roman" pitchFamily="18" charset="0"/>
            </a:endParaRPr>
          </a:p>
          <a:p>
            <a:pPr>
              <a:spcBef>
                <a:spcPct val="0"/>
              </a:spcBef>
            </a:pPr>
            <a:r>
              <a:rPr lang="en-GB" altLang="en-US" b="1" smtClean="0">
                <a:solidFill>
                  <a:srgbClr val="FF0000"/>
                </a:solidFill>
                <a:latin typeface="Times New Roman" pitchFamily="18" charset="0"/>
                <a:cs typeface="Times New Roman" pitchFamily="18" charset="0"/>
              </a:rPr>
              <a:t>M</a:t>
            </a:r>
            <a:r>
              <a:rPr lang="en-GB" altLang="en-US" b="1" baseline="-25000" smtClean="0">
                <a:solidFill>
                  <a:srgbClr val="FF0000"/>
                </a:solidFill>
                <a:latin typeface="Times New Roman" pitchFamily="18" charset="0"/>
                <a:cs typeface="Times New Roman" pitchFamily="18" charset="0"/>
              </a:rPr>
              <a:t>1</a:t>
            </a:r>
            <a:r>
              <a:rPr lang="en-GB" altLang="en-US" baseline="-25000" smtClean="0">
                <a:latin typeface="Times New Roman" pitchFamily="18" charset="0"/>
                <a:cs typeface="Times New Roman" pitchFamily="18" charset="0"/>
              </a:rPr>
              <a:t> </a:t>
            </a:r>
            <a:r>
              <a:rPr lang="en-GB" altLang="en-US" smtClean="0">
                <a:latin typeface="Times New Roman" pitchFamily="18" charset="0"/>
                <a:cs typeface="Times New Roman" pitchFamily="18" charset="0"/>
              </a:rPr>
              <a:t>- 	CNS, parietal cells of stomach;  IP3, DAG</a:t>
            </a:r>
          </a:p>
          <a:p>
            <a:pPr>
              <a:spcBef>
                <a:spcPct val="0"/>
              </a:spcBef>
            </a:pPr>
            <a:r>
              <a:rPr lang="en-GB" altLang="en-US" b="1" smtClean="0">
                <a:solidFill>
                  <a:srgbClr val="FF0000"/>
                </a:solidFill>
                <a:latin typeface="Times New Roman" pitchFamily="18" charset="0"/>
                <a:cs typeface="Times New Roman" pitchFamily="18" charset="0"/>
              </a:rPr>
              <a:t>M</a:t>
            </a:r>
            <a:r>
              <a:rPr lang="en-GB" altLang="en-US" b="1" baseline="-25000" smtClean="0">
                <a:solidFill>
                  <a:srgbClr val="FF0000"/>
                </a:solidFill>
                <a:latin typeface="Times New Roman" pitchFamily="18" charset="0"/>
                <a:cs typeface="Times New Roman" pitchFamily="18" charset="0"/>
              </a:rPr>
              <a:t>2</a:t>
            </a:r>
            <a:r>
              <a:rPr lang="en-GB" altLang="en-US" smtClean="0">
                <a:latin typeface="Times New Roman" pitchFamily="18" charset="0"/>
                <a:cs typeface="Times New Roman" pitchFamily="18" charset="0"/>
              </a:rPr>
              <a:t> - 	Heart, Nerves, Smooth Muscle; Inhi. of cAMP </a:t>
            </a:r>
          </a:p>
          <a:p>
            <a:pPr>
              <a:spcBef>
                <a:spcPct val="0"/>
              </a:spcBef>
            </a:pPr>
            <a:r>
              <a:rPr lang="en-GB" altLang="en-US" b="1" smtClean="0">
                <a:solidFill>
                  <a:srgbClr val="FF0000"/>
                </a:solidFill>
                <a:latin typeface="Times New Roman" pitchFamily="18" charset="0"/>
                <a:cs typeface="Times New Roman" pitchFamily="18" charset="0"/>
              </a:rPr>
              <a:t>M</a:t>
            </a:r>
            <a:r>
              <a:rPr lang="en-GB" altLang="en-US" b="1" baseline="-25000" smtClean="0">
                <a:solidFill>
                  <a:srgbClr val="FF0000"/>
                </a:solidFill>
                <a:latin typeface="Times New Roman" pitchFamily="18" charset="0"/>
                <a:cs typeface="Times New Roman" pitchFamily="18" charset="0"/>
              </a:rPr>
              <a:t>3</a:t>
            </a:r>
            <a:r>
              <a:rPr lang="en-GB" altLang="en-US" smtClean="0">
                <a:latin typeface="Times New Roman" pitchFamily="18" charset="0"/>
                <a:cs typeface="Times New Roman" pitchFamily="18" charset="0"/>
              </a:rPr>
              <a:t> -	Smooth muscle, exocrine glands; IP3, DAG</a:t>
            </a:r>
            <a:endParaRPr lang="en-GB" altLang="en-US" b="1" smtClean="0">
              <a:solidFill>
                <a:srgbClr val="FF0000"/>
              </a:solidFill>
              <a:latin typeface="Times New Roman" pitchFamily="18" charset="0"/>
              <a:cs typeface="Times New Roman" pitchFamily="18" charset="0"/>
            </a:endParaRPr>
          </a:p>
          <a:p>
            <a:pPr>
              <a:spcBef>
                <a:spcPct val="0"/>
              </a:spcBef>
            </a:pPr>
            <a:r>
              <a:rPr lang="en-GB" altLang="en-US" b="1" smtClean="0">
                <a:solidFill>
                  <a:srgbClr val="FF0000"/>
                </a:solidFill>
                <a:latin typeface="Times New Roman" pitchFamily="18" charset="0"/>
                <a:cs typeface="Times New Roman" pitchFamily="18" charset="0"/>
              </a:rPr>
              <a:t>M</a:t>
            </a:r>
            <a:r>
              <a:rPr lang="en-GB" altLang="en-US" b="1" baseline="-25000" smtClean="0">
                <a:solidFill>
                  <a:srgbClr val="FF0000"/>
                </a:solidFill>
                <a:latin typeface="Times New Roman" pitchFamily="18" charset="0"/>
                <a:cs typeface="Times New Roman" pitchFamily="18" charset="0"/>
              </a:rPr>
              <a:t>4</a:t>
            </a:r>
            <a:r>
              <a:rPr lang="en-GB" altLang="en-US" smtClean="0">
                <a:latin typeface="Times New Roman" pitchFamily="18" charset="0"/>
                <a:cs typeface="Times New Roman" pitchFamily="18" charset="0"/>
              </a:rPr>
              <a:t> -    ?CNS; Inhi.  cAMP</a:t>
            </a:r>
          </a:p>
          <a:p>
            <a:pPr>
              <a:spcBef>
                <a:spcPct val="0"/>
              </a:spcBef>
            </a:pPr>
            <a:r>
              <a:rPr lang="en-GB" altLang="en-US" b="1" smtClean="0">
                <a:solidFill>
                  <a:srgbClr val="FF0000"/>
                </a:solidFill>
                <a:latin typeface="Times New Roman" pitchFamily="18" charset="0"/>
                <a:cs typeface="Times New Roman" pitchFamily="18" charset="0"/>
              </a:rPr>
              <a:t>M</a:t>
            </a:r>
            <a:r>
              <a:rPr lang="en-GB" altLang="en-US" b="1" baseline="-25000" smtClean="0">
                <a:solidFill>
                  <a:srgbClr val="FF0000"/>
                </a:solidFill>
                <a:latin typeface="Times New Roman" pitchFamily="18" charset="0"/>
                <a:cs typeface="Times New Roman" pitchFamily="18" charset="0"/>
              </a:rPr>
              <a:t>5</a:t>
            </a:r>
            <a:r>
              <a:rPr lang="en-GB" altLang="en-US" smtClean="0">
                <a:latin typeface="Times New Roman" pitchFamily="18" charset="0"/>
                <a:cs typeface="Times New Roman" pitchFamily="18" charset="0"/>
              </a:rPr>
              <a:t>-    ?CNS, IP3, DAG</a:t>
            </a:r>
          </a:p>
          <a:p>
            <a:pPr>
              <a:spcBef>
                <a:spcPct val="0"/>
              </a:spcBef>
            </a:pPr>
            <a:r>
              <a:rPr lang="en-GB" altLang="en-US" smtClean="0">
                <a:latin typeface="Times New Roman" pitchFamily="18" charset="0"/>
                <a:cs typeface="Times New Roman" pitchFamily="18" charset="0"/>
              </a:rPr>
              <a:t>	</a:t>
            </a:r>
          </a:p>
          <a:p>
            <a:pPr>
              <a:spcBef>
                <a:spcPct val="0"/>
              </a:spcBef>
            </a:pPr>
            <a:r>
              <a:rPr lang="en-GB" altLang="en-US" b="1" u="sng" smtClean="0">
                <a:solidFill>
                  <a:srgbClr val="FFFF00"/>
                </a:solidFill>
                <a:latin typeface="Times New Roman" pitchFamily="18" charset="0"/>
                <a:cs typeface="Times New Roman" pitchFamily="18" charset="0"/>
              </a:rPr>
              <a:t>Nicotinic Receptors; </a:t>
            </a:r>
            <a:r>
              <a:rPr lang="en-GB" altLang="en-US" b="1" smtClean="0">
                <a:latin typeface="Times New Roman" pitchFamily="18" charset="0"/>
                <a:cs typeface="Times New Roman" pitchFamily="18" charset="0"/>
              </a:rPr>
              <a:t>Na+, K+ depolarizing channel</a:t>
            </a:r>
            <a:endParaRPr lang="en-GB" altLang="en-US" smtClean="0">
              <a:latin typeface="Times New Roman" pitchFamily="18" charset="0"/>
              <a:cs typeface="Times New Roman" pitchFamily="18" charset="0"/>
            </a:endParaRPr>
          </a:p>
          <a:p>
            <a:pPr>
              <a:spcBef>
                <a:spcPct val="0"/>
              </a:spcBef>
            </a:pPr>
            <a:r>
              <a:rPr lang="en-GB" altLang="en-US" smtClean="0">
                <a:latin typeface="Times New Roman" pitchFamily="18" charset="0"/>
                <a:cs typeface="Times New Roman" pitchFamily="18" charset="0"/>
              </a:rPr>
              <a:t>- ganglionic receptors</a:t>
            </a:r>
          </a:p>
          <a:p>
            <a:pPr>
              <a:spcBef>
                <a:spcPct val="0"/>
              </a:spcBef>
            </a:pPr>
            <a:r>
              <a:rPr lang="en-GB" altLang="en-US" smtClean="0">
                <a:latin typeface="Times New Roman" pitchFamily="18" charset="0"/>
                <a:cs typeface="Times New Roman" pitchFamily="18" charset="0"/>
              </a:rPr>
              <a:t>- NMJ receptors</a:t>
            </a:r>
          </a:p>
          <a:p>
            <a:endParaRPr lang="en-US" altLang="en-US" smtClean="0">
              <a:cs typeface="Arial" charset="0"/>
            </a:endParaRP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0F89FCAE-260F-4E8C-8DA3-DC9EAC88EFA0}" type="slidenum">
              <a:rPr lang="en-US" altLang="en-US"/>
              <a:pPr/>
              <a:t>8</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cs typeface="Arial"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946EED05-D4C8-4A41-84DB-F7A93061BB88}" type="slidenum">
              <a:rPr lang="en-US" altLang="en-US"/>
              <a:pPr/>
              <a:t>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lnSpc>
                <a:spcPct val="80000"/>
              </a:lnSpc>
              <a:defRPr/>
            </a:pPr>
            <a:r>
              <a:rPr lang="en-US" altLang="en-US" sz="2000" dirty="0" smtClean="0">
                <a:cs typeface="Arial" charset="0"/>
              </a:rPr>
              <a:t>Drugs that have the same effects on the human body as stimulation of the parasympathetic nervous system by acetylcholine.</a:t>
            </a:r>
          </a:p>
          <a:p>
            <a:pPr lvl="1" eaLnBrk="1" hangingPunct="1">
              <a:lnSpc>
                <a:spcPct val="80000"/>
              </a:lnSpc>
              <a:defRPr/>
            </a:pPr>
            <a:r>
              <a:rPr lang="en-US" altLang="en-US" sz="2000" dirty="0" smtClean="0">
                <a:cs typeface="Arial" charset="0"/>
              </a:rPr>
              <a:t>Muscarinic agonists</a:t>
            </a:r>
          </a:p>
          <a:p>
            <a:pPr lvl="1" eaLnBrk="1" hangingPunct="1">
              <a:lnSpc>
                <a:spcPct val="80000"/>
              </a:lnSpc>
              <a:defRPr/>
            </a:pPr>
            <a:r>
              <a:rPr lang="en-US" altLang="en-US" sz="2000" dirty="0" smtClean="0">
                <a:cs typeface="Arial" charset="0"/>
              </a:rPr>
              <a:t>Nicotinic agonists</a:t>
            </a:r>
          </a:p>
          <a:p>
            <a:pPr eaLnBrk="1" hangingPunct="1">
              <a:lnSpc>
                <a:spcPct val="80000"/>
              </a:lnSpc>
              <a:defRPr/>
            </a:pPr>
            <a:r>
              <a:rPr lang="en-US" altLang="en-US" sz="2000" dirty="0" smtClean="0">
                <a:cs typeface="Arial" charset="0"/>
              </a:rPr>
              <a:t>Can act indirectly by blocking </a:t>
            </a:r>
            <a:r>
              <a:rPr lang="en-US" altLang="en-US" sz="2000" dirty="0" err="1" smtClean="0">
                <a:cs typeface="Arial" charset="0"/>
              </a:rPr>
              <a:t>acetylcholinesterase</a:t>
            </a:r>
            <a:r>
              <a:rPr lang="en-US" altLang="en-US" sz="2000" dirty="0" smtClean="0">
                <a:cs typeface="Arial" charset="0"/>
              </a:rPr>
              <a:t> which inactivates </a:t>
            </a:r>
            <a:r>
              <a:rPr lang="en-US" altLang="en-US" sz="2000" dirty="0" err="1" smtClean="0">
                <a:cs typeface="Arial" charset="0"/>
              </a:rPr>
              <a:t>ACh</a:t>
            </a:r>
            <a:r>
              <a:rPr lang="en-US" altLang="en-US" sz="2000" dirty="0" smtClean="0">
                <a:cs typeface="Arial" charset="0"/>
              </a:rPr>
              <a:t> (anticholinesterases)</a:t>
            </a:r>
          </a:p>
          <a:p>
            <a:pPr lvl="1" eaLnBrk="1" hangingPunct="1">
              <a:lnSpc>
                <a:spcPct val="80000"/>
              </a:lnSpc>
              <a:defRPr/>
            </a:pPr>
            <a:r>
              <a:rPr lang="en-US" altLang="en-US" sz="2000" dirty="0" smtClean="0">
                <a:cs typeface="Arial" charset="0"/>
              </a:rPr>
              <a:t>Neostigmine (reversible)</a:t>
            </a:r>
          </a:p>
          <a:p>
            <a:pPr lvl="1" eaLnBrk="1" hangingPunct="1">
              <a:lnSpc>
                <a:spcPct val="80000"/>
              </a:lnSpc>
              <a:defRPr/>
            </a:pPr>
            <a:r>
              <a:rPr lang="en-US" altLang="en-US" sz="2000" dirty="0" err="1" smtClean="0">
                <a:cs typeface="Arial" charset="0"/>
              </a:rPr>
              <a:t>Malathion</a:t>
            </a:r>
            <a:r>
              <a:rPr lang="en-US" altLang="en-US" sz="2000" dirty="0" smtClean="0">
                <a:cs typeface="Arial" charset="0"/>
              </a:rPr>
              <a:t> and parathion (irreversible)</a:t>
            </a:r>
          </a:p>
          <a:p>
            <a:pPr lvl="1" eaLnBrk="1" hangingPunct="1">
              <a:lnSpc>
                <a:spcPct val="80000"/>
              </a:lnSpc>
              <a:defRPr/>
            </a:pPr>
            <a:endParaRPr lang="en-US" altLang="en-US" sz="2000" dirty="0" smtClean="0">
              <a:cs typeface="Arial" charset="0"/>
            </a:endParaRPr>
          </a:p>
          <a:p>
            <a:pPr marL="366713" lvl="1" eaLnBrk="1" hangingPunct="1">
              <a:lnSpc>
                <a:spcPct val="80000"/>
              </a:lnSpc>
              <a:buFont typeface="Wingdings 2" pitchFamily="18" charset="2"/>
              <a:buNone/>
              <a:defRPr/>
            </a:pPr>
            <a:endParaRPr lang="en-US" altLang="en-US" sz="2000" dirty="0" smtClean="0">
              <a:cs typeface="Arial" charset="0"/>
            </a:endParaRPr>
          </a:p>
          <a:p>
            <a:pPr>
              <a:defRPr/>
            </a:pPr>
            <a:endParaRPr 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1916D969-62F1-41D4-9AF3-67DD847DD35E}" type="slidenum">
              <a:rPr lang="en-US" altLang="en-US"/>
              <a:pPr/>
              <a:t>11</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r" rtl="1"/>
            <a:r>
              <a:rPr lang="en-US" altLang="en-US" smtClean="0">
                <a:latin typeface="Times New Roman" pitchFamily="18" charset="0"/>
                <a:cs typeface="B Nazanin" pitchFamily="2" charset="-78"/>
              </a:rPr>
              <a:t>Neostigmine</a:t>
            </a:r>
            <a:r>
              <a:rPr lang="fa-IR" altLang="en-US" smtClean="0">
                <a:latin typeface="Times New Roman" pitchFamily="18" charset="0"/>
                <a:cs typeface="B Nazanin" pitchFamily="2" charset="-78"/>
              </a:rPr>
              <a:t> و </a:t>
            </a:r>
            <a:r>
              <a:rPr lang="en-US" altLang="en-US" smtClean="0">
                <a:latin typeface="Times New Roman" pitchFamily="18" charset="0"/>
                <a:cs typeface="B Nazanin" pitchFamily="2" charset="-78"/>
              </a:rPr>
              <a:t>Physosigmine</a:t>
            </a:r>
            <a:r>
              <a:rPr lang="fa-IR" altLang="en-US" smtClean="0">
                <a:latin typeface="Times New Roman" pitchFamily="18" charset="0"/>
                <a:cs typeface="B Nazanin" pitchFamily="2" charset="-78"/>
              </a:rPr>
              <a:t> در درمان میاستنگی گراو کاربرد دارند.</a:t>
            </a:r>
            <a:endParaRPr lang="en-US" altLang="en-US" smtClean="0">
              <a:latin typeface="Times New Roman" pitchFamily="18" charset="0"/>
              <a:cs typeface="B Nazanin" pitchFamily="2" charset="-78"/>
            </a:endParaRPr>
          </a:p>
          <a:p>
            <a:endParaRPr lang="en-US" altLang="en-US" smtClean="0">
              <a:cs typeface="Arial" charset="0"/>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44793A9D-30B0-439D-B962-D4AB0ABAEAC3}" type="slidenum">
              <a:rPr lang="en-US" altLang="en-US"/>
              <a:pPr/>
              <a:t>13</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lgn="r" rtl="1" eaLnBrk="1" hangingPunct="1">
              <a:lnSpc>
                <a:spcPct val="90000"/>
              </a:lnSpc>
              <a:defRPr/>
            </a:pPr>
            <a:r>
              <a:rPr lang="fa-IR" dirty="0" smtClean="0">
                <a:cs typeface="B Nazanin" pitchFamily="2" charset="-78"/>
              </a:rPr>
              <a:t>مثال: در بیماری که پس از عمل جراحی بر روی مثانه دچار احتباس ادرار شده است، به دستور پزشک بتانکول تجویز کرده اید، با توجه به شناختی که از آثار سوء بتانکول دارید احتمال مشاهده ی کدام مورد زیر کمتر است؟</a:t>
            </a:r>
          </a:p>
          <a:p>
            <a:pPr marL="514350" indent="-514350" algn="r" rtl="1" eaLnBrk="1" hangingPunct="1">
              <a:lnSpc>
                <a:spcPct val="90000"/>
              </a:lnSpc>
              <a:buFont typeface="+mj-lt"/>
              <a:buAutoNum type="arabicPeriod"/>
              <a:defRPr/>
            </a:pPr>
            <a:r>
              <a:rPr lang="fa-IR" dirty="0" smtClean="0">
                <a:cs typeface="B Nazanin" pitchFamily="2" charset="-78"/>
              </a:rPr>
              <a:t>افزایش ترشح بزاق</a:t>
            </a:r>
          </a:p>
          <a:p>
            <a:pPr marL="514350" indent="-514350" algn="r" rtl="1" eaLnBrk="1" hangingPunct="1">
              <a:lnSpc>
                <a:spcPct val="90000"/>
              </a:lnSpc>
              <a:buFont typeface="+mj-lt"/>
              <a:buAutoNum type="arabicPeriod"/>
              <a:defRPr/>
            </a:pPr>
            <a:r>
              <a:rPr lang="fa-IR" dirty="0" smtClean="0">
                <a:cs typeface="B Nazanin" pitchFamily="2" charset="-78"/>
              </a:rPr>
              <a:t>اسهال همراه با کرامپ شکمی</a:t>
            </a:r>
          </a:p>
          <a:p>
            <a:pPr marL="514350" indent="-514350" algn="r" rtl="1" eaLnBrk="1" hangingPunct="1">
              <a:lnSpc>
                <a:spcPct val="90000"/>
              </a:lnSpc>
              <a:buFont typeface="+mj-lt"/>
              <a:buAutoNum type="arabicPeriod"/>
              <a:defRPr/>
            </a:pPr>
            <a:r>
              <a:rPr lang="fa-IR" dirty="0" smtClean="0">
                <a:cs typeface="B Nazanin" pitchFamily="2" charset="-78"/>
              </a:rPr>
              <a:t>گشاد شدن مردمک</a:t>
            </a:r>
          </a:p>
          <a:p>
            <a:pPr marL="514350" indent="-514350" algn="r" rtl="1" eaLnBrk="1" hangingPunct="1">
              <a:lnSpc>
                <a:spcPct val="90000"/>
              </a:lnSpc>
              <a:buFont typeface="+mj-lt"/>
              <a:buAutoNum type="arabicPeriod"/>
              <a:defRPr/>
            </a:pPr>
            <a:r>
              <a:rPr lang="fa-IR" dirty="0" smtClean="0">
                <a:cs typeface="B Nazanin" pitchFamily="2" charset="-78"/>
              </a:rPr>
              <a:t>افزایش تعریق</a:t>
            </a:r>
            <a:endParaRPr lang="en-US" dirty="0" smtClean="0">
              <a:cs typeface="B Nazanin" pitchFamily="2" charset="-78"/>
            </a:endParaRPr>
          </a:p>
          <a:p>
            <a:pPr>
              <a:defRPr/>
            </a:pPr>
            <a:endParaRPr lang="en-US" dirty="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2B607081-F338-4F18-904A-86976F210CF7}" type="slidenum">
              <a:rPr lang="en-US" altLang="en-US"/>
              <a:pPr/>
              <a:t>15</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200" y="6069013"/>
            <a:ext cx="2057400" cy="685800"/>
          </a:xfrm>
        </p:spPr>
        <p:txBody>
          <a:bodyPr>
            <a:noAutofit/>
          </a:bodyPr>
          <a:lstStyle>
            <a:lvl1pPr algn="ctr">
              <a:defRPr sz="2000">
                <a:solidFill>
                  <a:srgbClr val="FFFFFF"/>
                </a:solidFill>
              </a:defRPr>
            </a:lvl1pPr>
          </a:lstStyle>
          <a:p>
            <a:pPr>
              <a:defRPr/>
            </a:pPr>
            <a:endParaRPr lang="en-US"/>
          </a:p>
        </p:txBody>
      </p:sp>
      <p:sp>
        <p:nvSpPr>
          <p:cNvPr id="10" name="Footer Placeholder 16"/>
          <p:cNvSpPr>
            <a:spLocks noGrp="1"/>
          </p:cNvSpPr>
          <p:nvPr>
            <p:ph type="ftr" sz="quarter" idx="11"/>
          </p:nvPr>
        </p:nvSpPr>
        <p:spPr>
          <a:xfrm>
            <a:off x="2085975" y="236538"/>
            <a:ext cx="5867400" cy="365125"/>
          </a:xfrm>
        </p:spPr>
        <p:txBody>
          <a:bodyPr/>
          <a:lstStyle>
            <a:lvl1pPr algn="r">
              <a:defRPr>
                <a:solidFill>
                  <a:schemeClr val="tx2"/>
                </a:solidFill>
              </a:defRPr>
            </a:lvl1pPr>
          </a:lstStyle>
          <a:p>
            <a:pPr>
              <a:defRPr/>
            </a:pPr>
            <a:endParaRPr lang="en-US"/>
          </a:p>
        </p:txBody>
      </p:sp>
      <p:sp>
        <p:nvSpPr>
          <p:cNvPr id="11"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E0691313-580A-4EE5-8FBE-EDDC09CE46FA}" type="slidenum">
              <a:rPr lang="fa-IR" altLang="en-US"/>
              <a:pPr/>
              <a:t>‹#›</a:t>
            </a:fld>
            <a:endParaRPr lang="en-US" altLang="en-US"/>
          </a:p>
        </p:txBody>
      </p:sp>
    </p:spTree>
    <p:extLst>
      <p:ext uri="{BB962C8B-B14F-4D97-AF65-F5344CB8AC3E}">
        <p14:creationId xmlns:p14="http://schemas.microsoft.com/office/powerpoint/2010/main" val="266582359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AA970019-8B21-490E-A35B-213157ED59EC}" type="slidenum">
              <a:rPr lang="fa-IR" altLang="en-US"/>
              <a:pPr/>
              <a:t>‹#›</a:t>
            </a:fld>
            <a:endParaRPr lang="en-US" altLang="en-US"/>
          </a:p>
        </p:txBody>
      </p:sp>
    </p:spTree>
    <p:extLst>
      <p:ext uri="{BB962C8B-B14F-4D97-AF65-F5344CB8AC3E}">
        <p14:creationId xmlns:p14="http://schemas.microsoft.com/office/powerpoint/2010/main" val="2280873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rtl="1" eaLnBrk="1" hangingPunct="1">
              <a:defRPr/>
            </a:pPr>
            <a:endParaRPr lang="en-US"/>
          </a:p>
        </p:txBody>
      </p:sp>
      <p:sp>
        <p:nvSpPr>
          <p:cNvPr id="2" name="Vertical Title 1"/>
          <p:cNvSpPr>
            <a:spLocks noGrp="1"/>
          </p:cNvSpPr>
          <p:nvPr>
            <p:ph type="title" orient="vert"/>
          </p:nvPr>
        </p:nvSpPr>
        <p:spPr>
          <a:xfrm>
            <a:off x="6553200" y="609600"/>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200" y="6248400"/>
            <a:ext cx="2209800" cy="365125"/>
          </a:xfrm>
        </p:spPr>
        <p:txBody>
          <a:bodyPr/>
          <a:lstStyle>
            <a:lvl1pPr>
              <a:defRPr/>
            </a:lvl1pPr>
          </a:lstStyle>
          <a:p>
            <a:pPr>
              <a:defRPr/>
            </a:pPr>
            <a:endParaRPr lang="en-US"/>
          </a:p>
        </p:txBody>
      </p:sp>
      <p:sp>
        <p:nvSpPr>
          <p:cNvPr id="8" name="Footer Placeholder 4"/>
          <p:cNvSpPr>
            <a:spLocks noGrp="1"/>
          </p:cNvSpPr>
          <p:nvPr>
            <p:ph type="ftr" sz="quarter" idx="11"/>
          </p:nvPr>
        </p:nvSpPr>
        <p:spPr>
          <a:xfrm>
            <a:off x="457200" y="6248400"/>
            <a:ext cx="5573713" cy="365125"/>
          </a:xfrm>
        </p:spPr>
        <p:txBody>
          <a:bodyPr/>
          <a:lstStyle>
            <a:lvl1pPr>
              <a:defRPr/>
            </a:lvl1pPr>
          </a:lstStyle>
          <a:p>
            <a:pPr>
              <a:defRPr/>
            </a:pPr>
            <a:endParaRPr lang="en-US"/>
          </a:p>
        </p:txBody>
      </p:sp>
      <p:sp>
        <p:nvSpPr>
          <p:cNvPr id="9" name="Slide Number Placeholder 5"/>
          <p:cNvSpPr>
            <a:spLocks noGrp="1"/>
          </p:cNvSpPr>
          <p:nvPr>
            <p:ph type="sldNum" sz="quarter" idx="12"/>
          </p:nvPr>
        </p:nvSpPr>
        <p:spPr>
          <a:xfrm rot="5400000">
            <a:off x="5989638" y="144462"/>
            <a:ext cx="533400" cy="244475"/>
          </a:xfrm>
        </p:spPr>
        <p:txBody>
          <a:bodyPr/>
          <a:lstStyle>
            <a:lvl1pPr>
              <a:defRPr/>
            </a:lvl1pPr>
          </a:lstStyle>
          <a:p>
            <a:fld id="{E9493EEC-E6E9-4F35-9C81-955FF8FFF9FF}" type="slidenum">
              <a:rPr lang="fa-IR" altLang="en-US"/>
              <a:pPr/>
              <a:t>‹#›</a:t>
            </a:fld>
            <a:endParaRPr lang="en-US" altLang="en-US"/>
          </a:p>
        </p:txBody>
      </p:sp>
    </p:spTree>
    <p:extLst>
      <p:ext uri="{BB962C8B-B14F-4D97-AF65-F5344CB8AC3E}">
        <p14:creationId xmlns:p14="http://schemas.microsoft.com/office/powerpoint/2010/main" val="147813575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0725"/>
          </a:xfrm>
        </p:spPr>
        <p:txBody>
          <a:bodyPr>
            <a:normAutofit/>
          </a:bodyPr>
          <a:lstStyle/>
          <a:p>
            <a:pPr lvl="0"/>
            <a:endParaRPr lang="en-US" noProof="0"/>
          </a:p>
        </p:txBody>
      </p:sp>
      <p:sp>
        <p:nvSpPr>
          <p:cNvPr id="4" name="Date Placeholder 3"/>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4F38AC97-CEC1-45AA-9EBA-A6C292B759A4}" type="slidenum">
              <a:rPr lang="fa-IR" altLang="en-US"/>
              <a:pPr/>
              <a:t>‹#›</a:t>
            </a:fld>
            <a:endParaRPr lang="en-US" altLang="en-US"/>
          </a:p>
        </p:txBody>
      </p:sp>
    </p:spTree>
    <p:extLst>
      <p:ext uri="{BB962C8B-B14F-4D97-AF65-F5344CB8AC3E}">
        <p14:creationId xmlns:p14="http://schemas.microsoft.com/office/powerpoint/2010/main" val="147645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35D83B62-A155-4E0C-B6D4-A6483B269294}" type="slidenum">
              <a:rPr lang="fa-IR" altLang="en-US"/>
              <a:pPr/>
              <a:t>‹#›</a:t>
            </a:fld>
            <a:endParaRPr lang="en-US" altLang="en-US"/>
          </a:p>
        </p:txBody>
      </p:sp>
    </p:spTree>
    <p:extLst>
      <p:ext uri="{BB962C8B-B14F-4D97-AF65-F5344CB8AC3E}">
        <p14:creationId xmlns:p14="http://schemas.microsoft.com/office/powerpoint/2010/main" val="2461458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endParaRPr lang="en-US"/>
          </a:p>
        </p:txBody>
      </p:sp>
      <p:sp>
        <p:nvSpPr>
          <p:cNvPr id="8" name="Slide Number Placeholder 12"/>
          <p:cNvSpPr>
            <a:spLocks noGrp="1"/>
          </p:cNvSpPr>
          <p:nvPr>
            <p:ph type="sldNum" sz="quarter" idx="11"/>
          </p:nvPr>
        </p:nvSpPr>
        <p:spPr>
          <a:xfrm>
            <a:off x="0" y="1752600"/>
            <a:ext cx="1295400" cy="701675"/>
          </a:xfrm>
        </p:spPr>
        <p:txBody>
          <a:bodyPr>
            <a:noAutofit/>
          </a:bodyPr>
          <a:lstStyle>
            <a:lvl1pPr>
              <a:defRPr sz="2400"/>
            </a:lvl1pPr>
          </a:lstStyle>
          <a:p>
            <a:fld id="{68B25172-5E31-4934-9580-C1874987797C}" type="slidenum">
              <a:rPr lang="fa-IR" altLang="en-US"/>
              <a:pPr/>
              <a:t>‹#›</a:t>
            </a:fld>
            <a:endParaRPr lang="en-US" altLang="en-US"/>
          </a:p>
        </p:txBody>
      </p:sp>
      <p:sp>
        <p:nvSpPr>
          <p:cNvPr id="9" name="Footer Placeholder 13"/>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8357330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endParaRPr lang="en-US"/>
          </a:p>
        </p:txBody>
      </p:sp>
      <p:sp>
        <p:nvSpPr>
          <p:cNvPr id="6" name="Slide Number Placeholder 9"/>
          <p:cNvSpPr>
            <a:spLocks noGrp="1"/>
          </p:cNvSpPr>
          <p:nvPr>
            <p:ph type="sldNum" sz="quarter" idx="11"/>
          </p:nvPr>
        </p:nvSpPr>
        <p:spPr/>
        <p:txBody>
          <a:bodyPr/>
          <a:lstStyle>
            <a:lvl1pPr>
              <a:defRPr/>
            </a:lvl1pPr>
          </a:lstStyle>
          <a:p>
            <a:fld id="{1C28E4EC-614D-4C0F-8C2E-EBF3C0442116}" type="slidenum">
              <a:rPr lang="fa-IR" altLang="en-US"/>
              <a:pPr/>
              <a:t>‹#›</a:t>
            </a:fld>
            <a:endParaRPr lang="en-US" altLang="en-US"/>
          </a:p>
        </p:txBody>
      </p:sp>
      <p:sp>
        <p:nvSpPr>
          <p:cNvPr id="7" name="Footer Placeholder 11"/>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2572364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endParaRPr lang="en-US"/>
          </a:p>
        </p:txBody>
      </p:sp>
      <p:sp>
        <p:nvSpPr>
          <p:cNvPr id="8" name="Slide Number Placeholder 11"/>
          <p:cNvSpPr>
            <a:spLocks noGrp="1"/>
          </p:cNvSpPr>
          <p:nvPr>
            <p:ph type="sldNum" sz="quarter" idx="11"/>
          </p:nvPr>
        </p:nvSpPr>
        <p:spPr/>
        <p:txBody>
          <a:bodyPr/>
          <a:lstStyle>
            <a:lvl1pPr>
              <a:defRPr/>
            </a:lvl1pPr>
          </a:lstStyle>
          <a:p>
            <a:fld id="{B1B9321C-F441-49B0-B37B-382B4D63F343}" type="slidenum">
              <a:rPr lang="fa-IR" altLang="en-US"/>
              <a:pPr/>
              <a:t>‹#›</a:t>
            </a:fld>
            <a:endParaRPr lang="en-US" altLang="en-US"/>
          </a:p>
        </p:txBody>
      </p:sp>
      <p:sp>
        <p:nvSpPr>
          <p:cNvPr id="9" name="Footer Placeholder 13"/>
          <p:cNvSpPr>
            <a:spLocks noGrp="1"/>
          </p:cNvSpPr>
          <p:nvPr>
            <p:ph type="ftr" sz="quarter" idx="12"/>
          </p:nvPr>
        </p:nvSpPr>
        <p:spPr/>
        <p:txBody>
          <a:bodyPr rtlCol="0"/>
          <a:lstStyle>
            <a:lvl1pPr>
              <a:defRPr/>
            </a:lvl1pPr>
          </a:lstStyle>
          <a:p>
            <a:pPr>
              <a:defRPr/>
            </a:pPr>
            <a:endParaRPr lang="en-US"/>
          </a:p>
        </p:txBody>
      </p:sp>
    </p:spTree>
    <p:extLst>
      <p:ext uri="{BB962C8B-B14F-4D97-AF65-F5344CB8AC3E}">
        <p14:creationId xmlns:p14="http://schemas.microsoft.com/office/powerpoint/2010/main" val="1047102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fld id="{8DDB042F-D425-4F51-AB49-8AEA086CD96B}" type="slidenum">
              <a:rPr lang="fa-IR" altLang="en-US"/>
              <a:pPr/>
              <a:t>‹#›</a:t>
            </a:fld>
            <a:endParaRPr lang="en-US" altLang="en-US"/>
          </a:p>
        </p:txBody>
      </p:sp>
    </p:spTree>
    <p:extLst>
      <p:ext uri="{BB962C8B-B14F-4D97-AF65-F5344CB8AC3E}">
        <p14:creationId xmlns:p14="http://schemas.microsoft.com/office/powerpoint/2010/main" val="351469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9476BB0-EB24-4D12-B678-5C8E2D0A1254}" type="slidenum">
              <a:rPr lang="fa-IR" altLang="en-US"/>
              <a:pPr/>
              <a:t>‹#›</a:t>
            </a:fld>
            <a:endParaRPr lang="en-US" altLang="en-US"/>
          </a:p>
        </p:txBody>
      </p:sp>
    </p:spTree>
    <p:extLst>
      <p:ext uri="{BB962C8B-B14F-4D97-AF65-F5344CB8AC3E}">
        <p14:creationId xmlns:p14="http://schemas.microsoft.com/office/powerpoint/2010/main" val="3914639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4AFB6183-DCAC-452E-8E4A-8312AC7CA2CC}" type="slidenum">
              <a:rPr lang="fa-IR" altLang="en-US"/>
              <a:pPr/>
              <a:t>‹#›</a:t>
            </a:fld>
            <a:endParaRPr lang="en-US" altLang="en-US"/>
          </a:p>
        </p:txBody>
      </p:sp>
    </p:spTree>
    <p:extLst>
      <p:ext uri="{BB962C8B-B14F-4D97-AF65-F5344CB8AC3E}">
        <p14:creationId xmlns:p14="http://schemas.microsoft.com/office/powerpoint/2010/main" val="2655686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a:defRPr/>
            </a:lvl1pPr>
          </a:lstStyle>
          <a:p>
            <a:pPr>
              <a:defRPr/>
            </a:pPr>
            <a:endParaRPr lang="en-US"/>
          </a:p>
        </p:txBody>
      </p:sp>
      <p:sp>
        <p:nvSpPr>
          <p:cNvPr id="10" name="Slide Number Placeholder 12"/>
          <p:cNvSpPr>
            <a:spLocks noGrp="1"/>
          </p:cNvSpPr>
          <p:nvPr>
            <p:ph type="sldNum" sz="quarter" idx="11"/>
          </p:nvPr>
        </p:nvSpPr>
        <p:spPr>
          <a:xfrm>
            <a:off x="0" y="4667250"/>
            <a:ext cx="1447800" cy="663575"/>
          </a:xfrm>
        </p:spPr>
        <p:txBody>
          <a:bodyPr/>
          <a:lstStyle>
            <a:lvl1pPr>
              <a:defRPr sz="2800"/>
            </a:lvl1pPr>
          </a:lstStyle>
          <a:p>
            <a:fld id="{458FBBD1-7A5A-43E1-B836-3CC66B6B4C0D}" type="slidenum">
              <a:rPr lang="fa-IR" altLang="en-US"/>
              <a:pPr/>
              <a:t>‹#›</a:t>
            </a:fld>
            <a:endParaRPr lang="en-US" altLang="en-US"/>
          </a:p>
        </p:txBody>
      </p:sp>
      <p:sp>
        <p:nvSpPr>
          <p:cNvPr id="11" name="Footer Placeholder 13"/>
          <p:cNvSpPr>
            <a:spLocks noGrp="1"/>
          </p:cNvSpPr>
          <p:nvPr>
            <p:ph type="ftr" sz="quarter" idx="12"/>
          </p:nvPr>
        </p:nvSpPr>
        <p:spPr>
          <a:xfrm>
            <a:off x="1600200" y="6248400"/>
            <a:ext cx="4572000" cy="365125"/>
          </a:xfrm>
        </p:spPr>
        <p:txBody>
          <a:bodyPr rtlCol="0"/>
          <a:lstStyle>
            <a:lvl1pPr>
              <a:defRPr/>
            </a:lvl1pPr>
          </a:lstStyle>
          <a:p>
            <a:pPr>
              <a:defRPr/>
            </a:pPr>
            <a:endParaRPr lang="en-US"/>
          </a:p>
        </p:txBody>
      </p:sp>
    </p:spTree>
    <p:extLst>
      <p:ext uri="{BB962C8B-B14F-4D97-AF65-F5344CB8AC3E}">
        <p14:creationId xmlns:p14="http://schemas.microsoft.com/office/powerpoint/2010/main" val="304178844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rtl="1" eaLnBrk="1" latinLnBrk="0" hangingPunct="1">
              <a:defRPr kumimoji="0" sz="1400">
                <a:solidFill>
                  <a:schemeClr val="tx2"/>
                </a:solidFill>
                <a:cs typeface="Arial" charset="0"/>
              </a:defRPr>
            </a:lvl1pPr>
          </a:lstStyle>
          <a:p>
            <a:pPr>
              <a:defRPr/>
            </a:pPr>
            <a:endParaRPr lang="en-US"/>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rtl="1" eaLnBrk="1" latinLnBrk="0" hangingPunct="1">
              <a:defRPr kumimoji="0" sz="1400">
                <a:solidFill>
                  <a:schemeClr val="tx2"/>
                </a:solidFill>
                <a:cs typeface="Arial" charset="0"/>
              </a:defRPr>
            </a:lvl1pPr>
          </a:lstStyle>
          <a:p>
            <a:pPr>
              <a:defRPr/>
            </a:pPr>
            <a:endParaRPr lang="en-US"/>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rtl="1" eaLnBrk="1" hangingPunct="1">
              <a:defRPr/>
            </a:pPr>
            <a:endParaRPr lang="en-US"/>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wrap="square" lIns="91440" tIns="45720" rIns="91440" bIns="45720" numCol="1" anchor="ctr" anchorCtr="0" compatLnSpc="1">
            <a:prstTxWarp prst="textNoShape">
              <a:avLst/>
            </a:prstTxWarp>
            <a:normAutofit/>
          </a:bodyPr>
          <a:lstStyle>
            <a:lvl1pPr algn="ctr" rtl="1" eaLnBrk="1" hangingPunct="1">
              <a:defRPr sz="1400" b="1">
                <a:solidFill>
                  <a:srgbClr val="FFFFFF"/>
                </a:solidFill>
              </a:defRPr>
            </a:lvl1pPr>
          </a:lstStyle>
          <a:p>
            <a:fld id="{55B6FF20-A2E5-430D-833F-B129D3BF7D4F}" type="slidenum">
              <a:rPr lang="fa-IR"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27" r:id="rId1"/>
    <p:sldLayoutId id="2147484123" r:id="rId2"/>
    <p:sldLayoutId id="2147484128" r:id="rId3"/>
    <p:sldLayoutId id="2147484129" r:id="rId4"/>
    <p:sldLayoutId id="2147484130" r:id="rId5"/>
    <p:sldLayoutId id="2147484124" r:id="rId6"/>
    <p:sldLayoutId id="2147484131" r:id="rId7"/>
    <p:sldLayoutId id="2147484125" r:id="rId8"/>
    <p:sldLayoutId id="2147484132" r:id="rId9"/>
    <p:sldLayoutId id="2147484126" r:id="rId10"/>
    <p:sldLayoutId id="2147484133" r:id="rId11"/>
    <p:sldLayoutId id="2147484134" r:id="rId12"/>
  </p:sldLayoutIdLst>
  <p:hf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a:cs typeface="Arial" pitchFamily="34" charset="0"/>
        </a:defRPr>
      </a:lvl2pPr>
      <a:lvl3pPr algn="l" rtl="0" eaLnBrk="0" fontAlgn="base" hangingPunct="0">
        <a:spcBef>
          <a:spcPct val="0"/>
        </a:spcBef>
        <a:spcAft>
          <a:spcPct val="0"/>
        </a:spcAft>
        <a:defRPr sz="4400">
          <a:solidFill>
            <a:schemeClr val="tx2"/>
          </a:solidFill>
          <a:latin typeface="Tw Cen MT"/>
          <a:cs typeface="Arial" pitchFamily="34" charset="0"/>
        </a:defRPr>
      </a:lvl3pPr>
      <a:lvl4pPr algn="l" rtl="0" eaLnBrk="0" fontAlgn="base" hangingPunct="0">
        <a:spcBef>
          <a:spcPct val="0"/>
        </a:spcBef>
        <a:spcAft>
          <a:spcPct val="0"/>
        </a:spcAft>
        <a:defRPr sz="4400">
          <a:solidFill>
            <a:schemeClr val="tx2"/>
          </a:solidFill>
          <a:latin typeface="Tw Cen MT"/>
          <a:cs typeface="Arial" pitchFamily="34" charset="0"/>
        </a:defRPr>
      </a:lvl4pPr>
      <a:lvl5pPr algn="l" rtl="0" eaLnBrk="0" fontAlgn="base" hangingPunct="0">
        <a:spcBef>
          <a:spcPct val="0"/>
        </a:spcBef>
        <a:spcAft>
          <a:spcPct val="0"/>
        </a:spcAft>
        <a:defRPr sz="4400">
          <a:solidFill>
            <a:schemeClr val="tx2"/>
          </a:solidFill>
          <a:latin typeface="Tw Cen MT"/>
          <a:cs typeface="Arial" pitchFamily="34" charset="0"/>
        </a:defRPr>
      </a:lvl5pPr>
      <a:lvl6pPr marL="457200" algn="l" rtl="0" fontAlgn="base">
        <a:spcBef>
          <a:spcPct val="0"/>
        </a:spcBef>
        <a:spcAft>
          <a:spcPct val="0"/>
        </a:spcAft>
        <a:defRPr sz="4400">
          <a:solidFill>
            <a:schemeClr val="tx2"/>
          </a:solidFill>
          <a:latin typeface="Tw Cen MT"/>
          <a:cs typeface="Arial" pitchFamily="34" charset="0"/>
        </a:defRPr>
      </a:lvl6pPr>
      <a:lvl7pPr marL="914400" algn="l" rtl="0" fontAlgn="base">
        <a:spcBef>
          <a:spcPct val="0"/>
        </a:spcBef>
        <a:spcAft>
          <a:spcPct val="0"/>
        </a:spcAft>
        <a:defRPr sz="4400">
          <a:solidFill>
            <a:schemeClr val="tx2"/>
          </a:solidFill>
          <a:latin typeface="Tw Cen MT"/>
          <a:cs typeface="Arial" pitchFamily="34" charset="0"/>
        </a:defRPr>
      </a:lvl7pPr>
      <a:lvl8pPr marL="1371600" algn="l" rtl="0" fontAlgn="base">
        <a:spcBef>
          <a:spcPct val="0"/>
        </a:spcBef>
        <a:spcAft>
          <a:spcPct val="0"/>
        </a:spcAft>
        <a:defRPr sz="4400">
          <a:solidFill>
            <a:schemeClr val="tx2"/>
          </a:solidFill>
          <a:latin typeface="Tw Cen MT"/>
          <a:cs typeface="Arial" pitchFamily="34" charset="0"/>
        </a:defRPr>
      </a:lvl8pPr>
      <a:lvl9pPr marL="1828800" algn="l" rtl="0" fontAlgn="base">
        <a:spcBef>
          <a:spcPct val="0"/>
        </a:spcBef>
        <a:spcAft>
          <a:spcPct val="0"/>
        </a:spcAft>
        <a:defRPr sz="4400">
          <a:solidFill>
            <a:schemeClr val="tx2"/>
          </a:solidFill>
          <a:latin typeface="Tw Cen MT"/>
          <a:cs typeface="Arial"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9BBB59"/>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64A2"/>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5.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5.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5.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9"/>
          <p:cNvSpPr>
            <a:spLocks noChangeArrowheads="1"/>
          </p:cNvSpPr>
          <p:nvPr/>
        </p:nvSpPr>
        <p:spPr bwMode="auto">
          <a:xfrm>
            <a:off x="762000" y="901700"/>
            <a:ext cx="7848600" cy="26654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endParaRPr lang="fa-IR" altLang="en-US" sz="2400">
              <a:latin typeface="Times New Roman" pitchFamily="18" charset="0"/>
              <a:cs typeface="Times New Roman" pitchFamily="18" charset="0"/>
            </a:endParaRPr>
          </a:p>
        </p:txBody>
      </p:sp>
      <p:sp>
        <p:nvSpPr>
          <p:cNvPr id="5123" name="Rectangle 10"/>
          <p:cNvSpPr>
            <a:spLocks noGrp="1" noChangeArrowheads="1"/>
          </p:cNvSpPr>
          <p:nvPr>
            <p:ph type="ctrTitle"/>
          </p:nvPr>
        </p:nvSpPr>
        <p:spPr>
          <a:xfrm>
            <a:off x="533400" y="3733800"/>
            <a:ext cx="8251825" cy="423863"/>
          </a:xfrm>
        </p:spPr>
        <p:txBody>
          <a:bodyPr/>
          <a:lstStyle/>
          <a:p>
            <a:pPr algn="ctr" eaLnBrk="1" hangingPunct="1">
              <a:defRPr/>
            </a:pPr>
            <a:r>
              <a:rPr lang="en-US" altLang="ar-SA" sz="4000" dirty="0">
                <a:solidFill>
                  <a:srgbClr val="002060"/>
                </a:solidFill>
                <a:effectLst>
                  <a:outerShdw blurRad="38100" dist="38100" dir="2700000" algn="tl">
                    <a:srgbClr val="C0C0C0"/>
                  </a:outerShdw>
                </a:effectLst>
              </a:rPr>
              <a:t>Introduction to Autonomic Pharmacology</a:t>
            </a:r>
            <a:r>
              <a:rPr lang="fa-IR" altLang="ar-SA" sz="4000" b="1" dirty="0">
                <a:solidFill>
                  <a:srgbClr val="002060"/>
                </a:solidFill>
                <a:effectLst>
                  <a:outerShdw blurRad="38100" dist="38100" dir="2700000" algn="tl">
                    <a:srgbClr val="C0C0C0"/>
                  </a:outerShdw>
                </a:effectLst>
              </a:rPr>
              <a:t/>
            </a:r>
            <a:br>
              <a:rPr lang="fa-IR" altLang="ar-SA" sz="4000" b="1" dirty="0">
                <a:solidFill>
                  <a:srgbClr val="002060"/>
                </a:solidFill>
                <a:effectLst>
                  <a:outerShdw blurRad="38100" dist="38100" dir="2700000" algn="tl">
                    <a:srgbClr val="C0C0C0"/>
                  </a:outerShdw>
                </a:effectLst>
              </a:rPr>
            </a:br>
            <a:r>
              <a:rPr lang="fa-IR" altLang="ar-SA" sz="4000" b="1" dirty="0">
                <a:solidFill>
                  <a:schemeClr val="tx1"/>
                </a:solidFill>
                <a:effectLst>
                  <a:outerShdw blurRad="38100" dist="38100" dir="2700000" algn="tl">
                    <a:srgbClr val="C0C0C0"/>
                  </a:outerShdw>
                </a:effectLst>
              </a:rPr>
              <a:t/>
            </a:r>
            <a:br>
              <a:rPr lang="fa-IR" altLang="ar-SA" sz="4000" b="1" dirty="0">
                <a:solidFill>
                  <a:schemeClr val="tx1"/>
                </a:solidFill>
                <a:effectLst>
                  <a:outerShdw blurRad="38100" dist="38100" dir="2700000" algn="tl">
                    <a:srgbClr val="C0C0C0"/>
                  </a:outerShdw>
                </a:effectLst>
              </a:rPr>
            </a:br>
            <a:endParaRPr lang="en-US" sz="3600" dirty="0">
              <a:solidFill>
                <a:schemeClr val="tx1"/>
              </a:solidFill>
              <a:latin typeface="Trebuchet MS" pitchFamily="34" charset="0"/>
            </a:endParaRPr>
          </a:p>
        </p:txBody>
      </p:sp>
      <p:sp>
        <p:nvSpPr>
          <p:cNvPr id="11268" name="Rectangle 11"/>
          <p:cNvSpPr>
            <a:spLocks noChangeArrowheads="1"/>
          </p:cNvSpPr>
          <p:nvPr/>
        </p:nvSpPr>
        <p:spPr bwMode="auto">
          <a:xfrm>
            <a:off x="692150" y="5237163"/>
            <a:ext cx="77755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algn="ctr" eaLnBrk="1" hangingPunct="1">
              <a:spcBef>
                <a:spcPct val="20000"/>
              </a:spcBef>
              <a:buClrTx/>
              <a:buSzTx/>
              <a:buFontTx/>
              <a:buNone/>
            </a:pPr>
            <a:endParaRPr lang="en-US" altLang="en-US" sz="3200">
              <a:solidFill>
                <a:schemeClr val="bg1"/>
              </a:solidFill>
              <a:latin typeface="Times New Roman" pitchFamily="18" charset="0"/>
              <a:cs typeface="Times New Roman" pitchFamily="18" charset="0"/>
            </a:endParaRPr>
          </a:p>
        </p:txBody>
      </p:sp>
      <p:sp>
        <p:nvSpPr>
          <p:cNvPr id="11269" name="Text Box 5"/>
          <p:cNvSpPr txBox="1">
            <a:spLocks noChangeArrowheads="1"/>
          </p:cNvSpPr>
          <p:nvPr/>
        </p:nvSpPr>
        <p:spPr bwMode="auto">
          <a:xfrm>
            <a:off x="2973388" y="4529138"/>
            <a:ext cx="3213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algn="ctr" eaLnBrk="1" hangingPunct="1">
              <a:spcBef>
                <a:spcPct val="0"/>
              </a:spcBef>
              <a:buClrTx/>
              <a:buSzTx/>
              <a:buFontTx/>
              <a:buNone/>
            </a:pPr>
            <a:r>
              <a:rPr lang="en-US" altLang="en-US" sz="2000" i="1">
                <a:solidFill>
                  <a:srgbClr val="FFFDB5"/>
                </a:solidFill>
                <a:latin typeface="Times New Roman" pitchFamily="18" charset="0"/>
                <a:cs typeface="Times New Roman" pitchFamily="18" charset="0"/>
              </a:rPr>
              <a:t>SE. Mousavi, PhD</a:t>
            </a:r>
            <a:br>
              <a:rPr lang="en-US" altLang="en-US" sz="2000" i="1">
                <a:solidFill>
                  <a:srgbClr val="FFFDB5"/>
                </a:solidFill>
                <a:latin typeface="Times New Roman" pitchFamily="18" charset="0"/>
                <a:cs typeface="Times New Roman" pitchFamily="18" charset="0"/>
              </a:rPr>
            </a:br>
            <a:r>
              <a:rPr lang="en-US" altLang="en-US" sz="2000" i="1">
                <a:solidFill>
                  <a:srgbClr val="FFFDB5"/>
                </a:solidFill>
                <a:latin typeface="Times New Roman" pitchFamily="18" charset="0"/>
                <a:cs typeface="Times New Roman" pitchFamily="18" charset="0"/>
              </a:rPr>
              <a:t>Department of Pharmacology</a:t>
            </a:r>
          </a:p>
        </p:txBody>
      </p:sp>
      <p:sp>
        <p:nvSpPr>
          <p:cNvPr id="11270"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25D982F0-3680-40E8-8ECD-9D82C6179D20}" type="slidenum">
              <a:rPr lang="fa-IR" altLang="en-US">
                <a:solidFill>
                  <a:schemeClr val="tx2"/>
                </a:solidFill>
              </a:rPr>
              <a:pPr/>
              <a:t>1</a:t>
            </a:fld>
            <a:endParaRPr lang="en-US" altLang="en-US">
              <a:solidFill>
                <a:schemeClr val="tx2"/>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813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743450" y="377825"/>
            <a:ext cx="4391025" cy="6480175"/>
          </a:xfrm>
        </p:spPr>
      </p:pic>
      <p:pic>
        <p:nvPicPr>
          <p:cNvPr id="26627" name="Content Placeholder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750" y="1628775"/>
            <a:ext cx="482441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2"/>
          <p:cNvSpPr>
            <a:spLocks noChangeArrowheads="1"/>
          </p:cNvSpPr>
          <p:nvPr/>
        </p:nvSpPr>
        <p:spPr bwMode="auto">
          <a:xfrm>
            <a:off x="468313" y="387350"/>
            <a:ext cx="33988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r>
              <a:rPr lang="en-US" altLang="en-US" sz="3600"/>
              <a:t>Effects on organs</a:t>
            </a:r>
          </a:p>
        </p:txBody>
      </p:sp>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8CB9EA3F-9F0D-4420-AE4F-A03AE7200F3F}" type="slidenum">
              <a:rPr lang="fa-IR" altLang="en-US" sz="1200">
                <a:solidFill>
                  <a:srgbClr val="FFFFFF"/>
                </a:solidFill>
              </a:rPr>
              <a:pPr>
                <a:lnSpc>
                  <a:spcPct val="80000"/>
                </a:lnSpc>
              </a:pPr>
              <a:t>10</a:t>
            </a:fld>
            <a:endParaRPr lang="en-US" altLang="en-US" sz="12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18"/>
    </mc:Choice>
    <mc:Fallback>
      <p:transition spd="slow" advTm="9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1"/>
          <p:cNvSpPr>
            <a:spLocks noChangeArrowheads="1"/>
          </p:cNvSpPr>
          <p:nvPr/>
        </p:nvSpPr>
        <p:spPr bwMode="auto">
          <a:xfrm>
            <a:off x="827088" y="1758950"/>
            <a:ext cx="7661275"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r" rtl="1" eaLnBrk="1" hangingPunct="1">
              <a:defRPr/>
            </a:pPr>
            <a:r>
              <a:rPr lang="fa-IR" altLang="en-US" sz="2200" b="1" dirty="0" smtClean="0">
                <a:solidFill>
                  <a:srgbClr val="FF0000"/>
                </a:solidFill>
                <a:cs typeface="B Nazanin" pitchFamily="2" charset="-78"/>
              </a:rPr>
              <a:t>1</a:t>
            </a:r>
            <a:r>
              <a:rPr lang="fa-IR" altLang="en-US" sz="2000" b="1" dirty="0" smtClean="0">
                <a:solidFill>
                  <a:srgbClr val="FF0000"/>
                </a:solidFill>
                <a:cs typeface="B Nazanin" pitchFamily="2" charset="-78"/>
              </a:rPr>
              <a:t>- مقلدهای مستقیم کولین</a:t>
            </a:r>
            <a:r>
              <a:rPr lang="en-US" altLang="en-US" sz="2000" b="1" dirty="0" smtClean="0">
                <a:solidFill>
                  <a:srgbClr val="FF0000"/>
                </a:solidFill>
                <a:cs typeface="B Nazanin" pitchFamily="2" charset="-78"/>
              </a:rPr>
              <a:t>:</a:t>
            </a:r>
            <a:endParaRPr lang="fa-IR" altLang="en-US" sz="2000" b="1" dirty="0" smtClean="0">
              <a:solidFill>
                <a:srgbClr val="FF0000"/>
              </a:solidFill>
              <a:cs typeface="B Nazanin" pitchFamily="2" charset="-78"/>
            </a:endParaRPr>
          </a:p>
          <a:p>
            <a:pPr marL="342900" indent="-342900" algn="r" rtl="1" eaLnBrk="1" hangingPunct="1">
              <a:buFont typeface="Wingdings" panose="05000000000000000000" pitchFamily="2" charset="2"/>
              <a:buChar char="§"/>
              <a:defRPr/>
            </a:pPr>
            <a:r>
              <a:rPr lang="fa-IR" altLang="en-US" dirty="0" smtClean="0">
                <a:cs typeface="B Nazanin" pitchFamily="2" charset="-78"/>
              </a:rPr>
              <a:t> این دارو ها  آگونیست های موسکارینی می باشند.</a:t>
            </a:r>
          </a:p>
          <a:p>
            <a:pPr marL="342900" indent="-342900" algn="r" rtl="1" eaLnBrk="1" hangingPunct="1">
              <a:buFont typeface="Wingdings" panose="05000000000000000000" pitchFamily="2" charset="2"/>
              <a:buChar char="§"/>
              <a:defRPr/>
            </a:pPr>
            <a:r>
              <a:rPr lang="fa-IR" altLang="en-US" dirty="0" smtClean="0">
                <a:cs typeface="B Nazanin" pitchFamily="2" charset="-78"/>
              </a:rPr>
              <a:t>طبیعی: آکونیست های موسکارین و نیکوتین</a:t>
            </a:r>
          </a:p>
          <a:p>
            <a:pPr marL="342900" indent="-342900" algn="r" rtl="1" eaLnBrk="1" hangingPunct="1">
              <a:buFont typeface="Wingdings" panose="05000000000000000000" pitchFamily="2" charset="2"/>
              <a:buChar char="§"/>
              <a:defRPr/>
            </a:pPr>
            <a:r>
              <a:rPr lang="fa-IR" altLang="en-US" dirty="0" smtClean="0">
                <a:cs typeface="B Nazanin" pitchFamily="2" charset="-78"/>
              </a:rPr>
              <a:t>سنتتیک: بتانکول </a:t>
            </a:r>
            <a:r>
              <a:rPr lang="en-US" altLang="en-US" dirty="0" smtClean="0">
                <a:cs typeface="B Nazanin" pitchFamily="2" charset="-78"/>
              </a:rPr>
              <a:t>(</a:t>
            </a:r>
            <a:r>
              <a:rPr lang="en-US" altLang="en-US" dirty="0" err="1" smtClean="0">
                <a:cs typeface="B Nazanin" pitchFamily="2" charset="-78"/>
              </a:rPr>
              <a:t>Bethanechol</a:t>
            </a:r>
            <a:r>
              <a:rPr lang="en-US" altLang="en-US" dirty="0" smtClean="0">
                <a:cs typeface="B Nazanin" pitchFamily="2" charset="-78"/>
              </a:rPr>
              <a:t>)</a:t>
            </a:r>
            <a:r>
              <a:rPr lang="fa-IR" altLang="en-US" dirty="0" smtClean="0">
                <a:cs typeface="B Nazanin" pitchFamily="2" charset="-78"/>
              </a:rPr>
              <a:t>، پیلوکارپین </a:t>
            </a:r>
            <a:r>
              <a:rPr lang="en-US" altLang="en-US" dirty="0" smtClean="0">
                <a:cs typeface="B Nazanin" pitchFamily="2" charset="-78"/>
              </a:rPr>
              <a:t> (</a:t>
            </a:r>
            <a:r>
              <a:rPr lang="en-US" altLang="en-US" dirty="0" err="1" smtClean="0">
                <a:cs typeface="B Nazanin" pitchFamily="2" charset="-78"/>
              </a:rPr>
              <a:t>Pilocarpine</a:t>
            </a:r>
            <a:r>
              <a:rPr lang="en-US" altLang="en-US" dirty="0" smtClean="0">
                <a:cs typeface="B Nazanin" pitchFamily="2" charset="-78"/>
              </a:rPr>
              <a:t>) </a:t>
            </a:r>
          </a:p>
          <a:p>
            <a:pPr algn="r" rtl="1" eaLnBrk="1" hangingPunct="1">
              <a:defRPr/>
            </a:pPr>
            <a:endParaRPr lang="en-US" altLang="en-US" sz="2000" dirty="0" smtClean="0">
              <a:cs typeface="B Nazanin" pitchFamily="2" charset="-78"/>
            </a:endParaRPr>
          </a:p>
          <a:p>
            <a:pPr algn="r" rtl="1" eaLnBrk="1" hangingPunct="1">
              <a:defRPr/>
            </a:pPr>
            <a:endParaRPr lang="en-US" altLang="en-US" sz="2000" b="1" dirty="0" smtClean="0">
              <a:cs typeface="B Nazanin" pitchFamily="2" charset="-78"/>
            </a:endParaRPr>
          </a:p>
          <a:p>
            <a:pPr marL="0" lvl="1" indent="0" algn="r" rtl="1" eaLnBrk="1" hangingPunct="1">
              <a:defRPr/>
            </a:pPr>
            <a:r>
              <a:rPr lang="fa-IR" altLang="en-US" sz="2000" b="1" dirty="0" smtClean="0">
                <a:solidFill>
                  <a:srgbClr val="FF0000"/>
                </a:solidFill>
                <a:cs typeface="B Nazanin" pitchFamily="2" charset="-78"/>
              </a:rPr>
              <a:t>2- مهار کننده های کولین استراز(آنتی کولین استرازها):</a:t>
            </a:r>
          </a:p>
          <a:p>
            <a:pPr marL="342900" lvl="1" indent="-342900" algn="just" rtl="1" eaLnBrk="1" hangingPunct="1">
              <a:buFont typeface="Wingdings" panose="05000000000000000000" pitchFamily="2" charset="2"/>
              <a:buChar char="§"/>
              <a:defRPr/>
            </a:pPr>
            <a:r>
              <a:rPr lang="fa-IR" altLang="en-US" dirty="0" smtClean="0">
                <a:cs typeface="B Nazanin" pitchFamily="2" charset="-78"/>
              </a:rPr>
              <a:t>این داروها با مهارکردن آنزیم استیل کولین استراز سبب افزایش سطح </a:t>
            </a:r>
            <a:r>
              <a:rPr lang="en-US" altLang="en-US" dirty="0" smtClean="0">
                <a:cs typeface="B Nazanin" pitchFamily="2" charset="-78"/>
              </a:rPr>
              <a:t>Ach</a:t>
            </a:r>
            <a:r>
              <a:rPr lang="fa-IR" altLang="en-US" dirty="0" smtClean="0">
                <a:cs typeface="B Nazanin" pitchFamily="2" charset="-78"/>
              </a:rPr>
              <a:t> درونزا میشوند</a:t>
            </a:r>
          </a:p>
          <a:p>
            <a:pPr marL="342900" lvl="1" indent="-342900" algn="just" rtl="1" eaLnBrk="1" hangingPunct="1">
              <a:buFont typeface="Wingdings" panose="05000000000000000000" pitchFamily="2" charset="2"/>
              <a:buChar char="§"/>
              <a:defRPr/>
            </a:pPr>
            <a:r>
              <a:rPr lang="fa-IR" altLang="en-US" dirty="0" smtClean="0">
                <a:cs typeface="B Nazanin" pitchFamily="2" charset="-78"/>
              </a:rPr>
              <a:t>اهمیت این داروها در سم شناسی می باشد زیرا بسیاری از آن ها درسموم ارگانوفسفات وجود دارند مانند مالاتیون و آنزیم را به طورغیر قابل برگشت مهار میکنند.</a:t>
            </a:r>
          </a:p>
          <a:p>
            <a:pPr marL="342900" lvl="1" indent="-342900" algn="just" rtl="1" eaLnBrk="1" hangingPunct="1">
              <a:buFont typeface="Wingdings" panose="05000000000000000000" pitchFamily="2" charset="2"/>
              <a:buChar char="§"/>
              <a:defRPr/>
            </a:pPr>
            <a:r>
              <a:rPr lang="fa-IR" altLang="en-US" dirty="0" smtClean="0">
                <a:cs typeface="B Nazanin" pitchFamily="2" charset="-78"/>
              </a:rPr>
              <a:t>معمولا گروهی که در دارو درمانی استفاده می شوند، به صورت قابل برگشت آنزیم را مهار </a:t>
            </a:r>
          </a:p>
          <a:p>
            <a:pPr marL="0" lvl="1" indent="0" algn="just" rtl="1" eaLnBrk="1" hangingPunct="1">
              <a:defRPr/>
            </a:pPr>
            <a:r>
              <a:rPr lang="fa-IR" altLang="en-US" dirty="0" smtClean="0">
                <a:cs typeface="B Nazanin" pitchFamily="2" charset="-78"/>
              </a:rPr>
              <a:t>     می کنند. مانند ریواستیگمین و نئوستیگمین</a:t>
            </a:r>
          </a:p>
          <a:p>
            <a:pPr marL="342900" indent="-342900" algn="r" rtl="1" eaLnBrk="1" hangingPunct="1">
              <a:buFont typeface="Wingdings" panose="05000000000000000000" pitchFamily="2" charset="2"/>
              <a:buChar char="§"/>
              <a:defRPr/>
            </a:pPr>
            <a:endParaRPr lang="en-US" altLang="en-US" dirty="0" smtClean="0">
              <a:cs typeface="B Nazanin" pitchFamily="2" charset="-78"/>
            </a:endParaRPr>
          </a:p>
          <a:p>
            <a:pPr algn="r" rtl="1" eaLnBrk="1" hangingPunct="1">
              <a:defRPr/>
            </a:pPr>
            <a:endParaRPr lang="en-US" altLang="en-US" dirty="0" smtClean="0">
              <a:cs typeface="B Nazanin" pitchFamily="2" charset="-78"/>
            </a:endParaRPr>
          </a:p>
        </p:txBody>
      </p:sp>
      <p:sp>
        <p:nvSpPr>
          <p:cNvPr id="20484" name="Rectangle 2"/>
          <p:cNvSpPr>
            <a:spLocks noGrp="1" noChangeArrowheads="1"/>
          </p:cNvSpPr>
          <p:nvPr>
            <p:ph type="title"/>
          </p:nvPr>
        </p:nvSpPr>
        <p:spPr>
          <a:xfrm>
            <a:off x="684213" y="260350"/>
            <a:ext cx="8153400" cy="990600"/>
          </a:xfrm>
        </p:spPr>
        <p:txBody>
          <a:bodyPr/>
          <a:lstStyle/>
          <a:p>
            <a:pPr algn="ctr" eaLnBrk="1" hangingPunct="1">
              <a:defRPr/>
            </a:pPr>
            <a:r>
              <a:rPr lang="fa-IR" altLang="en-US" sz="3200" b="1" dirty="0" smtClean="0">
                <a:solidFill>
                  <a:schemeClr val="tx2">
                    <a:lumMod val="50000"/>
                  </a:schemeClr>
                </a:solidFill>
                <a:latin typeface="Times New Roman" panose="02020603050405020304" pitchFamily="18" charset="0"/>
                <a:cs typeface="B Nazanin" panose="00000400000000000000" pitchFamily="2" charset="-78"/>
              </a:rPr>
              <a:t>آگونیست های کولینرژیک </a:t>
            </a:r>
            <a:endParaRPr lang="en-US" altLang="en-US" sz="3200" b="1" dirty="0" smtClean="0">
              <a:solidFill>
                <a:schemeClr val="tx2">
                  <a:lumMod val="50000"/>
                </a:schemeClr>
              </a:solidFill>
              <a:latin typeface="Times New Roman" panose="02020603050405020304" pitchFamily="18" charset="0"/>
              <a:cs typeface="B Nazanin" panose="00000400000000000000" pitchFamily="2" charset="-78"/>
            </a:endParaRPr>
          </a:p>
        </p:txBody>
      </p:sp>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39068671-2810-409B-B7E7-DC7DBA33D58C}" type="slidenum">
              <a:rPr lang="fa-IR" altLang="en-US" sz="1200">
                <a:solidFill>
                  <a:srgbClr val="FFFFFF"/>
                </a:solidFill>
              </a:rPr>
              <a:pPr>
                <a:lnSpc>
                  <a:spcPct val="80000"/>
                </a:lnSpc>
              </a:pPr>
              <a:t>11</a:t>
            </a:fld>
            <a:endParaRPr lang="en-US" altLang="en-US" sz="1200">
              <a:solidFill>
                <a:srgbClr val="FF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6509"/>
    </mc:Choice>
    <mc:Fallback>
      <p:transition spd="slow" advTm="86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611188" y="333375"/>
            <a:ext cx="8153400" cy="990600"/>
          </a:xfrm>
        </p:spPr>
        <p:txBody>
          <a:bodyPr/>
          <a:lstStyle/>
          <a:p>
            <a:pPr algn="ctr" eaLnBrk="1" hangingPunct="1"/>
            <a:r>
              <a:rPr lang="en-US" altLang="en-US" sz="3200" smtClean="0">
                <a:solidFill>
                  <a:srgbClr val="C00000"/>
                </a:solidFill>
                <a:cs typeface="Arial" charset="0"/>
              </a:rPr>
              <a:t>Indications for use of cholinergic drugs</a:t>
            </a:r>
          </a:p>
        </p:txBody>
      </p:sp>
      <p:sp>
        <p:nvSpPr>
          <p:cNvPr id="27651" name="Rectangle 3"/>
          <p:cNvSpPr>
            <a:spLocks noGrp="1" noChangeArrowheads="1"/>
          </p:cNvSpPr>
          <p:nvPr>
            <p:ph sz="quarter" idx="1"/>
          </p:nvPr>
        </p:nvSpPr>
        <p:spPr>
          <a:xfrm>
            <a:off x="107950" y="1700213"/>
            <a:ext cx="8656638" cy="5029200"/>
          </a:xfrm>
        </p:spPr>
        <p:txBody>
          <a:bodyPr/>
          <a:lstStyle/>
          <a:p>
            <a:pPr lvl="1" eaLnBrk="1" hangingPunct="1">
              <a:defRPr/>
            </a:pPr>
            <a:r>
              <a:rPr lang="en-US" altLang="en-US" sz="2400" b="1" dirty="0" smtClean="0">
                <a:solidFill>
                  <a:schemeClr val="tx2">
                    <a:lumMod val="50000"/>
                  </a:schemeClr>
                </a:solidFill>
                <a:latin typeface="+mj-lt"/>
                <a:ea typeface="+mj-ea"/>
                <a:cs typeface="B Nazanin" panose="00000400000000000000" pitchFamily="2" charset="-78"/>
              </a:rPr>
              <a:t>Glaucoma</a:t>
            </a:r>
            <a:r>
              <a:rPr lang="en-US" altLang="en-US" sz="2400" dirty="0" smtClean="0">
                <a:solidFill>
                  <a:schemeClr val="tx2">
                    <a:lumMod val="50000"/>
                  </a:schemeClr>
                </a:solidFill>
                <a:latin typeface="+mj-lt"/>
                <a:ea typeface="+mj-ea"/>
                <a:cs typeface="B Nazanin" panose="00000400000000000000" pitchFamily="2" charset="-78"/>
              </a:rPr>
              <a:t>; </a:t>
            </a:r>
            <a:r>
              <a:rPr lang="en-US" altLang="en-US" sz="2400" dirty="0">
                <a:solidFill>
                  <a:schemeClr val="tx2">
                    <a:lumMod val="50000"/>
                  </a:schemeClr>
                </a:solidFill>
                <a:latin typeface="+mj-lt"/>
                <a:ea typeface="+mj-ea"/>
                <a:cs typeface="B Nazanin" panose="00000400000000000000" pitchFamily="2" charset="-78"/>
              </a:rPr>
              <a:t>Reduces intraocular </a:t>
            </a:r>
            <a:r>
              <a:rPr lang="en-US" altLang="en-US" sz="2400" dirty="0" smtClean="0">
                <a:solidFill>
                  <a:schemeClr val="tx2">
                    <a:lumMod val="50000"/>
                  </a:schemeClr>
                </a:solidFill>
                <a:latin typeface="+mj-lt"/>
                <a:ea typeface="+mj-ea"/>
                <a:cs typeface="B Nazanin" panose="00000400000000000000" pitchFamily="2" charset="-78"/>
              </a:rPr>
              <a:t>pressure:</a:t>
            </a:r>
            <a:r>
              <a:rPr lang="fa-IR" altLang="en-US" sz="2200" dirty="0" smtClean="0">
                <a:solidFill>
                  <a:schemeClr val="tx2">
                    <a:lumMod val="50000"/>
                  </a:schemeClr>
                </a:solidFill>
                <a:latin typeface="+mj-lt"/>
                <a:ea typeface="+mj-ea"/>
                <a:cs typeface="B Nazanin" panose="00000400000000000000" pitchFamily="2" charset="-78"/>
              </a:rPr>
              <a:t>پیلوکارپین</a:t>
            </a:r>
            <a:endParaRPr lang="en-US" altLang="en-US" sz="2200" dirty="0">
              <a:solidFill>
                <a:schemeClr val="tx2">
                  <a:lumMod val="50000"/>
                </a:schemeClr>
              </a:solidFill>
              <a:latin typeface="+mj-lt"/>
              <a:ea typeface="+mj-ea"/>
              <a:cs typeface="B Nazanin" panose="00000400000000000000" pitchFamily="2" charset="-78"/>
            </a:endParaRPr>
          </a:p>
          <a:p>
            <a:pPr lvl="1" eaLnBrk="1" hangingPunct="1">
              <a:defRPr/>
            </a:pPr>
            <a:r>
              <a:rPr lang="en-US" altLang="en-US" sz="2400" b="1" dirty="0">
                <a:solidFill>
                  <a:schemeClr val="tx2">
                    <a:lumMod val="50000"/>
                  </a:schemeClr>
                </a:solidFill>
                <a:latin typeface="+mj-lt"/>
                <a:ea typeface="+mj-ea"/>
                <a:cs typeface="B Nazanin" panose="00000400000000000000" pitchFamily="2" charset="-78"/>
              </a:rPr>
              <a:t>Paralytic </a:t>
            </a:r>
            <a:r>
              <a:rPr lang="en-US" altLang="en-US" sz="2400" b="1" dirty="0" smtClean="0">
                <a:solidFill>
                  <a:schemeClr val="tx2">
                    <a:lumMod val="50000"/>
                  </a:schemeClr>
                </a:solidFill>
                <a:latin typeface="+mj-lt"/>
                <a:ea typeface="+mj-ea"/>
                <a:cs typeface="B Nazanin" panose="00000400000000000000" pitchFamily="2" charset="-78"/>
              </a:rPr>
              <a:t>ileus</a:t>
            </a:r>
            <a:r>
              <a:rPr lang="en-US" altLang="en-US" sz="2400" dirty="0" smtClean="0">
                <a:solidFill>
                  <a:schemeClr val="tx2">
                    <a:lumMod val="50000"/>
                  </a:schemeClr>
                </a:solidFill>
                <a:latin typeface="+mj-lt"/>
                <a:ea typeface="+mj-ea"/>
                <a:cs typeface="B Nazanin" panose="00000400000000000000" pitchFamily="2" charset="-78"/>
              </a:rPr>
              <a:t>; Increases </a:t>
            </a:r>
            <a:r>
              <a:rPr lang="en-US" altLang="en-US" sz="2400" dirty="0">
                <a:solidFill>
                  <a:schemeClr val="tx2">
                    <a:lumMod val="50000"/>
                  </a:schemeClr>
                </a:solidFill>
                <a:latin typeface="+mj-lt"/>
                <a:ea typeface="+mj-ea"/>
                <a:cs typeface="B Nazanin" panose="00000400000000000000" pitchFamily="2" charset="-78"/>
              </a:rPr>
              <a:t>GI </a:t>
            </a:r>
            <a:r>
              <a:rPr lang="en-US" altLang="en-US" sz="2400" dirty="0" smtClean="0">
                <a:solidFill>
                  <a:schemeClr val="tx2">
                    <a:lumMod val="50000"/>
                  </a:schemeClr>
                </a:solidFill>
                <a:latin typeface="+mj-lt"/>
                <a:ea typeface="+mj-ea"/>
                <a:cs typeface="B Nazanin" panose="00000400000000000000" pitchFamily="2" charset="-78"/>
              </a:rPr>
              <a:t>motility:</a:t>
            </a:r>
            <a:r>
              <a:rPr lang="fa-IR" altLang="en-US" sz="2200" dirty="0" smtClean="0">
                <a:solidFill>
                  <a:schemeClr val="tx2">
                    <a:lumMod val="50000"/>
                  </a:schemeClr>
                </a:solidFill>
                <a:latin typeface="+mj-lt"/>
                <a:ea typeface="+mj-ea"/>
                <a:cs typeface="B Nazanin" panose="00000400000000000000" pitchFamily="2" charset="-78"/>
              </a:rPr>
              <a:t>بتانکول</a:t>
            </a:r>
          </a:p>
          <a:p>
            <a:pPr lvl="1" eaLnBrk="1" hangingPunct="1">
              <a:defRPr/>
            </a:pPr>
            <a:r>
              <a:rPr lang="en-US" altLang="en-US" sz="2400" b="1" dirty="0">
                <a:solidFill>
                  <a:schemeClr val="tx2">
                    <a:lumMod val="50000"/>
                  </a:schemeClr>
                </a:solidFill>
                <a:latin typeface="+mj-lt"/>
                <a:ea typeface="+mj-ea"/>
                <a:cs typeface="B Nazanin" panose="00000400000000000000" pitchFamily="2" charset="-78"/>
              </a:rPr>
              <a:t>Treatment of dry mouth</a:t>
            </a:r>
            <a:r>
              <a:rPr lang="en-US" altLang="en-US" sz="2400" dirty="0" smtClean="0">
                <a:solidFill>
                  <a:schemeClr val="tx2">
                    <a:lumMod val="50000"/>
                  </a:schemeClr>
                </a:solidFill>
                <a:latin typeface="+mj-lt"/>
                <a:ea typeface="+mj-ea"/>
                <a:cs typeface="B Nazanin" panose="00000400000000000000" pitchFamily="2" charset="-78"/>
              </a:rPr>
              <a:t>; Increased salivation: </a:t>
            </a:r>
            <a:r>
              <a:rPr lang="fa-IR" altLang="en-US" sz="2200" dirty="0" smtClean="0">
                <a:cs typeface="B Nazanin" panose="00000400000000000000" pitchFamily="2" charset="-78"/>
              </a:rPr>
              <a:t>پیلوکارپین و سویملین</a:t>
            </a:r>
            <a:endParaRPr lang="en-US" altLang="en-US" sz="2400" dirty="0">
              <a:solidFill>
                <a:schemeClr val="tx2">
                  <a:lumMod val="50000"/>
                </a:schemeClr>
              </a:solidFill>
              <a:latin typeface="+mj-lt"/>
              <a:ea typeface="+mj-ea"/>
              <a:cs typeface="B Nazanin" panose="00000400000000000000" pitchFamily="2" charset="-78"/>
            </a:endParaRPr>
          </a:p>
          <a:p>
            <a:pPr lvl="1" eaLnBrk="1" hangingPunct="1">
              <a:defRPr/>
            </a:pPr>
            <a:r>
              <a:rPr lang="en-US" altLang="en-US" sz="2400" b="1" dirty="0" smtClean="0">
                <a:solidFill>
                  <a:schemeClr val="tx2">
                    <a:lumMod val="50000"/>
                  </a:schemeClr>
                </a:solidFill>
                <a:latin typeface="+mj-lt"/>
                <a:ea typeface="+mj-ea"/>
                <a:cs typeface="B Nazanin" panose="00000400000000000000" pitchFamily="2" charset="-78"/>
              </a:rPr>
              <a:t>Urinary </a:t>
            </a:r>
            <a:r>
              <a:rPr lang="en-US" altLang="en-US" sz="2400" b="1" dirty="0">
                <a:solidFill>
                  <a:schemeClr val="tx2">
                    <a:lumMod val="50000"/>
                  </a:schemeClr>
                </a:solidFill>
                <a:latin typeface="+mj-lt"/>
                <a:ea typeface="+mj-ea"/>
                <a:cs typeface="B Nazanin" panose="00000400000000000000" pitchFamily="2" charset="-78"/>
              </a:rPr>
              <a:t>retention</a:t>
            </a:r>
            <a:r>
              <a:rPr lang="en-US" altLang="ar-SA" sz="2400" b="1" dirty="0">
                <a:solidFill>
                  <a:schemeClr val="tx2">
                    <a:lumMod val="50000"/>
                  </a:schemeClr>
                </a:solidFill>
                <a:latin typeface="+mj-lt"/>
                <a:ea typeface="+mj-ea"/>
                <a:cs typeface="B Nazanin" panose="00000400000000000000" pitchFamily="2" charset="-78"/>
              </a:rPr>
              <a:t> </a:t>
            </a:r>
            <a:r>
              <a:rPr lang="en-US" altLang="ar-SA" sz="2400" dirty="0">
                <a:solidFill>
                  <a:schemeClr val="tx2">
                    <a:lumMod val="50000"/>
                  </a:schemeClr>
                </a:solidFill>
                <a:latin typeface="+mj-lt"/>
                <a:ea typeface="+mj-ea"/>
                <a:cs typeface="B Nazanin" panose="00000400000000000000" pitchFamily="2" charset="-78"/>
              </a:rPr>
              <a:t>(postoperative) </a:t>
            </a:r>
            <a:r>
              <a:rPr lang="fa-IR" altLang="ar-SA" sz="2400" dirty="0">
                <a:solidFill>
                  <a:schemeClr val="tx2">
                    <a:lumMod val="50000"/>
                  </a:schemeClr>
                </a:solidFill>
                <a:latin typeface="+mj-lt"/>
                <a:ea typeface="+mj-ea"/>
                <a:cs typeface="B Nazanin" panose="00000400000000000000" pitchFamily="2" charset="-78"/>
              </a:rPr>
              <a:t>:</a:t>
            </a:r>
            <a:r>
              <a:rPr lang="en-US" altLang="en-US" sz="2400" dirty="0">
                <a:solidFill>
                  <a:schemeClr val="tx2">
                    <a:lumMod val="50000"/>
                  </a:schemeClr>
                </a:solidFill>
                <a:latin typeface="+mj-lt"/>
                <a:ea typeface="+mj-ea"/>
                <a:cs typeface="B Nazanin" panose="00000400000000000000" pitchFamily="2" charset="-78"/>
              </a:rPr>
              <a:t>Contracts bladder</a:t>
            </a:r>
          </a:p>
          <a:p>
            <a:pPr lvl="1" eaLnBrk="1" hangingPunct="1">
              <a:defRPr/>
            </a:pPr>
            <a:r>
              <a:rPr lang="en-US" altLang="en-US" sz="2400" dirty="0" smtClean="0">
                <a:solidFill>
                  <a:schemeClr val="tx2">
                    <a:lumMod val="50000"/>
                  </a:schemeClr>
                </a:solidFill>
                <a:latin typeface="+mj-lt"/>
                <a:ea typeface="+mj-ea"/>
                <a:cs typeface="B Nazanin" panose="00000400000000000000" pitchFamily="2" charset="-78"/>
              </a:rPr>
              <a:t>Diagnosis </a:t>
            </a:r>
            <a:r>
              <a:rPr lang="en-US" altLang="en-US" sz="2400" dirty="0">
                <a:solidFill>
                  <a:schemeClr val="tx2">
                    <a:lumMod val="50000"/>
                  </a:schemeClr>
                </a:solidFill>
                <a:latin typeface="+mj-lt"/>
                <a:ea typeface="+mj-ea"/>
                <a:cs typeface="B Nazanin" panose="00000400000000000000" pitchFamily="2" charset="-78"/>
              </a:rPr>
              <a:t>and treatment of </a:t>
            </a:r>
            <a:r>
              <a:rPr lang="en-US" altLang="en-US" sz="2400" b="1" dirty="0">
                <a:solidFill>
                  <a:schemeClr val="tx2">
                    <a:lumMod val="50000"/>
                  </a:schemeClr>
                </a:solidFill>
                <a:latin typeface="+mj-lt"/>
                <a:ea typeface="+mj-ea"/>
                <a:cs typeface="B Nazanin" panose="00000400000000000000" pitchFamily="2" charset="-78"/>
              </a:rPr>
              <a:t>myasthenia gravis</a:t>
            </a:r>
            <a:r>
              <a:rPr lang="en-US" altLang="en-US" sz="2400" dirty="0">
                <a:solidFill>
                  <a:schemeClr val="tx2">
                    <a:lumMod val="50000"/>
                  </a:schemeClr>
                </a:solidFill>
                <a:latin typeface="+mj-lt"/>
                <a:ea typeface="+mj-ea"/>
                <a:cs typeface="B Nazanin" panose="00000400000000000000" pitchFamily="2" charset="-78"/>
              </a:rPr>
              <a:t>; </a:t>
            </a:r>
            <a:r>
              <a:rPr lang="fa-IR" altLang="en-US" sz="2400" dirty="0">
                <a:solidFill>
                  <a:schemeClr val="tx2">
                    <a:lumMod val="50000"/>
                  </a:schemeClr>
                </a:solidFill>
                <a:latin typeface="+mj-lt"/>
                <a:ea typeface="+mj-ea"/>
                <a:cs typeface="B Nazanin" panose="00000400000000000000" pitchFamily="2" charset="-78"/>
              </a:rPr>
              <a:t>نئوستیگمین</a:t>
            </a:r>
            <a:endParaRPr lang="en-US" altLang="en-US" sz="2400" dirty="0">
              <a:solidFill>
                <a:schemeClr val="tx2">
                  <a:lumMod val="50000"/>
                </a:schemeClr>
              </a:solidFill>
              <a:latin typeface="+mj-lt"/>
              <a:ea typeface="+mj-ea"/>
              <a:cs typeface="B Nazanin" panose="00000400000000000000" pitchFamily="2" charset="-78"/>
            </a:endParaRPr>
          </a:p>
          <a:p>
            <a:pPr lvl="1" eaLnBrk="1" hangingPunct="1">
              <a:defRPr/>
            </a:pPr>
            <a:r>
              <a:rPr lang="en-US" altLang="en-US" sz="2400" dirty="0">
                <a:solidFill>
                  <a:schemeClr val="tx2">
                    <a:lumMod val="50000"/>
                  </a:schemeClr>
                </a:solidFill>
                <a:latin typeface="+mj-lt"/>
                <a:ea typeface="+mj-ea"/>
                <a:cs typeface="B Nazanin" panose="00000400000000000000" pitchFamily="2" charset="-78"/>
              </a:rPr>
              <a:t>Reverse skeletal muscle paralysis produced by neuromuscular blocking agents</a:t>
            </a:r>
          </a:p>
          <a:p>
            <a:pPr lvl="1" eaLnBrk="1" hangingPunct="1">
              <a:defRPr/>
            </a:pPr>
            <a:r>
              <a:rPr lang="en-US" altLang="en-US" sz="2400" dirty="0">
                <a:solidFill>
                  <a:schemeClr val="tx2">
                    <a:lumMod val="50000"/>
                  </a:schemeClr>
                </a:solidFill>
                <a:latin typeface="+mj-lt"/>
                <a:ea typeface="+mj-ea"/>
                <a:cs typeface="B Nazanin" panose="00000400000000000000" pitchFamily="2" charset="-78"/>
              </a:rPr>
              <a:t>Treatment of </a:t>
            </a:r>
            <a:r>
              <a:rPr lang="en-US" altLang="en-US" sz="2400" b="1" dirty="0">
                <a:solidFill>
                  <a:schemeClr val="tx2">
                    <a:lumMod val="50000"/>
                  </a:schemeClr>
                </a:solidFill>
                <a:latin typeface="+mj-lt"/>
                <a:ea typeface="+mj-ea"/>
                <a:cs typeface="B Nazanin" panose="00000400000000000000" pitchFamily="2" charset="-78"/>
              </a:rPr>
              <a:t>Alzheimer’s </a:t>
            </a:r>
            <a:r>
              <a:rPr lang="en-US" altLang="en-US" sz="2400" b="1" dirty="0" smtClean="0">
                <a:solidFill>
                  <a:schemeClr val="tx2">
                    <a:lumMod val="50000"/>
                  </a:schemeClr>
                </a:solidFill>
                <a:latin typeface="+mj-lt"/>
                <a:ea typeface="+mj-ea"/>
                <a:cs typeface="B Nazanin" panose="00000400000000000000" pitchFamily="2" charset="-78"/>
              </a:rPr>
              <a:t>disease</a:t>
            </a:r>
            <a:endParaRPr lang="en-US" altLang="en-US" sz="2400" b="1" dirty="0">
              <a:solidFill>
                <a:schemeClr val="tx2">
                  <a:lumMod val="50000"/>
                </a:schemeClr>
              </a:solidFill>
              <a:latin typeface="+mj-lt"/>
              <a:ea typeface="+mj-ea"/>
              <a:cs typeface="B Nazanin" panose="00000400000000000000" pitchFamily="2" charset="-78"/>
            </a:endParaRPr>
          </a:p>
        </p:txBody>
      </p:sp>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DB1207E5-3FE5-4031-91F4-3A08BA7936D3}" type="slidenum">
              <a:rPr lang="fa-IR" altLang="en-US" sz="1200">
                <a:solidFill>
                  <a:srgbClr val="FFFFFF"/>
                </a:solidFill>
              </a:rPr>
              <a:pPr>
                <a:lnSpc>
                  <a:spcPct val="80000"/>
                </a:lnSpc>
              </a:pPr>
              <a:t>12</a:t>
            </a:fld>
            <a:endParaRPr lang="en-US" altLang="en-US" sz="1200">
              <a:solidFill>
                <a:srgbClr val="FF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7075"/>
    </mc:Choice>
    <mc:Fallback>
      <p:transition spd="slow" advTm="137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sz="quarter" idx="1"/>
          </p:nvPr>
        </p:nvSpPr>
        <p:spPr>
          <a:xfrm>
            <a:off x="539552" y="1628800"/>
            <a:ext cx="8208912" cy="4495800"/>
          </a:xfrm>
        </p:spPr>
        <p:txBody>
          <a:bodyPr/>
          <a:lstStyle/>
          <a:p>
            <a:pPr marL="319088" lvl="1" indent="-319088" eaLnBrk="1" hangingPunct="1">
              <a:spcBef>
                <a:spcPts val="700"/>
              </a:spcBef>
              <a:buClr>
                <a:schemeClr val="accent2"/>
              </a:buClr>
              <a:buSzPct val="60000"/>
              <a:buFont typeface="Wingdings" pitchFamily="2" charset="2"/>
              <a:buChar char=""/>
              <a:defRPr/>
            </a:pPr>
            <a:r>
              <a:rPr lang="en-US" altLang="en-US" sz="2400" b="1" dirty="0">
                <a:solidFill>
                  <a:schemeClr val="tx2">
                    <a:lumMod val="50000"/>
                  </a:schemeClr>
                </a:solidFill>
                <a:cs typeface="B Nazanin" panose="00000400000000000000" pitchFamily="2" charset="-78"/>
              </a:rPr>
              <a:t>Antidote to anticholinergic poisoning </a:t>
            </a:r>
            <a:r>
              <a:rPr lang="en-US" altLang="en-US" sz="2400" dirty="0">
                <a:solidFill>
                  <a:schemeClr val="tx2">
                    <a:lumMod val="50000"/>
                  </a:schemeClr>
                </a:solidFill>
                <a:cs typeface="B Nazanin" panose="00000400000000000000" pitchFamily="2" charset="-78"/>
              </a:rPr>
              <a:t>from </a:t>
            </a:r>
            <a:r>
              <a:rPr lang="en-US" altLang="en-US" sz="2400" dirty="0" smtClean="0">
                <a:solidFill>
                  <a:schemeClr val="tx2">
                    <a:lumMod val="50000"/>
                  </a:schemeClr>
                </a:solidFill>
                <a:cs typeface="B Nazanin" panose="00000400000000000000" pitchFamily="2" charset="-78"/>
              </a:rPr>
              <a:t>atropine</a:t>
            </a:r>
          </a:p>
          <a:p>
            <a:pPr marL="0" lvl="1" indent="0" eaLnBrk="1" hangingPunct="1">
              <a:spcBef>
                <a:spcPts val="700"/>
              </a:spcBef>
              <a:buClr>
                <a:schemeClr val="accent2"/>
              </a:buClr>
              <a:buSzPct val="60000"/>
              <a:buNone/>
              <a:defRPr/>
            </a:pPr>
            <a:endParaRPr lang="en-US" altLang="en-US" sz="2000" dirty="0" smtClean="0">
              <a:latin typeface="Times New Roman" pitchFamily="18" charset="0"/>
              <a:cs typeface="B Nazanin" pitchFamily="2" charset="-78"/>
            </a:endParaRPr>
          </a:p>
          <a:p>
            <a:pPr algn="just" rtl="1" eaLnBrk="1" hangingPunct="1">
              <a:defRPr/>
            </a:pPr>
            <a:r>
              <a:rPr lang="fa-IR" altLang="en-US" sz="2000" dirty="0" smtClean="0">
                <a:latin typeface="Times New Roman" pitchFamily="18" charset="0"/>
                <a:cs typeface="B Nazanin" pitchFamily="2" charset="-78"/>
              </a:rPr>
              <a:t>در </a:t>
            </a:r>
            <a:r>
              <a:rPr lang="fa-IR" altLang="en-US" sz="2000" b="1" dirty="0">
                <a:latin typeface="Times New Roman" pitchFamily="18" charset="0"/>
                <a:cs typeface="B Nazanin" pitchFamily="2" charset="-78"/>
              </a:rPr>
              <a:t>بیماری میاستنی </a:t>
            </a:r>
            <a:r>
              <a:rPr lang="fa-IR" altLang="en-US" sz="2000" b="1" dirty="0" smtClean="0">
                <a:latin typeface="Times New Roman" pitchFamily="18" charset="0"/>
                <a:cs typeface="B Nazanin" pitchFamily="2" charset="-78"/>
              </a:rPr>
              <a:t>گراویس(</a:t>
            </a:r>
            <a:r>
              <a:rPr lang="en-US" sz="2000" b="1" dirty="0">
                <a:latin typeface="Times New Roman" pitchFamily="18" charset="0"/>
                <a:cs typeface="B Nazanin" pitchFamily="2" charset="-78"/>
              </a:rPr>
              <a:t>Myasthenia gravis</a:t>
            </a:r>
            <a:r>
              <a:rPr lang="fa-IR" altLang="en-US" sz="2000" b="1" dirty="0">
                <a:latin typeface="Times New Roman" pitchFamily="18" charset="0"/>
                <a:cs typeface="B Nazanin" pitchFamily="2" charset="-78"/>
              </a:rPr>
              <a:t>)، </a:t>
            </a:r>
            <a:r>
              <a:rPr lang="fa-IR" altLang="en-US" sz="1800" dirty="0">
                <a:latin typeface="Times New Roman" pitchFamily="18" charset="0"/>
                <a:cs typeface="B Nazanin" pitchFamily="2" charset="-78"/>
              </a:rPr>
              <a:t>گیرنده های استیل کولین در اتصال عصبی عضلانی تخریب شده اند و تعداد آن ها کاهش پیدا کرده </a:t>
            </a:r>
            <a:r>
              <a:rPr lang="fa-IR" altLang="en-US" sz="1800" dirty="0" smtClean="0">
                <a:latin typeface="Times New Roman" pitchFamily="18" charset="0"/>
                <a:cs typeface="B Nazanin" pitchFamily="2" charset="-78"/>
              </a:rPr>
              <a:t>است. بنابراین </a:t>
            </a:r>
            <a:r>
              <a:rPr lang="fa-IR" altLang="en-US" sz="1800" dirty="0">
                <a:latin typeface="Times New Roman" pitchFamily="18" charset="0"/>
                <a:cs typeface="B Nazanin" pitchFamily="2" charset="-78"/>
              </a:rPr>
              <a:t>عضله ی فرد تضعیف شده است. پزشک تلاش می کند با افزایش استیل کولین در محل اتصال عصبی- عضلانی عملکرد کولینرژیک را </a:t>
            </a:r>
            <a:r>
              <a:rPr lang="fa-IR" altLang="en-US" sz="1800" dirty="0" smtClean="0">
                <a:latin typeface="Times New Roman" pitchFamily="18" charset="0"/>
                <a:cs typeface="B Nazanin" pitchFamily="2" charset="-78"/>
              </a:rPr>
              <a:t>افزایش </a:t>
            </a:r>
            <a:r>
              <a:rPr lang="fa-IR" altLang="en-US" sz="1800" dirty="0">
                <a:latin typeface="Times New Roman" pitchFamily="18" charset="0"/>
                <a:cs typeface="B Nazanin" pitchFamily="2" charset="-78"/>
              </a:rPr>
              <a:t>دهد</a:t>
            </a:r>
            <a:r>
              <a:rPr lang="fa-IR" altLang="en-US" sz="1800" dirty="0" smtClean="0">
                <a:latin typeface="Times New Roman" pitchFamily="18" charset="0"/>
                <a:cs typeface="B Nazanin" pitchFamily="2" charset="-78"/>
              </a:rPr>
              <a:t>.</a:t>
            </a:r>
            <a:endParaRPr lang="en-US" altLang="en-US" sz="1800" dirty="0">
              <a:latin typeface="Times New Roman" pitchFamily="18" charset="0"/>
              <a:cs typeface="B Nazanin" pitchFamily="2" charset="-78"/>
            </a:endParaRPr>
          </a:p>
          <a:p>
            <a:pPr lvl="1" algn="r" rtl="1" eaLnBrk="1" hangingPunct="1">
              <a:buClr>
                <a:schemeClr val="tx1"/>
              </a:buClr>
              <a:buFont typeface="Wingdings" panose="05000000000000000000" pitchFamily="2" charset="2"/>
              <a:buChar char="§"/>
              <a:defRPr/>
            </a:pPr>
            <a:r>
              <a:rPr lang="fa-IR" altLang="en-US" sz="1800" dirty="0" smtClean="0">
                <a:latin typeface="Times New Roman" pitchFamily="18" charset="0"/>
                <a:cs typeface="B Nazanin" pitchFamily="2" charset="-78"/>
              </a:rPr>
              <a:t>بیماری خود ایمنی که در آن آنتی بادی بر علیه </a:t>
            </a:r>
            <a:r>
              <a:rPr lang="en-US" altLang="en-US" sz="1800" dirty="0" err="1" smtClean="0">
                <a:latin typeface="Times New Roman" pitchFamily="18" charset="0"/>
                <a:cs typeface="B Nazanin" pitchFamily="2" charset="-78"/>
              </a:rPr>
              <a:t>nAchR</a:t>
            </a:r>
            <a:r>
              <a:rPr lang="fa-IR" altLang="en-US" sz="1800" dirty="0" smtClean="0">
                <a:latin typeface="Times New Roman" pitchFamily="18" charset="0"/>
                <a:cs typeface="B Nazanin" pitchFamily="2" charset="-78"/>
              </a:rPr>
              <a:t> تشکیل میشوند.</a:t>
            </a:r>
          </a:p>
          <a:p>
            <a:pPr lvl="1" algn="r" rtl="1" eaLnBrk="1" hangingPunct="1">
              <a:buClr>
                <a:schemeClr val="tx1"/>
              </a:buClr>
              <a:buFont typeface="Wingdings" panose="05000000000000000000" pitchFamily="2" charset="2"/>
              <a:buChar char="§"/>
              <a:defRPr/>
            </a:pPr>
            <a:r>
              <a:rPr lang="fa-IR" altLang="en-US" sz="1800" dirty="0" smtClean="0">
                <a:latin typeface="Times New Roman" pitchFamily="18" charset="0"/>
                <a:cs typeface="B Nazanin" pitchFamily="2" charset="-78"/>
              </a:rPr>
              <a:t>علائم: افتادگی پلک، دو بینی، مشکل در تکلم و بلع و ضعف اندام ها</a:t>
            </a:r>
          </a:p>
          <a:p>
            <a:pPr lvl="1" algn="r" rtl="1" eaLnBrk="1" hangingPunct="1">
              <a:buClr>
                <a:schemeClr val="tx1"/>
              </a:buClr>
              <a:buFont typeface="Wingdings" panose="05000000000000000000" pitchFamily="2" charset="2"/>
              <a:buChar char="§"/>
              <a:defRPr/>
            </a:pPr>
            <a:r>
              <a:rPr lang="en-US" altLang="en-US" sz="1800" dirty="0" smtClean="0">
                <a:latin typeface="Times New Roman" pitchFamily="18" charset="0"/>
                <a:cs typeface="B Nazanin" pitchFamily="2" charset="-78"/>
              </a:rPr>
              <a:t>Neostigmine</a:t>
            </a:r>
            <a:r>
              <a:rPr lang="fa-IR" altLang="en-US" sz="1800" dirty="0" smtClean="0">
                <a:latin typeface="Times New Roman" pitchFamily="18" charset="0"/>
                <a:cs typeface="B Nazanin" pitchFamily="2" charset="-78"/>
              </a:rPr>
              <a:t> </a:t>
            </a:r>
            <a:r>
              <a:rPr lang="fa-IR" altLang="en-US" sz="1800" dirty="0">
                <a:latin typeface="Times New Roman" pitchFamily="18" charset="0"/>
                <a:cs typeface="B Nazanin" pitchFamily="2" charset="-78"/>
              </a:rPr>
              <a:t>(یک داروی آنتی کولین استراز است) در درمان میاستنگی گراو کاربرد </a:t>
            </a:r>
            <a:r>
              <a:rPr lang="fa-IR" altLang="en-US" sz="1800" dirty="0" smtClean="0">
                <a:latin typeface="Times New Roman" pitchFamily="18" charset="0"/>
                <a:cs typeface="B Nazanin" pitchFamily="2" charset="-78"/>
              </a:rPr>
              <a:t>دارند</a:t>
            </a:r>
          </a:p>
          <a:p>
            <a:pPr algn="r" rtl="1" eaLnBrk="1" hangingPunct="1">
              <a:buFont typeface="Wingdings" pitchFamily="2" charset="2"/>
              <a:buNone/>
              <a:defRPr/>
            </a:pPr>
            <a:endParaRPr lang="fa-IR" altLang="en-US" sz="2000" dirty="0">
              <a:latin typeface="Times New Roman" pitchFamily="18" charset="0"/>
              <a:cs typeface="B Nazanin" pitchFamily="2" charset="-78"/>
            </a:endParaRPr>
          </a:p>
          <a:p>
            <a:pPr algn="just" rtl="1" eaLnBrk="1" hangingPunct="1">
              <a:defRPr/>
            </a:pPr>
            <a:r>
              <a:rPr lang="fa-IR" altLang="en-US" sz="2000" dirty="0">
                <a:latin typeface="Times New Roman" pitchFamily="18" charset="0"/>
                <a:cs typeface="B Nazanin" pitchFamily="2" charset="-78"/>
              </a:rPr>
              <a:t>در </a:t>
            </a:r>
            <a:r>
              <a:rPr lang="fa-IR" altLang="en-US" sz="2000" b="1" dirty="0">
                <a:latin typeface="Times New Roman" pitchFamily="18" charset="0"/>
                <a:cs typeface="B Nazanin" pitchFamily="2" charset="-78"/>
              </a:rPr>
              <a:t>بیماری آلزایمر </a:t>
            </a:r>
            <a:r>
              <a:rPr lang="fa-IR" altLang="en-US" sz="1800" dirty="0">
                <a:latin typeface="Times New Roman" pitchFamily="18" charset="0"/>
                <a:cs typeface="B Nazanin" pitchFamily="2" charset="-78"/>
              </a:rPr>
              <a:t>ثابت شده است که مسیرهای کولینرژیک تخریب می شوند بنابراین استفاده از این داروها با افزایش استیل کولین تاثیراتی در بهبود علائم بیماری </a:t>
            </a:r>
            <a:r>
              <a:rPr lang="fa-IR" altLang="en-US" sz="1800" dirty="0" smtClean="0">
                <a:latin typeface="Times New Roman" pitchFamily="18" charset="0"/>
                <a:cs typeface="B Nazanin" pitchFamily="2" charset="-78"/>
              </a:rPr>
              <a:t>دارد.</a:t>
            </a:r>
            <a:endParaRPr lang="en-US" altLang="en-US" sz="1800" dirty="0" smtClean="0">
              <a:latin typeface="Times New Roman" pitchFamily="18" charset="0"/>
              <a:cs typeface="B Nazanin" pitchFamily="2" charset="-78"/>
            </a:endParaRPr>
          </a:p>
          <a:p>
            <a:pPr marL="342900" lvl="1" indent="-342900" algn="r" rtl="1" eaLnBrk="1" hangingPunct="1">
              <a:spcBef>
                <a:spcPts val="700"/>
              </a:spcBef>
              <a:buClr>
                <a:schemeClr val="tx1"/>
              </a:buClr>
              <a:buSzPct val="60000"/>
              <a:buFont typeface="Wingdings" panose="05000000000000000000" pitchFamily="2" charset="2"/>
              <a:buChar char="§"/>
              <a:defRPr/>
            </a:pPr>
            <a:r>
              <a:rPr lang="en-US" altLang="en-US" sz="1800" dirty="0" err="1" smtClean="0">
                <a:latin typeface="Times New Roman" pitchFamily="18" charset="0"/>
                <a:cs typeface="B Nazanin" pitchFamily="2" charset="-78"/>
              </a:rPr>
              <a:t>Donepzil</a:t>
            </a:r>
            <a:r>
              <a:rPr lang="fa-IR" altLang="en-US" sz="1800" dirty="0" smtClean="0">
                <a:latin typeface="Times New Roman" pitchFamily="18" charset="0"/>
                <a:cs typeface="B Nazanin" pitchFamily="2" charset="-78"/>
              </a:rPr>
              <a:t> </a:t>
            </a:r>
            <a:r>
              <a:rPr lang="fa-IR" altLang="en-US" sz="1800" dirty="0">
                <a:latin typeface="Times New Roman" pitchFamily="18" charset="0"/>
                <a:cs typeface="B Nazanin" pitchFamily="2" charset="-78"/>
              </a:rPr>
              <a:t>و </a:t>
            </a:r>
            <a:r>
              <a:rPr lang="en-US" altLang="en-US" sz="1800" dirty="0" err="1">
                <a:latin typeface="Times New Roman" pitchFamily="18" charset="0"/>
                <a:cs typeface="B Nazanin" pitchFamily="2" charset="-78"/>
              </a:rPr>
              <a:t>Rivasigmine</a:t>
            </a:r>
            <a:r>
              <a:rPr lang="fa-IR" altLang="en-US" sz="1800" dirty="0">
                <a:latin typeface="Times New Roman" pitchFamily="18" charset="0"/>
                <a:cs typeface="B Nazanin" pitchFamily="2" charset="-78"/>
              </a:rPr>
              <a:t> </a:t>
            </a:r>
            <a:r>
              <a:rPr lang="fa-IR" altLang="en-US" sz="1800" dirty="0" smtClean="0">
                <a:latin typeface="Times New Roman" pitchFamily="18" charset="0"/>
                <a:cs typeface="B Nazanin" pitchFamily="2" charset="-78"/>
              </a:rPr>
              <a:t>(آنتی </a:t>
            </a:r>
            <a:r>
              <a:rPr lang="fa-IR" altLang="en-US" sz="1800" dirty="0">
                <a:latin typeface="Times New Roman" pitchFamily="18" charset="0"/>
                <a:cs typeface="B Nazanin" pitchFamily="2" charset="-78"/>
              </a:rPr>
              <a:t>کولین استراز </a:t>
            </a:r>
            <a:r>
              <a:rPr lang="fa-IR" altLang="en-US" sz="1800" dirty="0" smtClean="0">
                <a:latin typeface="Times New Roman" pitchFamily="18" charset="0"/>
                <a:cs typeface="B Nazanin" pitchFamily="2" charset="-78"/>
              </a:rPr>
              <a:t>هستند) در </a:t>
            </a:r>
            <a:r>
              <a:rPr lang="fa-IR" altLang="en-US" sz="1800" dirty="0">
                <a:latin typeface="Times New Roman" pitchFamily="18" charset="0"/>
                <a:cs typeface="B Nazanin" pitchFamily="2" charset="-78"/>
              </a:rPr>
              <a:t>درمان </a:t>
            </a:r>
            <a:r>
              <a:rPr lang="fa-IR" altLang="en-US" sz="1800" dirty="0" smtClean="0">
                <a:latin typeface="Times New Roman" pitchFamily="18" charset="0"/>
                <a:cs typeface="B Nazanin" pitchFamily="2" charset="-78"/>
              </a:rPr>
              <a:t>آلزایمرکاربرد دارند </a:t>
            </a:r>
            <a:endParaRPr lang="en-US" altLang="en-US" sz="1800" dirty="0">
              <a:latin typeface="Times New Roman" pitchFamily="18" charset="0"/>
              <a:cs typeface="B Nazanin" pitchFamily="2" charset="-78"/>
            </a:endParaRPr>
          </a:p>
          <a:p>
            <a:pPr marL="0" indent="0" algn="r" rtl="1" eaLnBrk="1" hangingPunct="1">
              <a:buFont typeface="Wingdings" pitchFamily="2" charset="2"/>
              <a:buNone/>
              <a:defRPr/>
            </a:pPr>
            <a:endParaRPr lang="en-US" altLang="en-US" sz="2000" b="1" dirty="0">
              <a:latin typeface="Times New Roman" pitchFamily="18" charset="0"/>
              <a:cs typeface="B Nazanin" pitchFamily="2" charset="-78"/>
            </a:endParaRPr>
          </a:p>
        </p:txBody>
      </p:sp>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C648651C-FBAD-498E-97AE-02069EA9A23B}" type="slidenum">
              <a:rPr lang="fa-IR" altLang="en-US" sz="1200">
                <a:solidFill>
                  <a:srgbClr val="FFFFFF"/>
                </a:solidFill>
              </a:rPr>
              <a:pPr>
                <a:lnSpc>
                  <a:spcPct val="80000"/>
                </a:lnSpc>
              </a:pPr>
              <a:t>13</a:t>
            </a:fld>
            <a:endParaRPr lang="en-US" altLang="en-US" sz="1200">
              <a:solidFill>
                <a:srgbClr val="FFFFFF"/>
              </a:solidFill>
            </a:endParaRPr>
          </a:p>
        </p:txBody>
      </p:sp>
      <p:sp>
        <p:nvSpPr>
          <p:cNvPr id="30724" name="Rectangle 2"/>
          <p:cNvSpPr>
            <a:spLocks noGrp="1" noChangeArrowheads="1"/>
          </p:cNvSpPr>
          <p:nvPr>
            <p:ph type="title"/>
          </p:nvPr>
        </p:nvSpPr>
        <p:spPr>
          <a:xfrm>
            <a:off x="514350" y="301625"/>
            <a:ext cx="8153400" cy="990600"/>
          </a:xfrm>
        </p:spPr>
        <p:txBody>
          <a:bodyPr/>
          <a:lstStyle/>
          <a:p>
            <a:pPr algn="ctr" eaLnBrk="1" hangingPunct="1"/>
            <a:r>
              <a:rPr lang="en-US" altLang="en-US" sz="3200" smtClean="0">
                <a:solidFill>
                  <a:srgbClr val="C00000"/>
                </a:solidFill>
                <a:cs typeface="Arial" charset="0"/>
              </a:rPr>
              <a:t>Indications for use of cholinergic drugs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034"/>
    </mc:Choice>
    <mc:Fallback>
      <p:transition spd="slow" advTm="106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77888" y="549275"/>
            <a:ext cx="7580312" cy="584200"/>
          </a:xfrm>
          <a:prstGeom prst="rect">
            <a:avLst/>
          </a:prstGeom>
        </p:spPr>
        <p:txBody>
          <a:bodyPr wrap="none">
            <a:spAutoFit/>
          </a:bodyPr>
          <a:lstStyle/>
          <a:p>
            <a:pPr algn="ctr">
              <a:defRPr/>
            </a:pPr>
            <a:r>
              <a:rPr lang="en-US" altLang="ar-SA" sz="3200" dirty="0">
                <a:solidFill>
                  <a:srgbClr val="C00000"/>
                </a:solidFill>
                <a:latin typeface="+mj-lt"/>
                <a:ea typeface="+mj-ea"/>
              </a:rPr>
              <a:t>Adverse Effects </a:t>
            </a:r>
            <a:r>
              <a:rPr lang="fa-IR" altLang="ar-SA" sz="2000" dirty="0">
                <a:solidFill>
                  <a:srgbClr val="C00000"/>
                </a:solidFill>
                <a:latin typeface="+mj-lt"/>
                <a:ea typeface="+mj-ea"/>
              </a:rPr>
              <a:t>)</a:t>
            </a:r>
            <a:r>
              <a:rPr lang="en-US" altLang="ar-SA" sz="3200" dirty="0">
                <a:solidFill>
                  <a:srgbClr val="C00000"/>
                </a:solidFill>
                <a:latin typeface="+mj-lt"/>
                <a:ea typeface="+mj-ea"/>
              </a:rPr>
              <a:t>toxicity</a:t>
            </a:r>
            <a:r>
              <a:rPr lang="fa-IR" altLang="ar-SA" sz="2000" dirty="0">
                <a:solidFill>
                  <a:srgbClr val="C00000"/>
                </a:solidFill>
                <a:latin typeface="+mj-lt"/>
                <a:ea typeface="+mj-ea"/>
              </a:rPr>
              <a:t>(</a:t>
            </a:r>
            <a:r>
              <a:rPr lang="en-US" altLang="ar-SA" sz="3200" dirty="0">
                <a:solidFill>
                  <a:srgbClr val="C00000"/>
                </a:solidFill>
                <a:latin typeface="+mj-lt"/>
                <a:ea typeface="+mj-ea"/>
              </a:rPr>
              <a:t> </a:t>
            </a:r>
            <a:r>
              <a:rPr lang="en-US" altLang="en-US" sz="3200" dirty="0">
                <a:solidFill>
                  <a:srgbClr val="C00000"/>
                </a:solidFill>
                <a:latin typeface="+mj-lt"/>
                <a:ea typeface="+mj-ea"/>
              </a:rPr>
              <a:t>of cholinergic drugs</a:t>
            </a:r>
            <a:endParaRPr lang="en-US" sz="3200" dirty="0">
              <a:solidFill>
                <a:srgbClr val="C00000"/>
              </a:solidFill>
              <a:latin typeface="+mj-lt"/>
              <a:ea typeface="+mj-ea"/>
            </a:endParaRPr>
          </a:p>
        </p:txBody>
      </p:sp>
      <p:sp>
        <p:nvSpPr>
          <p:cNvPr id="6" name="Slide Number Placeholder 5"/>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B5454C15-F042-476A-8F21-D0F1A1341431}" type="slidenum">
              <a:rPr lang="fa-IR" altLang="en-US" sz="1200">
                <a:solidFill>
                  <a:srgbClr val="FFFFFF"/>
                </a:solidFill>
              </a:rPr>
              <a:pPr>
                <a:lnSpc>
                  <a:spcPct val="80000"/>
                </a:lnSpc>
              </a:pPr>
              <a:t>14</a:t>
            </a:fld>
            <a:endParaRPr lang="en-US" altLang="en-US" sz="1200">
              <a:solidFill>
                <a:srgbClr val="FFFFFF"/>
              </a:solidFill>
            </a:endParaRPr>
          </a:p>
        </p:txBody>
      </p:sp>
      <p:sp>
        <p:nvSpPr>
          <p:cNvPr id="3" name="Rectangle 2"/>
          <p:cNvSpPr/>
          <p:nvPr/>
        </p:nvSpPr>
        <p:spPr>
          <a:xfrm>
            <a:off x="671513" y="1844675"/>
            <a:ext cx="7773987" cy="3554413"/>
          </a:xfrm>
          <a:prstGeom prst="rect">
            <a:avLst/>
          </a:prstGeom>
        </p:spPr>
        <p:txBody>
          <a:bodyPr>
            <a:spAutoFit/>
          </a:bodyPr>
          <a:lstStyle/>
          <a:p>
            <a:pPr marL="285750" indent="-285750" algn="r" rtl="1" eaLnBrk="1" hangingPunct="1">
              <a:spcBef>
                <a:spcPct val="25000"/>
              </a:spcBef>
              <a:spcAft>
                <a:spcPct val="25000"/>
              </a:spcAft>
              <a:buFont typeface="Wingdings" panose="05000000000000000000" pitchFamily="2" charset="2"/>
              <a:buChar char="§"/>
              <a:defRPr/>
            </a:pPr>
            <a:r>
              <a:rPr lang="fa-IR" altLang="en-US" sz="2000" dirty="0">
                <a:cs typeface="B Nazanin" pitchFamily="2" charset="-78"/>
              </a:rPr>
              <a:t>اسهال، درد شكمي</a:t>
            </a:r>
            <a:r>
              <a:rPr lang="en-US" altLang="en-US" sz="2000" dirty="0">
                <a:cs typeface="B Nazanin" pitchFamily="2" charset="-78"/>
              </a:rPr>
              <a:t> </a:t>
            </a:r>
            <a:r>
              <a:rPr lang="fa-IR" altLang="en-US" sz="2000" dirty="0">
                <a:cs typeface="B Nazanin" pitchFamily="2" charset="-78"/>
              </a:rPr>
              <a:t>و تهوع</a:t>
            </a:r>
            <a:r>
              <a:rPr lang="en-US" altLang="ar-SA" sz="2000" dirty="0">
                <a:cs typeface="B Nazanin" pitchFamily="2" charset="-78"/>
              </a:rPr>
              <a:t> </a:t>
            </a:r>
            <a:r>
              <a:rPr lang="fa-IR" altLang="ar-SA" sz="2000" dirty="0">
                <a:cs typeface="B Nazanin" pitchFamily="2" charset="-78"/>
              </a:rPr>
              <a:t>(</a:t>
            </a:r>
            <a:r>
              <a:rPr lang="en-US" altLang="ar-SA" sz="2000" dirty="0">
                <a:cs typeface="B Nazanin" pitchFamily="2" charset="-78"/>
              </a:rPr>
              <a:t>diarrhea</a:t>
            </a:r>
            <a:r>
              <a:rPr lang="fa-IR" altLang="ar-SA" sz="2000" dirty="0">
                <a:cs typeface="B Nazanin" pitchFamily="2" charset="-78"/>
              </a:rPr>
              <a:t>)</a:t>
            </a:r>
            <a:r>
              <a:rPr lang="en-US" altLang="ar-SA" sz="2000" dirty="0">
                <a:cs typeface="B Nazanin" pitchFamily="2" charset="-78"/>
              </a:rPr>
              <a:t> </a:t>
            </a:r>
            <a:endParaRPr lang="fa-IR" altLang="en-US" sz="2000" dirty="0">
              <a:cs typeface="B Nazanin" pitchFamily="2" charset="-78"/>
            </a:endParaRPr>
          </a:p>
          <a:p>
            <a:pPr marL="285750" indent="-285750" algn="r" rtl="1" eaLnBrk="1" hangingPunct="1">
              <a:spcBef>
                <a:spcPct val="25000"/>
              </a:spcBef>
              <a:spcAft>
                <a:spcPct val="25000"/>
              </a:spcAft>
              <a:buFont typeface="Wingdings" panose="05000000000000000000" pitchFamily="2" charset="2"/>
              <a:buChar char="§"/>
              <a:defRPr/>
            </a:pPr>
            <a:r>
              <a:rPr lang="fa-IR" altLang="en-US" sz="2000" dirty="0">
                <a:cs typeface="B Nazanin" pitchFamily="2" charset="-78"/>
              </a:rPr>
              <a:t>بي اختياري ادرار</a:t>
            </a:r>
            <a:r>
              <a:rPr lang="en-US" altLang="ar-SA" sz="2000" dirty="0">
                <a:cs typeface="B Nazanin" pitchFamily="2" charset="-78"/>
              </a:rPr>
              <a:t> </a:t>
            </a:r>
            <a:r>
              <a:rPr lang="fa-IR" altLang="ar-SA" sz="2000" dirty="0">
                <a:cs typeface="B Nazanin" pitchFamily="2" charset="-78"/>
              </a:rPr>
              <a:t>(</a:t>
            </a:r>
            <a:r>
              <a:rPr lang="en-US" altLang="ar-SA" sz="2000" dirty="0">
                <a:cs typeface="B Nazanin" pitchFamily="2" charset="-78"/>
              </a:rPr>
              <a:t>urination</a:t>
            </a:r>
            <a:r>
              <a:rPr lang="fa-IR" altLang="ar-SA" sz="2000" dirty="0">
                <a:cs typeface="B Nazanin" pitchFamily="2" charset="-78"/>
              </a:rPr>
              <a:t>)</a:t>
            </a:r>
            <a:endParaRPr lang="en-US" altLang="en-US" sz="2000" dirty="0">
              <a:cs typeface="B Nazanin" pitchFamily="2" charset="-78"/>
            </a:endParaRPr>
          </a:p>
          <a:p>
            <a:pPr marL="285750" indent="-285750" algn="r" rtl="1" eaLnBrk="1" hangingPunct="1">
              <a:spcBef>
                <a:spcPct val="25000"/>
              </a:spcBef>
              <a:spcAft>
                <a:spcPct val="25000"/>
              </a:spcAft>
              <a:buFont typeface="Wingdings" panose="05000000000000000000" pitchFamily="2" charset="2"/>
              <a:buChar char="§"/>
              <a:defRPr/>
            </a:pPr>
            <a:r>
              <a:rPr lang="fa-IR" altLang="en-US" sz="2000" dirty="0">
                <a:cs typeface="B Nazanin" pitchFamily="2" charset="-78"/>
              </a:rPr>
              <a:t>میوز (</a:t>
            </a:r>
            <a:r>
              <a:rPr lang="en-US" altLang="ar-SA" sz="2000" dirty="0" err="1">
                <a:cs typeface="B Nazanin" pitchFamily="2" charset="-78"/>
              </a:rPr>
              <a:t>miosis</a:t>
            </a:r>
            <a:r>
              <a:rPr lang="fa-IR" altLang="ar-SA" sz="2000" dirty="0">
                <a:cs typeface="B Nazanin" pitchFamily="2" charset="-78"/>
              </a:rPr>
              <a:t>)</a:t>
            </a:r>
            <a:endParaRPr lang="fa-IR" altLang="en-US" sz="2000" dirty="0">
              <a:cs typeface="B Nazanin" pitchFamily="2" charset="-78"/>
            </a:endParaRPr>
          </a:p>
          <a:p>
            <a:pPr marL="285750" indent="-285750" algn="r" rtl="1" eaLnBrk="1" hangingPunct="1">
              <a:spcBef>
                <a:spcPct val="25000"/>
              </a:spcBef>
              <a:spcAft>
                <a:spcPct val="25000"/>
              </a:spcAft>
              <a:buFont typeface="Wingdings" panose="05000000000000000000" pitchFamily="2" charset="2"/>
              <a:buChar char="§"/>
              <a:defRPr/>
            </a:pPr>
            <a:r>
              <a:rPr lang="fa-IR" altLang="en-US" sz="2000" dirty="0">
                <a:cs typeface="B Nazanin" pitchFamily="2" charset="-78"/>
              </a:rPr>
              <a:t>انقباض مجاري تنفسي- برونکواسپاسم (</a:t>
            </a:r>
            <a:r>
              <a:rPr lang="en-US" altLang="ar-SA" sz="2000" dirty="0">
                <a:cs typeface="B Nazanin" pitchFamily="2" charset="-78"/>
              </a:rPr>
              <a:t>bronchoconstriction</a:t>
            </a:r>
            <a:r>
              <a:rPr lang="fa-IR" altLang="ar-SA" sz="2000" dirty="0">
                <a:cs typeface="B Nazanin" pitchFamily="2" charset="-78"/>
              </a:rPr>
              <a:t>)</a:t>
            </a:r>
            <a:endParaRPr lang="fa-IR" altLang="en-US" sz="2000" dirty="0">
              <a:cs typeface="B Nazanin" pitchFamily="2" charset="-78"/>
            </a:endParaRPr>
          </a:p>
          <a:p>
            <a:pPr marL="285750" indent="-285750" algn="r" rtl="1" eaLnBrk="1" hangingPunct="1">
              <a:buFont typeface="Wingdings" panose="05000000000000000000" pitchFamily="2" charset="2"/>
              <a:buChar char="§"/>
              <a:defRPr/>
            </a:pPr>
            <a:r>
              <a:rPr lang="fa-IR" altLang="en-US" sz="2000" dirty="0">
                <a:cs typeface="B Nazanin" pitchFamily="2" charset="-78"/>
              </a:rPr>
              <a:t>پرش های عضلانی و سپس فلج</a:t>
            </a:r>
          </a:p>
          <a:p>
            <a:pPr marL="285750" indent="-285750" algn="r" rtl="1" eaLnBrk="1" hangingPunct="1">
              <a:buFont typeface="Wingdings" panose="05000000000000000000" pitchFamily="2" charset="2"/>
              <a:buChar char="§"/>
              <a:defRPr/>
            </a:pPr>
            <a:r>
              <a:rPr lang="fa-IR" altLang="en-US" sz="2000" dirty="0">
                <a:cs typeface="B Nazanin" pitchFamily="2" charset="-78"/>
              </a:rPr>
              <a:t>تحریک </a:t>
            </a:r>
            <a:r>
              <a:rPr lang="en-US" altLang="en-US" sz="2000" dirty="0">
                <a:cs typeface="B Nazanin" pitchFamily="2" charset="-78"/>
              </a:rPr>
              <a:t>CNS</a:t>
            </a:r>
            <a:r>
              <a:rPr lang="fa-IR" altLang="en-US" sz="2000" dirty="0">
                <a:cs typeface="B Nazanin" pitchFamily="2" charset="-78"/>
              </a:rPr>
              <a:t> و به دنبال آن افسردگی</a:t>
            </a:r>
            <a:r>
              <a:rPr lang="en-US" altLang="ar-SA" sz="2000" dirty="0">
                <a:cs typeface="Arial" panose="020B0604020202020204" pitchFamily="34" charset="0"/>
              </a:rPr>
              <a:t>excitation (skeletal muscle and CNS)</a:t>
            </a:r>
            <a:endParaRPr lang="fa-IR" altLang="ar-SA" sz="2000" dirty="0">
              <a:cs typeface="Arial" panose="020B0604020202020204" pitchFamily="34" charset="0"/>
            </a:endParaRPr>
          </a:p>
          <a:p>
            <a:pPr marL="285750" indent="-285750" algn="r" rtl="1" eaLnBrk="1" hangingPunct="1">
              <a:spcBef>
                <a:spcPct val="25000"/>
              </a:spcBef>
              <a:spcAft>
                <a:spcPct val="25000"/>
              </a:spcAft>
              <a:buFont typeface="Wingdings" panose="05000000000000000000" pitchFamily="2" charset="2"/>
              <a:buChar char="§"/>
              <a:defRPr/>
            </a:pPr>
            <a:r>
              <a:rPr lang="en-US" altLang="ar-SA" sz="2000" dirty="0">
                <a:cs typeface="Arial" panose="020B0604020202020204" pitchFamily="34" charset="0"/>
              </a:rPr>
              <a:t> </a:t>
            </a:r>
            <a:r>
              <a:rPr lang="fa-IR" altLang="en-US" sz="2000" dirty="0">
                <a:cs typeface="B Nazanin" pitchFamily="2" charset="-78"/>
              </a:rPr>
              <a:t>افزايش ترشح بزاق، اشك و عرق</a:t>
            </a:r>
            <a:r>
              <a:rPr lang="en-US" altLang="ar-SA" sz="2000" dirty="0">
                <a:cs typeface="B Nazanin" pitchFamily="2" charset="-78"/>
              </a:rPr>
              <a:t> </a:t>
            </a:r>
            <a:r>
              <a:rPr lang="fa-IR" altLang="ar-SA" sz="2000" dirty="0">
                <a:cs typeface="B Nazanin" pitchFamily="2" charset="-78"/>
              </a:rPr>
              <a:t>(</a:t>
            </a:r>
            <a:r>
              <a:rPr lang="en-US" altLang="ar-SA" sz="2000" dirty="0">
                <a:cs typeface="B Nazanin" pitchFamily="2" charset="-78"/>
              </a:rPr>
              <a:t>lacrimation, salivation, </a:t>
            </a:r>
            <a:r>
              <a:rPr lang="en-US" altLang="ar-SA" sz="2000" dirty="0" err="1">
                <a:cs typeface="B Nazanin" pitchFamily="2" charset="-78"/>
              </a:rPr>
              <a:t>sweatining</a:t>
            </a:r>
            <a:r>
              <a:rPr lang="fa-IR" altLang="ar-SA" sz="2000" dirty="0">
                <a:cs typeface="B Nazanin" pitchFamily="2" charset="-78"/>
              </a:rPr>
              <a:t>)</a:t>
            </a:r>
            <a:r>
              <a:rPr lang="en-US" altLang="ar-SA" sz="2000" dirty="0">
                <a:cs typeface="B Nazanin" pitchFamily="2" charset="-78"/>
              </a:rPr>
              <a:t> </a:t>
            </a:r>
            <a:endParaRPr lang="fa-IR" altLang="en-US" sz="2000" dirty="0">
              <a:cs typeface="B Nazanin" pitchFamily="2" charset="-78"/>
            </a:endParaRPr>
          </a:p>
          <a:p>
            <a:pPr marL="285750" indent="-285750" algn="r" rtl="1" eaLnBrk="1" hangingPunct="1">
              <a:buFont typeface="Wingdings" panose="05000000000000000000" pitchFamily="2" charset="2"/>
              <a:buChar char="§"/>
              <a:defRPr/>
            </a:pPr>
            <a:r>
              <a:rPr lang="fa-IR" altLang="en-US" sz="2000" dirty="0">
                <a:cs typeface="B Nazanin" pitchFamily="2" charset="-78"/>
              </a:rPr>
              <a:t>برادی کاردی</a:t>
            </a:r>
          </a:p>
          <a:p>
            <a:pPr algn="r" rtl="1" eaLnBrk="1" hangingPunct="1">
              <a:defRPr/>
            </a:pPr>
            <a:endParaRPr lang="en-US" altLang="ar-SA" sz="2000" dirty="0">
              <a:cs typeface="Arial" panose="020B0604020202020204" pitchFamily="34" charset="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420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95288" y="333375"/>
            <a:ext cx="8229600" cy="868363"/>
          </a:xfrm>
        </p:spPr>
        <p:txBody>
          <a:bodyPr/>
          <a:lstStyle/>
          <a:p>
            <a:pPr algn="ctr" eaLnBrk="1" hangingPunct="1"/>
            <a:r>
              <a:rPr lang="en-US" altLang="en-US" sz="3200" b="1" smtClean="0">
                <a:solidFill>
                  <a:srgbClr val="C00000"/>
                </a:solidFill>
                <a:cs typeface="Arial" charset="0"/>
              </a:rPr>
              <a:t>Contraindications for use of cholinergic drugs</a:t>
            </a:r>
          </a:p>
        </p:txBody>
      </p:sp>
      <p:sp>
        <p:nvSpPr>
          <p:cNvPr id="33795" name="Rectangle 3"/>
          <p:cNvSpPr>
            <a:spLocks noGrp="1" noChangeArrowheads="1"/>
          </p:cNvSpPr>
          <p:nvPr>
            <p:ph sz="quarter" idx="1"/>
          </p:nvPr>
        </p:nvSpPr>
        <p:spPr>
          <a:xfrm>
            <a:off x="755650" y="1739900"/>
            <a:ext cx="8229600" cy="1871663"/>
          </a:xfrm>
        </p:spPr>
        <p:txBody>
          <a:bodyPr/>
          <a:lstStyle/>
          <a:p>
            <a:pPr eaLnBrk="1" hangingPunct="1"/>
            <a:r>
              <a:rPr lang="en-US" altLang="en-US" sz="1800" b="1" smtClean="0">
                <a:cs typeface="Arial" charset="0"/>
              </a:rPr>
              <a:t>Asthma</a:t>
            </a:r>
            <a:endParaRPr lang="fa-IR" altLang="en-US" sz="1800" b="1" smtClean="0"/>
          </a:p>
          <a:p>
            <a:pPr eaLnBrk="1" hangingPunct="1"/>
            <a:r>
              <a:rPr lang="en-US" altLang="en-US" sz="1800" b="1" smtClean="0">
                <a:cs typeface="Arial" charset="0"/>
              </a:rPr>
              <a:t>Hypothyroidism</a:t>
            </a:r>
          </a:p>
          <a:p>
            <a:pPr eaLnBrk="1" hangingPunct="1"/>
            <a:r>
              <a:rPr lang="en-US" altLang="en-US" sz="1800" b="1" smtClean="0">
                <a:cs typeface="Arial" charset="0"/>
              </a:rPr>
              <a:t>Urinary or GI obstruction</a:t>
            </a:r>
          </a:p>
          <a:p>
            <a:pPr eaLnBrk="1" hangingPunct="1"/>
            <a:r>
              <a:rPr lang="en-US" altLang="en-US" sz="1800" b="1" smtClean="0">
                <a:cs typeface="Arial" charset="0"/>
              </a:rPr>
              <a:t>Peptic ulcer disease</a:t>
            </a:r>
          </a:p>
          <a:p>
            <a:pPr eaLnBrk="1" hangingPunct="1"/>
            <a:r>
              <a:rPr lang="en-US" altLang="en-US" sz="1800" b="1" smtClean="0">
                <a:cs typeface="Arial" charset="0"/>
              </a:rPr>
              <a:t>Pregnancy</a:t>
            </a:r>
          </a:p>
          <a:p>
            <a:pPr eaLnBrk="1" hangingPunct="1">
              <a:buFont typeface="Wingdings" pitchFamily="2" charset="2"/>
              <a:buNone/>
            </a:pPr>
            <a:endParaRPr lang="en-US" altLang="en-US" sz="3600" smtClean="0">
              <a:cs typeface="Arial" charset="0"/>
            </a:endParaRPr>
          </a:p>
        </p:txBody>
      </p:sp>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338B15D9-4A27-42EF-81DF-64CDFAF69030}" type="slidenum">
              <a:rPr lang="fa-IR" altLang="en-US" sz="1200">
                <a:solidFill>
                  <a:srgbClr val="FFFFFF"/>
                </a:solidFill>
              </a:rPr>
              <a:pPr>
                <a:lnSpc>
                  <a:spcPct val="80000"/>
                </a:lnSpc>
              </a:pPr>
              <a:t>15</a:t>
            </a:fld>
            <a:endParaRPr lang="en-US" altLang="en-US" sz="1200">
              <a:solidFill>
                <a:srgbClr val="FFFFFF"/>
              </a:solidFill>
            </a:endParaRPr>
          </a:p>
        </p:txBody>
      </p:sp>
      <p:sp>
        <p:nvSpPr>
          <p:cNvPr id="33797" name="Content Placeholder 2"/>
          <p:cNvSpPr txBox="1">
            <a:spLocks/>
          </p:cNvSpPr>
          <p:nvPr/>
        </p:nvSpPr>
        <p:spPr bwMode="auto">
          <a:xfrm>
            <a:off x="1042988" y="3933825"/>
            <a:ext cx="735647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639763" indent="-2730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algn="r" rtl="1">
              <a:buFont typeface="Wingdings" pitchFamily="2" charset="2"/>
              <a:buChar char="v"/>
            </a:pPr>
            <a:r>
              <a:rPr lang="fa-IR" altLang="en-US" sz="1800">
                <a:solidFill>
                  <a:srgbClr val="C00000"/>
                </a:solidFill>
                <a:latin typeface="Times New Roman" pitchFamily="18" charset="0"/>
                <a:cs typeface="B Nazanin" pitchFamily="2" charset="-78"/>
              </a:rPr>
              <a:t>توجهات:</a:t>
            </a:r>
          </a:p>
          <a:p>
            <a:pPr algn="r" rtl="1"/>
            <a:r>
              <a:rPr lang="fa-IR" altLang="en-US" sz="1600">
                <a:latin typeface="Times New Roman" pitchFamily="18" charset="0"/>
                <a:cs typeface="B Nazanin" pitchFamily="2" charset="-78"/>
              </a:rPr>
              <a:t>ارزیابی بیمار برای داشتن آسم، زخم معده و بیماریهای قلبی عروقی</a:t>
            </a:r>
          </a:p>
          <a:p>
            <a:pPr algn="r" rtl="1"/>
            <a:r>
              <a:rPr lang="fa-IR" altLang="en-US" sz="1600">
                <a:latin typeface="Times New Roman" pitchFamily="18" charset="0"/>
                <a:cs typeface="B Nazanin" pitchFamily="2" charset="-78"/>
              </a:rPr>
              <a:t>احتیاط در زنان باردار و شیرده</a:t>
            </a:r>
          </a:p>
          <a:p>
            <a:pPr algn="r" rtl="1"/>
            <a:r>
              <a:rPr lang="fa-IR" altLang="en-US" sz="1600">
                <a:latin typeface="Times New Roman" pitchFamily="18" charset="0"/>
                <a:cs typeface="B Nazanin" pitchFamily="2" charset="-78"/>
              </a:rPr>
              <a:t>احتیاط در بیماران مسن برای اختلال در دید</a:t>
            </a:r>
          </a:p>
          <a:p>
            <a:pPr algn="r" rtl="1"/>
            <a:r>
              <a:rPr lang="fa-IR" altLang="en-US" sz="1600">
                <a:latin typeface="Times New Roman" pitchFamily="18" charset="0"/>
                <a:cs typeface="B Nazanin" pitchFamily="2" charset="-78"/>
              </a:rPr>
              <a:t>ارزیابی بیمار میاستنی گراویس از لحاظ قدرت بلع، صحبت کردن، جویدن و میزان قدرت عضلانی، میزان تنفس، سرعت تنفس ، اختلال در عضلات قفسه سینه</a:t>
            </a:r>
          </a:p>
          <a:p>
            <a:pPr algn="r" rtl="1"/>
            <a:endParaRPr lang="en-US" alt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0261"/>
    </mc:Choice>
    <mc:Fallback>
      <p:transition spd="slow" advTm="40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97038"/>
            <a:ext cx="8229600" cy="3819525"/>
          </a:xfrm>
        </p:spPr>
        <p:style>
          <a:lnRef idx="2">
            <a:schemeClr val="dk1"/>
          </a:lnRef>
          <a:fillRef idx="1">
            <a:schemeClr val="lt1"/>
          </a:fillRef>
          <a:effectRef idx="0">
            <a:schemeClr val="dk1"/>
          </a:effectRef>
          <a:fontRef idx="minor">
            <a:schemeClr val="dk1"/>
          </a:fontRef>
        </p:style>
        <p:txBody>
          <a:bodyPr>
            <a:normAutofit/>
          </a:bodyPr>
          <a:lstStyle/>
          <a:p>
            <a:pPr>
              <a:defRPr/>
            </a:pPr>
            <a:endParaRPr lang="en-US" sz="2800" b="1" i="1" dirty="0"/>
          </a:p>
          <a:p>
            <a:pPr>
              <a:defRPr/>
            </a:pPr>
            <a:endParaRPr lang="en-US" sz="2800" b="1" i="1" dirty="0"/>
          </a:p>
          <a:p>
            <a:pPr>
              <a:defRPr/>
            </a:pPr>
            <a:endParaRPr lang="en-US" sz="2800" b="1" i="1" dirty="0"/>
          </a:p>
          <a:p>
            <a:pPr>
              <a:defRPr/>
            </a:pPr>
            <a:endParaRPr lang="en-US" sz="2800" b="1" i="1" dirty="0"/>
          </a:p>
          <a:p>
            <a:pPr>
              <a:defRPr/>
            </a:pPr>
            <a:endParaRPr lang="en-US" sz="2800" b="1" i="1" dirty="0"/>
          </a:p>
          <a:p>
            <a:pPr>
              <a:defRPr/>
            </a:pPr>
            <a:endParaRPr lang="en-US" sz="2800" b="1" i="1" dirty="0"/>
          </a:p>
          <a:p>
            <a:pPr>
              <a:buFontTx/>
              <a:buNone/>
              <a:defRPr/>
            </a:pPr>
            <a:endParaRPr lang="en-US" b="1" dirty="0"/>
          </a:p>
          <a:p>
            <a:pPr>
              <a:buFontTx/>
              <a:buNone/>
              <a:defRPr/>
            </a:pPr>
            <a:endParaRPr lang="en-US" b="1" dirty="0"/>
          </a:p>
          <a:p>
            <a:pPr>
              <a:defRPr/>
            </a:pPr>
            <a:endParaRPr lang="en-US" sz="2800" b="1" i="1" dirty="0"/>
          </a:p>
          <a:p>
            <a:pPr>
              <a:defRPr/>
            </a:pPr>
            <a:endParaRPr lang="en-US" b="1" dirty="0"/>
          </a:p>
          <a:p>
            <a:pPr>
              <a:buFontTx/>
              <a:buNone/>
              <a:defRPr/>
            </a:pPr>
            <a:endParaRPr lang="en-US" b="1" dirty="0"/>
          </a:p>
          <a:p>
            <a:pPr>
              <a:defRPr/>
            </a:pPr>
            <a:endParaRPr lang="fa-IR" dirty="0"/>
          </a:p>
        </p:txBody>
      </p:sp>
      <p:sp>
        <p:nvSpPr>
          <p:cNvPr id="4" name="Rectangle 3"/>
          <p:cNvSpPr/>
          <p:nvPr/>
        </p:nvSpPr>
        <p:spPr>
          <a:xfrm>
            <a:off x="739810" y="3065793"/>
            <a:ext cx="2744854" cy="1005262"/>
          </a:xfrm>
          <a:prstGeom prst="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r>
              <a:rPr lang="en-US" sz="2800" b="1" i="1" dirty="0">
                <a:solidFill>
                  <a:srgbClr val="37374B"/>
                </a:solidFill>
              </a:rPr>
              <a:t>Anticholinergics</a:t>
            </a:r>
          </a:p>
          <a:p>
            <a:pPr algn="ctr" eaLnBrk="1" hangingPunct="1">
              <a:defRPr/>
            </a:pPr>
            <a:r>
              <a:rPr lang="en-US" b="1" i="1" dirty="0">
                <a:solidFill>
                  <a:srgbClr val="37374B"/>
                </a:solidFill>
              </a:rPr>
              <a:t>(</a:t>
            </a:r>
            <a:r>
              <a:rPr lang="en-US" b="1" i="1" dirty="0" err="1">
                <a:solidFill>
                  <a:srgbClr val="37374B"/>
                </a:solidFill>
              </a:rPr>
              <a:t>Colinergic</a:t>
            </a:r>
            <a:r>
              <a:rPr lang="en-US" b="1" i="1" dirty="0">
                <a:solidFill>
                  <a:srgbClr val="37374B"/>
                </a:solidFill>
              </a:rPr>
              <a:t> Antagonists)</a:t>
            </a:r>
            <a:r>
              <a:rPr lang="en-US" dirty="0">
                <a:solidFill>
                  <a:srgbClr val="37374B"/>
                </a:solidFill>
              </a:rPr>
              <a:t> </a:t>
            </a:r>
            <a:endParaRPr lang="fa-IR" dirty="0">
              <a:solidFill>
                <a:srgbClr val="37374B"/>
              </a:solidFill>
            </a:endParaRPr>
          </a:p>
        </p:txBody>
      </p:sp>
      <p:sp>
        <p:nvSpPr>
          <p:cNvPr id="5" name="Right Arrow 4"/>
          <p:cNvSpPr/>
          <p:nvPr/>
        </p:nvSpPr>
        <p:spPr>
          <a:xfrm rot="600000">
            <a:off x="3651250" y="3657600"/>
            <a:ext cx="1000125" cy="182563"/>
          </a:xfrm>
          <a:prstGeom prst="rightArrow">
            <a:avLst>
              <a:gd name="adj1" fmla="val 50000"/>
              <a:gd name="adj2" fmla="val 299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endParaRPr lang="fa-IR">
              <a:solidFill>
                <a:srgbClr val="FFFFFF"/>
              </a:solidFill>
            </a:endParaRPr>
          </a:p>
        </p:txBody>
      </p:sp>
      <p:sp>
        <p:nvSpPr>
          <p:cNvPr id="6" name="Right Arrow 5"/>
          <p:cNvSpPr/>
          <p:nvPr/>
        </p:nvSpPr>
        <p:spPr>
          <a:xfrm rot="-600000">
            <a:off x="3651250" y="3300413"/>
            <a:ext cx="1000125" cy="182562"/>
          </a:xfrm>
          <a:prstGeom prst="rightArrow">
            <a:avLst>
              <a:gd name="adj1" fmla="val 50000"/>
              <a:gd name="adj2" fmla="val 299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endParaRPr lang="fa-IR">
              <a:solidFill>
                <a:srgbClr val="FFFFFF"/>
              </a:solidFill>
            </a:endParaRPr>
          </a:p>
        </p:txBody>
      </p:sp>
      <p:sp>
        <p:nvSpPr>
          <p:cNvPr id="7" name="Rectangle 6"/>
          <p:cNvSpPr/>
          <p:nvPr/>
        </p:nvSpPr>
        <p:spPr>
          <a:xfrm>
            <a:off x="4857752" y="2285992"/>
            <a:ext cx="3286148" cy="9144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eaLnBrk="1" hangingPunct="1">
              <a:defRPr/>
            </a:pPr>
            <a:r>
              <a:rPr lang="en-US" sz="2400" b="1" i="1" dirty="0">
                <a:solidFill>
                  <a:srgbClr val="37374B"/>
                </a:solidFill>
              </a:rPr>
              <a:t>  M receptors antagonists</a:t>
            </a:r>
          </a:p>
        </p:txBody>
      </p:sp>
      <p:sp>
        <p:nvSpPr>
          <p:cNvPr id="8" name="Rectangle 7"/>
          <p:cNvSpPr/>
          <p:nvPr/>
        </p:nvSpPr>
        <p:spPr>
          <a:xfrm>
            <a:off x="5000628" y="3714752"/>
            <a:ext cx="3143272" cy="914400"/>
          </a:xfrm>
          <a:prstGeom prst="rect">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coolSlan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hangingPunct="1">
              <a:defRPr/>
            </a:pPr>
            <a:r>
              <a:rPr lang="en-US" sz="2400" b="1" i="1" dirty="0">
                <a:solidFill>
                  <a:srgbClr val="37374B"/>
                </a:solidFill>
              </a:rPr>
              <a:t>N receptor antagonists</a:t>
            </a:r>
            <a:endParaRPr lang="fa-IR" sz="1600" dirty="0">
              <a:solidFill>
                <a:srgbClr val="37374B"/>
              </a:solidFill>
            </a:endParaRPr>
          </a:p>
        </p:txBody>
      </p:sp>
      <p:sp>
        <p:nvSpPr>
          <p:cNvPr id="35854" name="Rectangle 10"/>
          <p:cNvSpPr txBox="1">
            <a:spLocks noChangeArrowheads="1"/>
          </p:cNvSpPr>
          <p:nvPr/>
        </p:nvSpPr>
        <p:spPr bwMode="auto">
          <a:xfrm>
            <a:off x="533400" y="596900"/>
            <a:ext cx="8251825"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639763" indent="-2730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algn="ctr" eaLnBrk="1" hangingPunct="1">
              <a:spcBef>
                <a:spcPct val="0"/>
              </a:spcBef>
              <a:buClrTx/>
              <a:buSzTx/>
              <a:buFontTx/>
              <a:buNone/>
            </a:pPr>
            <a:r>
              <a:rPr lang="fa-IR" altLang="en-US" sz="3200" b="1">
                <a:solidFill>
                  <a:srgbClr val="C00000"/>
                </a:solidFill>
                <a:latin typeface="Trebuchet MS" pitchFamily="34" charset="0"/>
                <a:cs typeface="B Nazanin" pitchFamily="2" charset="-78"/>
              </a:rPr>
              <a:t>داروهای بلاک کننده گیرنده های کولینرژیک</a:t>
            </a:r>
            <a:endParaRPr lang="en-US" altLang="en-US" sz="3200" b="1">
              <a:solidFill>
                <a:srgbClr val="C00000"/>
              </a:solidFill>
              <a:latin typeface="Trebuchet MS" pitchFamily="34" charset="0"/>
              <a:cs typeface="B Nazanin"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spd="slow" advTm="641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188913"/>
            <a:ext cx="8229600" cy="1139825"/>
          </a:xfrm>
        </p:spPr>
        <p:txBody>
          <a:bodyPr/>
          <a:lstStyle/>
          <a:p>
            <a:pPr algn="ctr">
              <a:defRPr/>
            </a:pPr>
            <a:r>
              <a:rPr lang="fa-IR" altLang="en-US" sz="3200" b="1" dirty="0">
                <a:solidFill>
                  <a:srgbClr val="002060"/>
                </a:solidFill>
                <a:latin typeface="+mn-lt"/>
                <a:ea typeface="+mn-ea"/>
                <a:cs typeface="B Nazanin" pitchFamily="2" charset="-78"/>
              </a:rPr>
              <a:t>مهار کننده های کولینرژیک</a:t>
            </a:r>
            <a:endParaRPr lang="en-US" altLang="en-US" sz="3200" b="1" dirty="0">
              <a:solidFill>
                <a:srgbClr val="002060"/>
              </a:solidFill>
              <a:latin typeface="+mn-lt"/>
              <a:ea typeface="+mn-ea"/>
              <a:cs typeface="B Nazanin" pitchFamily="2" charset="-78"/>
            </a:endParaRPr>
          </a:p>
        </p:txBody>
      </p:sp>
      <p:sp>
        <p:nvSpPr>
          <p:cNvPr id="36867" name="Rectangle 3"/>
          <p:cNvSpPr>
            <a:spLocks noGrp="1" noChangeArrowheads="1"/>
          </p:cNvSpPr>
          <p:nvPr>
            <p:ph sz="quarter" idx="1"/>
          </p:nvPr>
        </p:nvSpPr>
        <p:spPr>
          <a:xfrm>
            <a:off x="457200" y="1795463"/>
            <a:ext cx="8218488" cy="4873625"/>
          </a:xfrm>
        </p:spPr>
        <p:txBody>
          <a:bodyPr/>
          <a:lstStyle/>
          <a:p>
            <a:pPr>
              <a:buClr>
                <a:schemeClr val="tx1"/>
              </a:buClr>
              <a:buFont typeface="Wingdings" pitchFamily="2" charset="2"/>
              <a:buChar char="q"/>
            </a:pPr>
            <a:r>
              <a:rPr lang="en-US" altLang="en-US" sz="2800" b="1" smtClean="0">
                <a:cs typeface="Times New Roman" pitchFamily="18" charset="0"/>
              </a:rPr>
              <a:t>Antimuscarinic agents </a:t>
            </a:r>
          </a:p>
          <a:p>
            <a:pPr lvl="1" eaLnBrk="1" hangingPunct="1">
              <a:buClr>
                <a:schemeClr val="tx1"/>
              </a:buClr>
              <a:buFont typeface="Wingdings" pitchFamily="2" charset="2"/>
              <a:buChar char="§"/>
            </a:pPr>
            <a:r>
              <a:rPr lang="en-US" altLang="ar-SA" sz="2400" smtClean="0">
                <a:cs typeface="Times New Roman" pitchFamily="18" charset="0"/>
              </a:rPr>
              <a:t>Nonselective; </a:t>
            </a:r>
            <a:r>
              <a:rPr lang="en-US" altLang="ar-SA" sz="2400" smtClean="0">
                <a:solidFill>
                  <a:srgbClr val="000099"/>
                </a:solidFill>
              </a:rPr>
              <a:t>Atropine, Scopolamine, clidinium </a:t>
            </a:r>
            <a:endParaRPr lang="en-US" altLang="en-US" sz="2400" smtClean="0">
              <a:solidFill>
                <a:srgbClr val="000099"/>
              </a:solidFill>
              <a:cs typeface="Arial" charset="0"/>
            </a:endParaRPr>
          </a:p>
          <a:p>
            <a:pPr lvl="1" eaLnBrk="1" hangingPunct="1">
              <a:buClr>
                <a:schemeClr val="tx1"/>
              </a:buClr>
              <a:buFont typeface="Wingdings" pitchFamily="2" charset="2"/>
              <a:buChar char="§"/>
            </a:pPr>
            <a:r>
              <a:rPr lang="en-US" altLang="ar-SA" sz="2400" smtClean="0">
                <a:cs typeface="Times New Roman" pitchFamily="18" charset="0"/>
              </a:rPr>
              <a:t>Selective; </a:t>
            </a:r>
            <a:r>
              <a:rPr lang="en-US" altLang="ar-SA" sz="2400" smtClean="0">
                <a:solidFill>
                  <a:srgbClr val="000099"/>
                </a:solidFill>
                <a:cs typeface="Times New Roman" pitchFamily="18" charset="0"/>
              </a:rPr>
              <a:t>Pirenzepine (M1) </a:t>
            </a:r>
          </a:p>
          <a:p>
            <a:pPr>
              <a:buClr>
                <a:schemeClr val="tx1"/>
              </a:buClr>
              <a:buFont typeface="Arial" charset="0"/>
              <a:buChar char="•"/>
            </a:pPr>
            <a:endParaRPr lang="en-US" altLang="en-US" sz="2400" smtClean="0">
              <a:solidFill>
                <a:srgbClr val="000099"/>
              </a:solidFill>
              <a:cs typeface="Arial" charset="0"/>
            </a:endParaRPr>
          </a:p>
          <a:p>
            <a:pPr>
              <a:buClr>
                <a:schemeClr val="tx1"/>
              </a:buClr>
              <a:buFont typeface="Wingdings" pitchFamily="2" charset="2"/>
              <a:buChar char="q"/>
            </a:pPr>
            <a:r>
              <a:rPr lang="en-US" altLang="en-US" sz="2800" b="1" smtClean="0">
                <a:cs typeface="Times New Roman" pitchFamily="18" charset="0"/>
              </a:rPr>
              <a:t>Antinicotinic agents </a:t>
            </a:r>
          </a:p>
          <a:p>
            <a:pPr lvl="1">
              <a:buClr>
                <a:schemeClr val="tx1"/>
              </a:buClr>
              <a:buFont typeface="Wingdings" pitchFamily="2" charset="2"/>
              <a:buChar char="§"/>
            </a:pPr>
            <a:r>
              <a:rPr lang="en-US" altLang="en-US" sz="2400" smtClean="0">
                <a:cs typeface="Times New Roman" pitchFamily="18" charset="0"/>
              </a:rPr>
              <a:t>Ganglion blockers; </a:t>
            </a:r>
            <a:r>
              <a:rPr lang="en-US" altLang="ar-SA" sz="2400" smtClean="0">
                <a:solidFill>
                  <a:srgbClr val="000099"/>
                </a:solidFill>
              </a:rPr>
              <a:t>Trimethaphan</a:t>
            </a:r>
            <a:endParaRPr lang="en-US" altLang="en-US" sz="2400" smtClean="0">
              <a:solidFill>
                <a:srgbClr val="000099"/>
              </a:solidFill>
              <a:cs typeface="Arial" charset="0"/>
            </a:endParaRPr>
          </a:p>
          <a:p>
            <a:pPr lvl="1">
              <a:buClr>
                <a:schemeClr val="tx1"/>
              </a:buClr>
              <a:buFont typeface="Wingdings" pitchFamily="2" charset="2"/>
              <a:buChar char="§"/>
            </a:pPr>
            <a:r>
              <a:rPr lang="en-US" altLang="en-US" sz="2400" smtClean="0">
                <a:cs typeface="Times New Roman" pitchFamily="18" charset="0"/>
              </a:rPr>
              <a:t>Neuro-muscular junction blockers; </a:t>
            </a:r>
            <a:r>
              <a:rPr lang="en-US" altLang="ar-SA" sz="2400" smtClean="0">
                <a:solidFill>
                  <a:srgbClr val="000099"/>
                </a:solidFill>
              </a:rPr>
              <a:t>Tubocurarine</a:t>
            </a:r>
            <a:r>
              <a:rPr lang="en-US" altLang="en-US" sz="2400" smtClean="0">
                <a:cs typeface="Times New Roman" pitchFamily="18" charset="0"/>
              </a:rPr>
              <a:t> </a:t>
            </a:r>
          </a:p>
          <a:p>
            <a:endParaRPr lang="en-US" altLang="en-US" sz="2400" smtClean="0">
              <a:cs typeface="Times New Roman" pitchFamily="18" charset="0"/>
            </a:endParaRPr>
          </a:p>
        </p:txBody>
      </p:sp>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C8AF0020-81F9-44FD-9741-BDE8E1DBF814}" type="slidenum">
              <a:rPr lang="fa-IR" altLang="en-US" sz="1200">
                <a:solidFill>
                  <a:srgbClr val="FFFFFF"/>
                </a:solidFill>
              </a:rPr>
              <a:pPr>
                <a:lnSpc>
                  <a:spcPct val="80000"/>
                </a:lnSpc>
              </a:pPr>
              <a:t>17</a:t>
            </a:fld>
            <a:endParaRPr lang="en-US" altLang="en-US" sz="12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0042"/>
    </mc:Choice>
    <mc:Fallback>
      <p:transition spd="slow" advTm="50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8313" y="260350"/>
            <a:ext cx="8229600" cy="1139825"/>
          </a:xfrm>
        </p:spPr>
        <p:txBody>
          <a:bodyPr/>
          <a:lstStyle/>
          <a:p>
            <a:pPr algn="ctr"/>
            <a:r>
              <a:rPr lang="en-US" altLang="en-US" sz="3600" smtClean="0">
                <a:solidFill>
                  <a:srgbClr val="002060"/>
                </a:solidFill>
                <a:cs typeface="Arial" charset="0"/>
              </a:rPr>
              <a:t>Effects on Organs </a:t>
            </a:r>
          </a:p>
        </p:txBody>
      </p:sp>
      <p:sp>
        <p:nvSpPr>
          <p:cNvPr id="37891" name="Rectangle 3"/>
          <p:cNvSpPr>
            <a:spLocks noGrp="1" noChangeArrowheads="1"/>
          </p:cNvSpPr>
          <p:nvPr>
            <p:ph sz="quarter" idx="1"/>
          </p:nvPr>
        </p:nvSpPr>
        <p:spPr>
          <a:xfrm>
            <a:off x="468313" y="1695450"/>
            <a:ext cx="8435975" cy="5145088"/>
          </a:xfrm>
        </p:spPr>
        <p:txBody>
          <a:bodyPr/>
          <a:lstStyle/>
          <a:p>
            <a:r>
              <a:rPr lang="en-US" altLang="en-US" sz="2400" smtClean="0">
                <a:cs typeface="Times New Roman" pitchFamily="18" charset="0"/>
              </a:rPr>
              <a:t>Reversible blocked of muscarinic receptors </a:t>
            </a:r>
          </a:p>
          <a:p>
            <a:r>
              <a:rPr lang="en-US" altLang="en-US" sz="2400" smtClean="0">
                <a:cs typeface="Times New Roman" pitchFamily="18" charset="0"/>
              </a:rPr>
              <a:t>The effectiveness of antagonist varies from tissue to other tissue</a:t>
            </a:r>
          </a:p>
          <a:p>
            <a:pPr lvl="1"/>
            <a:r>
              <a:rPr lang="en-US" altLang="en-US" sz="2400" smtClean="0">
                <a:solidFill>
                  <a:srgbClr val="000099"/>
                </a:solidFill>
                <a:cs typeface="Times New Roman" pitchFamily="18" charset="0"/>
              </a:rPr>
              <a:t>Most sensitive  </a:t>
            </a:r>
          </a:p>
          <a:p>
            <a:pPr lvl="2"/>
            <a:r>
              <a:rPr lang="en-US" altLang="en-US" sz="2200" b="1" smtClean="0">
                <a:cs typeface="Times New Roman" pitchFamily="18" charset="0"/>
              </a:rPr>
              <a:t>Salivary </a:t>
            </a:r>
          </a:p>
          <a:p>
            <a:pPr lvl="2"/>
            <a:r>
              <a:rPr lang="en-US" altLang="en-US" sz="2200" b="1" smtClean="0">
                <a:cs typeface="Times New Roman" pitchFamily="18" charset="0"/>
              </a:rPr>
              <a:t>Bronchial </a:t>
            </a:r>
          </a:p>
          <a:p>
            <a:pPr lvl="2"/>
            <a:r>
              <a:rPr lang="en-US" altLang="en-US" sz="2200" b="1" smtClean="0">
                <a:cs typeface="Times New Roman" pitchFamily="18" charset="0"/>
              </a:rPr>
              <a:t>Sweat glands</a:t>
            </a:r>
          </a:p>
          <a:p>
            <a:pPr lvl="1"/>
            <a:r>
              <a:rPr lang="en-US" altLang="en-US" sz="2400" smtClean="0">
                <a:solidFill>
                  <a:srgbClr val="000099"/>
                </a:solidFill>
                <a:cs typeface="Times New Roman" pitchFamily="18" charset="0"/>
              </a:rPr>
              <a:t>Intermediate sensitive </a:t>
            </a:r>
          </a:p>
          <a:p>
            <a:pPr lvl="2"/>
            <a:r>
              <a:rPr lang="en-US" altLang="en-US" sz="2200" b="1" smtClean="0">
                <a:cs typeface="Times New Roman" pitchFamily="18" charset="0"/>
              </a:rPr>
              <a:t>Heart and vessels smooth muscles  </a:t>
            </a:r>
          </a:p>
          <a:p>
            <a:pPr lvl="1"/>
            <a:r>
              <a:rPr lang="en-US" altLang="en-US" sz="2400" smtClean="0">
                <a:solidFill>
                  <a:srgbClr val="000099"/>
                </a:solidFill>
                <a:cs typeface="Times New Roman" pitchFamily="18" charset="0"/>
              </a:rPr>
              <a:t>Least sensitive </a:t>
            </a:r>
          </a:p>
          <a:p>
            <a:pPr lvl="2"/>
            <a:r>
              <a:rPr lang="en-US" altLang="en-US" sz="2200" b="1" smtClean="0">
                <a:cs typeface="Times New Roman" pitchFamily="18" charset="0"/>
              </a:rPr>
              <a:t>Acid secretion </a:t>
            </a:r>
          </a:p>
        </p:txBody>
      </p:sp>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27854E97-351E-4C30-87C0-5B03C51EC4F2}" type="slidenum">
              <a:rPr lang="fa-IR" altLang="en-US" sz="1200">
                <a:solidFill>
                  <a:srgbClr val="FFFFFF"/>
                </a:solidFill>
              </a:rPr>
              <a:pPr>
                <a:lnSpc>
                  <a:spcPct val="80000"/>
                </a:lnSpc>
              </a:pPr>
              <a:t>18</a:t>
            </a:fld>
            <a:endParaRPr lang="en-US" altLang="en-US" sz="12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9898"/>
    </mc:Choice>
    <mc:Fallback>
      <p:transition spd="slow" advTm="39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231775" y="190500"/>
            <a:ext cx="8794750" cy="1139825"/>
          </a:xfrm>
        </p:spPr>
        <p:txBody>
          <a:bodyPr/>
          <a:lstStyle/>
          <a:p>
            <a:pPr algn="ctr"/>
            <a:r>
              <a:rPr lang="en-US" altLang="en-US" sz="2600" smtClean="0">
                <a:solidFill>
                  <a:srgbClr val="C00000"/>
                </a:solidFill>
                <a:cs typeface="Arial" charset="0"/>
              </a:rPr>
              <a:t>Effects on Organs and Clinical Uses</a:t>
            </a:r>
            <a:r>
              <a:rPr lang="en-US" altLang="ar-SA" sz="2600" smtClean="0">
                <a:solidFill>
                  <a:srgbClr val="C00000"/>
                </a:solidFill>
              </a:rPr>
              <a:t> of Antimuscarinic Agents</a:t>
            </a:r>
            <a:r>
              <a:rPr lang="en-US" altLang="en-US" sz="2600" smtClean="0">
                <a:solidFill>
                  <a:srgbClr val="C00000"/>
                </a:solidFill>
                <a:cs typeface="Arial" charset="0"/>
              </a:rPr>
              <a:t> </a:t>
            </a:r>
          </a:p>
        </p:txBody>
      </p:sp>
      <p:sp>
        <p:nvSpPr>
          <p:cNvPr id="40963" name="Rectangle 3"/>
          <p:cNvSpPr>
            <a:spLocks noGrp="1" noChangeArrowheads="1"/>
          </p:cNvSpPr>
          <p:nvPr>
            <p:ph sz="quarter" idx="1"/>
          </p:nvPr>
        </p:nvSpPr>
        <p:spPr>
          <a:xfrm>
            <a:off x="490538" y="1757363"/>
            <a:ext cx="8712200" cy="2581275"/>
          </a:xfrm>
        </p:spPr>
        <p:txBody>
          <a:bodyPr/>
          <a:lstStyle/>
          <a:p>
            <a:pPr>
              <a:defRPr/>
            </a:pPr>
            <a:r>
              <a:rPr lang="en-US" altLang="en-US" sz="2400" dirty="0" smtClean="0">
                <a:solidFill>
                  <a:srgbClr val="C00000"/>
                </a:solidFill>
                <a:cs typeface="Times New Roman" panose="02020603050405020304" pitchFamily="18" charset="0"/>
              </a:rPr>
              <a:t>CNS</a:t>
            </a:r>
            <a:r>
              <a:rPr lang="en-US" altLang="en-US" sz="2400" dirty="0" smtClean="0">
                <a:cs typeface="Times New Roman" panose="02020603050405020304" pitchFamily="18" charset="0"/>
              </a:rPr>
              <a:t> </a:t>
            </a:r>
          </a:p>
          <a:p>
            <a:pPr lvl="1">
              <a:defRPr/>
            </a:pPr>
            <a:r>
              <a:rPr lang="en-US" altLang="en-US" sz="2000" b="1" dirty="0" smtClean="0">
                <a:cs typeface="Times New Roman" panose="02020603050405020304" pitchFamily="18" charset="0"/>
              </a:rPr>
              <a:t>In usual dose : sedation, drowsiness and amnesia</a:t>
            </a:r>
          </a:p>
          <a:p>
            <a:pPr lvl="1">
              <a:defRPr/>
            </a:pPr>
            <a:r>
              <a:rPr lang="en-US" altLang="en-US" sz="2000" dirty="0" smtClean="0">
                <a:cs typeface="Times New Roman" panose="02020603050405020304" pitchFamily="18" charset="0"/>
              </a:rPr>
              <a:t>Toxic dose: Excitement , agitation , hallucination and coma</a:t>
            </a:r>
          </a:p>
          <a:p>
            <a:pPr lvl="1">
              <a:defRPr/>
            </a:pPr>
            <a:r>
              <a:rPr lang="en-US" altLang="en-US" sz="2000" dirty="0" smtClean="0">
                <a:cs typeface="Times New Roman" panose="02020603050405020304" pitchFamily="18" charset="0"/>
              </a:rPr>
              <a:t>Scopolamine has more CNS effects </a:t>
            </a:r>
            <a:endParaRPr lang="en-US" altLang="en-US" sz="2000" dirty="0">
              <a:cs typeface="Times New Roman" panose="02020603050405020304" pitchFamily="18" charset="0"/>
            </a:endParaRPr>
          </a:p>
          <a:p>
            <a:pPr lvl="1">
              <a:defRPr/>
            </a:pPr>
            <a:r>
              <a:rPr lang="en-US" altLang="en-US" sz="2000" dirty="0" smtClean="0">
                <a:cs typeface="Times New Roman" panose="02020603050405020304" pitchFamily="18" charset="0"/>
              </a:rPr>
              <a:t> </a:t>
            </a:r>
            <a:r>
              <a:rPr lang="en-US" altLang="en-US" sz="2000" b="1" dirty="0" smtClean="0">
                <a:solidFill>
                  <a:srgbClr val="002060"/>
                </a:solidFill>
                <a:cs typeface="Times New Roman" panose="02020603050405020304" pitchFamily="18" charset="0"/>
              </a:rPr>
              <a:t>Parkinson disease: </a:t>
            </a:r>
            <a:r>
              <a:rPr lang="en-US" altLang="en-US" sz="2000" dirty="0" smtClean="0">
                <a:cs typeface="Times New Roman" panose="02020603050405020304" pitchFamily="18" charset="0"/>
              </a:rPr>
              <a:t>As adjunctive therapy </a:t>
            </a:r>
          </a:p>
          <a:p>
            <a:pPr lvl="1">
              <a:defRPr/>
            </a:pPr>
            <a:r>
              <a:rPr lang="en-US" altLang="en-US" sz="2000" b="1" dirty="0" smtClean="0">
                <a:solidFill>
                  <a:srgbClr val="002060"/>
                </a:solidFill>
                <a:cs typeface="Times New Roman" panose="02020603050405020304" pitchFamily="18" charset="0"/>
              </a:rPr>
              <a:t>Motion sickness: </a:t>
            </a:r>
            <a:r>
              <a:rPr lang="en-US" altLang="en-US" sz="2000" dirty="0" smtClean="0">
                <a:cs typeface="Times New Roman" panose="02020603050405020304" pitchFamily="18" charset="0"/>
              </a:rPr>
              <a:t>Scopolamine</a:t>
            </a:r>
            <a:r>
              <a:rPr lang="en-US" altLang="ar-SA" sz="2000" dirty="0" smtClean="0">
                <a:cs typeface="Times New Roman" panose="02020603050405020304" pitchFamily="18" charset="0"/>
              </a:rPr>
              <a:t>(hyoscine)</a:t>
            </a:r>
            <a:endParaRPr lang="en-US" altLang="en-US" sz="2000" dirty="0" smtClean="0">
              <a:cs typeface="Times New Roman" panose="02020603050405020304" pitchFamily="18" charset="0"/>
            </a:endParaRPr>
          </a:p>
          <a:p>
            <a:pPr marL="366713" lvl="1" indent="0">
              <a:buFont typeface="Wingdings 2" pitchFamily="18" charset="2"/>
              <a:buNone/>
              <a:defRPr/>
            </a:pPr>
            <a:r>
              <a:rPr lang="en-US" altLang="en-US" sz="2000" dirty="0" smtClean="0">
                <a:cs typeface="Times New Roman" panose="02020603050405020304" pitchFamily="18" charset="0"/>
              </a:rPr>
              <a:t> </a:t>
            </a:r>
          </a:p>
        </p:txBody>
      </p:sp>
      <p:sp>
        <p:nvSpPr>
          <p:cNvPr id="6" name="Slide Number Placeholder 5"/>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874F227E-2595-4A26-98D3-F832CC0797A9}" type="slidenum">
              <a:rPr lang="fa-IR" altLang="en-US" sz="1200">
                <a:solidFill>
                  <a:srgbClr val="FFFFFF"/>
                </a:solidFill>
              </a:rPr>
              <a:pPr>
                <a:lnSpc>
                  <a:spcPct val="80000"/>
                </a:lnSpc>
              </a:pPr>
              <a:t>19</a:t>
            </a:fld>
            <a:endParaRPr lang="en-US" altLang="en-US" sz="1200">
              <a:solidFill>
                <a:srgbClr val="FFFFFF"/>
              </a:solidFill>
            </a:endParaRPr>
          </a:p>
        </p:txBody>
      </p:sp>
      <p:sp>
        <p:nvSpPr>
          <p:cNvPr id="8" name="Rectangle 3"/>
          <p:cNvSpPr txBox="1">
            <a:spLocks noChangeArrowheads="1"/>
          </p:cNvSpPr>
          <p:nvPr/>
        </p:nvSpPr>
        <p:spPr bwMode="auto">
          <a:xfrm>
            <a:off x="473075" y="4338638"/>
            <a:ext cx="82200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cs typeface="Arial" panose="020B0604020202020204" pitchFamily="34" charset="0"/>
              </a:defRPr>
            </a:lvl1pPr>
            <a:lvl2pPr marL="639763" indent="-2730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cs typeface="Arial" panose="020B0604020202020204" pitchFamily="34" charset="0"/>
              </a:defRPr>
            </a:lvl2pPr>
            <a:lvl3pPr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cs typeface="Arial" panose="020B0604020202020204" pitchFamily="34" charset="0"/>
              </a:defRPr>
            </a:lvl3pPr>
            <a:lvl4pPr indent="-228600">
              <a:spcBef>
                <a:spcPts val="400"/>
              </a:spcBef>
              <a:buClr>
                <a:srgbClr val="9BBB59"/>
              </a:buClr>
              <a:buSzPct val="7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4pPr>
            <a:lvl5pPr indent="-228600">
              <a:spcBef>
                <a:spcPts val="400"/>
              </a:spcBef>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5pPr>
            <a:lvl6pPr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6pPr>
            <a:lvl7pPr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7pPr>
            <a:lvl8pPr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8pPr>
            <a:lvl9pPr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9pPr>
          </a:lstStyle>
          <a:p>
            <a:pPr>
              <a:defRPr/>
            </a:pPr>
            <a:r>
              <a:rPr lang="en-US" altLang="en-US" sz="2400" dirty="0" smtClean="0">
                <a:solidFill>
                  <a:srgbClr val="C00000"/>
                </a:solidFill>
                <a:cs typeface="Times New Roman" panose="02020603050405020304" pitchFamily="18" charset="0"/>
              </a:rPr>
              <a:t>Respiratory system </a:t>
            </a:r>
          </a:p>
          <a:p>
            <a:pPr lvl="1">
              <a:defRPr/>
            </a:pPr>
            <a:r>
              <a:rPr lang="en-US" altLang="en-US" sz="2000" b="1" dirty="0" smtClean="0">
                <a:cs typeface="Times New Roman" panose="02020603050405020304" pitchFamily="18" charset="0"/>
              </a:rPr>
              <a:t>Bronchodilation</a:t>
            </a:r>
            <a:r>
              <a:rPr lang="en-US" altLang="en-US" sz="2000" dirty="0" smtClean="0">
                <a:cs typeface="Times New Roman" panose="02020603050405020304" pitchFamily="18" charset="0"/>
              </a:rPr>
              <a:t>  and </a:t>
            </a:r>
            <a:r>
              <a:rPr lang="en-US" altLang="en-US" sz="2000" b="1" dirty="0" smtClean="0">
                <a:cs typeface="Times New Roman" panose="02020603050405020304" pitchFamily="18" charset="0"/>
              </a:rPr>
              <a:t>decrease secretion</a:t>
            </a:r>
          </a:p>
          <a:p>
            <a:pPr lvl="1">
              <a:defRPr/>
            </a:pPr>
            <a:r>
              <a:rPr lang="en-US" altLang="en-US" sz="2000" b="1" dirty="0" smtClean="0">
                <a:solidFill>
                  <a:srgbClr val="002060"/>
                </a:solidFill>
                <a:cs typeface="Times New Roman" panose="02020603050405020304" pitchFamily="18" charset="0"/>
              </a:rPr>
              <a:t>Asthma and COPD; </a:t>
            </a:r>
            <a:r>
              <a:rPr lang="en-US" altLang="en-US" sz="2000" dirty="0" smtClean="0">
                <a:cs typeface="Times New Roman" panose="02020603050405020304" pitchFamily="18" charset="0"/>
              </a:rPr>
              <a:t>Ipratropium bromide </a:t>
            </a:r>
          </a:p>
          <a:p>
            <a:pPr marL="366713" lvl="1" indent="0">
              <a:buFont typeface="Wingdings 2" panose="05020102010507070707" pitchFamily="18" charset="2"/>
              <a:buNone/>
              <a:defRPr/>
            </a:pPr>
            <a:r>
              <a:rPr lang="en-US" altLang="en-US" sz="2000" b="1" dirty="0" smtClean="0">
                <a:cs typeface="Times New Roman" panose="02020603050405020304" pitchFamily="18"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527"/>
    </mc:Choice>
    <mc:Fallback>
      <p:transition spd="slow" advTm="107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5"/>
          <p:cNvSpPr txBox="1">
            <a:spLocks noChangeArrowheads="1"/>
          </p:cNvSpPr>
          <p:nvPr/>
        </p:nvSpPr>
        <p:spPr bwMode="auto">
          <a:xfrm>
            <a:off x="1963738" y="1758950"/>
            <a:ext cx="41529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algn="ctr" eaLnBrk="1" hangingPunct="1">
              <a:spcBef>
                <a:spcPct val="0"/>
              </a:spcBef>
              <a:buClr>
                <a:srgbClr val="00B0F0"/>
              </a:buClr>
              <a:buSzTx/>
              <a:buFontTx/>
              <a:buNone/>
            </a:pPr>
            <a:r>
              <a:rPr lang="fa-IR" altLang="en-US" sz="3000" b="1">
                <a:latin typeface="Times New Roman" pitchFamily="18" charset="0"/>
                <a:cs typeface="B Nazanin" pitchFamily="2" charset="-78"/>
              </a:rPr>
              <a:t>سیستم های کنترل کننده بدن</a:t>
            </a:r>
            <a:endParaRPr lang="en-US" altLang="en-US" sz="3000" b="1">
              <a:latin typeface="Times New Roman" pitchFamily="18" charset="0"/>
              <a:cs typeface="B Nazanin" pitchFamily="2" charset="-78"/>
            </a:endParaRPr>
          </a:p>
        </p:txBody>
      </p:sp>
      <p:cxnSp>
        <p:nvCxnSpPr>
          <p:cNvPr id="13315" name="Straight Arrow Connector 7"/>
          <p:cNvCxnSpPr>
            <a:cxnSpLocks noChangeShapeType="1"/>
          </p:cNvCxnSpPr>
          <p:nvPr/>
        </p:nvCxnSpPr>
        <p:spPr bwMode="auto">
          <a:xfrm flipH="1">
            <a:off x="3213100" y="2522538"/>
            <a:ext cx="703263" cy="65246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16" name="Straight Arrow Connector 9"/>
          <p:cNvCxnSpPr>
            <a:cxnSpLocks noChangeShapeType="1"/>
          </p:cNvCxnSpPr>
          <p:nvPr/>
        </p:nvCxnSpPr>
        <p:spPr bwMode="auto">
          <a:xfrm>
            <a:off x="3921125" y="2522538"/>
            <a:ext cx="728663" cy="60483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17" name="TextBox 12"/>
          <p:cNvSpPr txBox="1">
            <a:spLocks noChangeArrowheads="1"/>
          </p:cNvSpPr>
          <p:nvPr/>
        </p:nvSpPr>
        <p:spPr bwMode="auto">
          <a:xfrm>
            <a:off x="2127250" y="3179763"/>
            <a:ext cx="1708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r>
              <a:rPr lang="fa-IR" altLang="en-US" sz="2400" b="1">
                <a:latin typeface="Times New Roman" pitchFamily="18" charset="0"/>
                <a:cs typeface="B Nazanin" pitchFamily="2" charset="-78"/>
              </a:rPr>
              <a:t>سیستم عصبی</a:t>
            </a:r>
            <a:endParaRPr lang="en-GB" altLang="en-US" sz="2400" b="1">
              <a:latin typeface="Times New Roman" pitchFamily="18" charset="0"/>
              <a:cs typeface="B Nazanin" pitchFamily="2" charset="-78"/>
            </a:endParaRPr>
          </a:p>
        </p:txBody>
      </p:sp>
      <p:sp>
        <p:nvSpPr>
          <p:cNvPr id="13318" name="TextBox 13"/>
          <p:cNvSpPr txBox="1">
            <a:spLocks noChangeArrowheads="1"/>
          </p:cNvSpPr>
          <p:nvPr/>
        </p:nvSpPr>
        <p:spPr bwMode="auto">
          <a:xfrm>
            <a:off x="4427538" y="3175000"/>
            <a:ext cx="16494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algn="ctr" eaLnBrk="1" hangingPunct="1">
              <a:spcBef>
                <a:spcPct val="0"/>
              </a:spcBef>
              <a:buClrTx/>
              <a:buSzTx/>
              <a:buFontTx/>
              <a:buNone/>
            </a:pPr>
            <a:r>
              <a:rPr lang="fa-IR" altLang="en-US" sz="2400" b="1">
                <a:latin typeface="Times New Roman" pitchFamily="18" charset="0"/>
                <a:cs typeface="B Nazanin" pitchFamily="2" charset="-78"/>
              </a:rPr>
              <a:t>غدد درون ریز</a:t>
            </a:r>
            <a:endParaRPr lang="en-GB" altLang="en-US" sz="2400" b="1">
              <a:latin typeface="Times New Roman" pitchFamily="18" charset="0"/>
              <a:cs typeface="B Nazanin" pitchFamily="2" charset="-78"/>
            </a:endParaRPr>
          </a:p>
        </p:txBody>
      </p:sp>
      <p:sp>
        <p:nvSpPr>
          <p:cNvPr id="13319" name="TextBox 14"/>
          <p:cNvSpPr txBox="1">
            <a:spLocks noChangeArrowheads="1"/>
          </p:cNvSpPr>
          <p:nvPr/>
        </p:nvSpPr>
        <p:spPr bwMode="auto">
          <a:xfrm>
            <a:off x="795338" y="4108450"/>
            <a:ext cx="4165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algn="ctr" rtl="1" eaLnBrk="1" hangingPunct="1">
              <a:spcBef>
                <a:spcPct val="0"/>
              </a:spcBef>
              <a:buClrTx/>
              <a:buSzTx/>
              <a:buFontTx/>
              <a:buNone/>
            </a:pPr>
            <a:r>
              <a:rPr lang="fa-IR" altLang="en-US" sz="2200">
                <a:latin typeface="Times New Roman" pitchFamily="18" charset="0"/>
                <a:cs typeface="B Nazanin" pitchFamily="2" charset="-78"/>
              </a:rPr>
              <a:t>سیستم اعصاب مرکزی </a:t>
            </a:r>
            <a:r>
              <a:rPr lang="en-US" altLang="en-US" sz="2200">
                <a:latin typeface="Times New Roman" pitchFamily="18" charset="0"/>
                <a:cs typeface="B Nazanin" pitchFamily="2" charset="-78"/>
              </a:rPr>
              <a:t>CNS</a:t>
            </a:r>
          </a:p>
          <a:p>
            <a:pPr algn="ctr" rtl="1" eaLnBrk="1" hangingPunct="1">
              <a:spcBef>
                <a:spcPct val="0"/>
              </a:spcBef>
              <a:buClrTx/>
              <a:buSzTx/>
              <a:buFontTx/>
              <a:buNone/>
            </a:pPr>
            <a:r>
              <a:rPr lang="fa-IR" altLang="en-US" sz="2200" b="1">
                <a:latin typeface="Times New Roman" pitchFamily="18" charset="0"/>
                <a:cs typeface="B Nazanin" pitchFamily="2" charset="-78"/>
              </a:rPr>
              <a:t>سیستم اعصاب محیطی </a:t>
            </a:r>
            <a:r>
              <a:rPr lang="en-US" altLang="en-US" sz="2200" b="1">
                <a:latin typeface="Times New Roman" pitchFamily="18" charset="0"/>
                <a:cs typeface="B Nazanin" pitchFamily="2" charset="-78"/>
              </a:rPr>
              <a:t>PNS</a:t>
            </a:r>
            <a:r>
              <a:rPr lang="fa-IR" altLang="en-US" sz="2200" b="1">
                <a:latin typeface="Times New Roman" pitchFamily="18" charset="0"/>
                <a:cs typeface="B Nazanin" pitchFamily="2" charset="-78"/>
              </a:rPr>
              <a:t> </a:t>
            </a:r>
          </a:p>
          <a:p>
            <a:pPr algn="ctr" rtl="1" eaLnBrk="1" hangingPunct="1">
              <a:spcBef>
                <a:spcPct val="0"/>
              </a:spcBef>
              <a:buClrTx/>
              <a:buSzTx/>
              <a:buFontTx/>
              <a:buNone/>
            </a:pPr>
            <a:r>
              <a:rPr lang="fa-IR" altLang="en-US" sz="1600">
                <a:latin typeface="Times New Roman" pitchFamily="18" charset="0"/>
                <a:cs typeface="B Nazanin" pitchFamily="2" charset="-78"/>
              </a:rPr>
              <a:t>(دارای فیبرهای حسی و حرکتی می باشد)</a:t>
            </a:r>
            <a:endParaRPr lang="en-GB" altLang="en-US" sz="1600">
              <a:latin typeface="Times New Roman" pitchFamily="18" charset="0"/>
              <a:cs typeface="B Nazanin" pitchFamily="2" charset="-78"/>
            </a:endParaRPr>
          </a:p>
        </p:txBody>
      </p:sp>
      <p:sp>
        <p:nvSpPr>
          <p:cNvPr id="13320" name="Down Arrow 15"/>
          <p:cNvSpPr>
            <a:spLocks noChangeArrowheads="1"/>
          </p:cNvSpPr>
          <p:nvPr/>
        </p:nvSpPr>
        <p:spPr bwMode="auto">
          <a:xfrm flipH="1">
            <a:off x="2984500" y="3716338"/>
            <a:ext cx="228600" cy="392112"/>
          </a:xfrm>
          <a:prstGeom prst="downArrow">
            <a:avLst>
              <a:gd name="adj1" fmla="val 50000"/>
              <a:gd name="adj2" fmla="val 50029"/>
            </a:avLst>
          </a:prstGeom>
          <a:solidFill>
            <a:schemeClr val="accent1"/>
          </a:solidFill>
          <a:ln w="9525" algn="ctr">
            <a:solidFill>
              <a:schemeClr val="tx1"/>
            </a:solidFill>
            <a:round/>
            <a:headEnd/>
            <a:tailEnd/>
          </a:ln>
        </p:spPr>
        <p:txBody>
          <a:bodyPr wrap="none"/>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endParaRPr lang="en-US" altLang="en-US" sz="2400">
              <a:latin typeface="Times New Roman" pitchFamily="18" charset="0"/>
              <a:cs typeface="Times New Roman" pitchFamily="18" charset="0"/>
            </a:endParaRPr>
          </a:p>
        </p:txBody>
      </p:sp>
      <p:cxnSp>
        <p:nvCxnSpPr>
          <p:cNvPr id="13321" name="Straight Arrow Connector 17"/>
          <p:cNvCxnSpPr>
            <a:cxnSpLocks noChangeShapeType="1"/>
          </p:cNvCxnSpPr>
          <p:nvPr/>
        </p:nvCxnSpPr>
        <p:spPr bwMode="auto">
          <a:xfrm rot="10800000" flipV="1">
            <a:off x="2127250" y="5140325"/>
            <a:ext cx="914400" cy="533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322" name="Straight Arrow Connector 19"/>
          <p:cNvCxnSpPr>
            <a:cxnSpLocks noChangeShapeType="1"/>
          </p:cNvCxnSpPr>
          <p:nvPr/>
        </p:nvCxnSpPr>
        <p:spPr bwMode="auto">
          <a:xfrm>
            <a:off x="3063875" y="5140325"/>
            <a:ext cx="914400" cy="53340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13323" name="TextBox 21"/>
          <p:cNvSpPr txBox="1">
            <a:spLocks noChangeArrowheads="1"/>
          </p:cNvSpPr>
          <p:nvPr/>
        </p:nvSpPr>
        <p:spPr bwMode="auto">
          <a:xfrm>
            <a:off x="361950" y="5664200"/>
            <a:ext cx="2136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r>
              <a:rPr lang="fa-IR" altLang="en-US" sz="2000">
                <a:latin typeface="Times New Roman" pitchFamily="18" charset="0"/>
                <a:cs typeface="B Nazanin" pitchFamily="2" charset="-78"/>
              </a:rPr>
              <a:t>اعصاب پیکری(سوماتیک)</a:t>
            </a:r>
            <a:endParaRPr lang="en-US" altLang="en-US" sz="2000">
              <a:latin typeface="Times New Roman" pitchFamily="18" charset="0"/>
              <a:cs typeface="B Nazanin" pitchFamily="2" charset="-78"/>
            </a:endParaRPr>
          </a:p>
        </p:txBody>
      </p:sp>
      <p:sp>
        <p:nvSpPr>
          <p:cNvPr id="13324" name="TextBox 22"/>
          <p:cNvSpPr txBox="1">
            <a:spLocks noChangeArrowheads="1"/>
          </p:cNvSpPr>
          <p:nvPr/>
        </p:nvSpPr>
        <p:spPr bwMode="auto">
          <a:xfrm>
            <a:off x="3587750" y="5673725"/>
            <a:ext cx="220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algn="r" rtl="1" eaLnBrk="1" hangingPunct="1">
              <a:spcBef>
                <a:spcPct val="0"/>
              </a:spcBef>
              <a:buClrTx/>
              <a:buSzTx/>
              <a:buFontTx/>
              <a:buNone/>
            </a:pPr>
            <a:r>
              <a:rPr lang="fa-IR" altLang="en-US" sz="2000" b="1">
                <a:latin typeface="Times New Roman" pitchFamily="18" charset="0"/>
                <a:cs typeface="B Nazanin" pitchFamily="2" charset="-78"/>
              </a:rPr>
              <a:t>اعصاب خودکار (اتونوم)</a:t>
            </a:r>
            <a:endParaRPr lang="en-GB" altLang="en-US" sz="2000" b="1">
              <a:latin typeface="Times New Roman" pitchFamily="18" charset="0"/>
              <a:cs typeface="B Nazanin" pitchFamily="2" charset="-78"/>
            </a:endParaRPr>
          </a:p>
        </p:txBody>
      </p:sp>
      <p:pic>
        <p:nvPicPr>
          <p:cNvPr id="13325" name="Picture 7" descr="http://www.beytoote.com/images/stories/health/he12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2225" y="3657600"/>
            <a:ext cx="2532063"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E71668D7-4471-4F55-A6A4-A6584CB4AEC6}" type="slidenum">
              <a:rPr lang="fa-IR" altLang="en-US" sz="1200">
                <a:solidFill>
                  <a:srgbClr val="FFFFFF"/>
                </a:solidFill>
              </a:rPr>
              <a:pPr>
                <a:lnSpc>
                  <a:spcPct val="80000"/>
                </a:lnSpc>
              </a:pPr>
              <a:t>2</a:t>
            </a:fld>
            <a:endParaRPr lang="en-US" altLang="en-US" sz="1200">
              <a:solidFill>
                <a:srgbClr val="FF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12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31775" y="190500"/>
            <a:ext cx="8794750" cy="1139825"/>
          </a:xfrm>
        </p:spPr>
        <p:txBody>
          <a:bodyPr/>
          <a:lstStyle/>
          <a:p>
            <a:pPr algn="ctr"/>
            <a:r>
              <a:rPr lang="en-US" altLang="en-US" sz="2600" smtClean="0">
                <a:solidFill>
                  <a:srgbClr val="C00000"/>
                </a:solidFill>
                <a:cs typeface="Arial" charset="0"/>
              </a:rPr>
              <a:t>Effects on Organs and Clinical Uses</a:t>
            </a:r>
            <a:r>
              <a:rPr lang="en-US" altLang="ar-SA" sz="2600" smtClean="0">
                <a:solidFill>
                  <a:srgbClr val="C00000"/>
                </a:solidFill>
              </a:rPr>
              <a:t> of Antimuscarinic Agents</a:t>
            </a:r>
            <a:r>
              <a:rPr lang="en-US" altLang="en-US" sz="2600" smtClean="0">
                <a:solidFill>
                  <a:srgbClr val="C00000"/>
                </a:solidFill>
                <a:cs typeface="Arial" charset="0"/>
              </a:rPr>
              <a:t> </a:t>
            </a:r>
          </a:p>
        </p:txBody>
      </p:sp>
      <p:sp>
        <p:nvSpPr>
          <p:cNvPr id="40965" name="Rectangle 3"/>
          <p:cNvSpPr txBox="1">
            <a:spLocks noChangeArrowheads="1"/>
          </p:cNvSpPr>
          <p:nvPr/>
        </p:nvSpPr>
        <p:spPr bwMode="auto">
          <a:xfrm>
            <a:off x="558800" y="1857375"/>
            <a:ext cx="80025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cs typeface="Arial" panose="020B0604020202020204" pitchFamily="34" charset="0"/>
              </a:defRPr>
            </a:lvl1pPr>
            <a:lvl2pPr marL="639763" indent="-2730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cs typeface="Arial" panose="020B0604020202020204" pitchFamily="34" charset="0"/>
              </a:defRPr>
            </a:lvl2pPr>
            <a:lvl3pPr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cs typeface="Arial" panose="020B0604020202020204" pitchFamily="34" charset="0"/>
              </a:defRPr>
            </a:lvl3pPr>
            <a:lvl4pPr indent="-228600">
              <a:spcBef>
                <a:spcPts val="400"/>
              </a:spcBef>
              <a:buClr>
                <a:srgbClr val="9BBB59"/>
              </a:buClr>
              <a:buSzPct val="7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4pPr>
            <a:lvl5pPr indent="-228600">
              <a:spcBef>
                <a:spcPts val="400"/>
              </a:spcBef>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5pPr>
            <a:lvl6pPr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6pPr>
            <a:lvl7pPr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7pPr>
            <a:lvl8pPr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8pPr>
            <a:lvl9pPr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9pPr>
          </a:lstStyle>
          <a:p>
            <a:pPr>
              <a:defRPr/>
            </a:pPr>
            <a:r>
              <a:rPr lang="en-US" altLang="en-US" sz="2400" dirty="0" smtClean="0">
                <a:solidFill>
                  <a:srgbClr val="C00000"/>
                </a:solidFill>
                <a:cs typeface="Times New Roman" panose="02020603050405020304" pitchFamily="18" charset="0"/>
              </a:rPr>
              <a:t>Cardiovascular system </a:t>
            </a:r>
          </a:p>
          <a:p>
            <a:pPr lvl="1">
              <a:defRPr/>
            </a:pPr>
            <a:r>
              <a:rPr lang="en-US" altLang="en-US" sz="2000" dirty="0" smtClean="0">
                <a:cs typeface="Times New Roman" panose="02020603050405020304" pitchFamily="18" charset="0"/>
              </a:rPr>
              <a:t>SA node is very sensitive: </a:t>
            </a:r>
            <a:r>
              <a:rPr lang="en-US" altLang="en-US" sz="2000" b="1" dirty="0" smtClean="0">
                <a:cs typeface="Times New Roman" panose="02020603050405020304" pitchFamily="18" charset="0"/>
              </a:rPr>
              <a:t>Tachycardia</a:t>
            </a:r>
          </a:p>
          <a:p>
            <a:pPr lvl="1">
              <a:defRPr/>
            </a:pPr>
            <a:r>
              <a:rPr lang="en-US" altLang="ar-SA" sz="2000" b="1" dirty="0" smtClean="0">
                <a:solidFill>
                  <a:srgbClr val="002060"/>
                </a:solidFill>
                <a:cs typeface="Times New Roman" panose="02020603050405020304" pitchFamily="18" charset="0"/>
              </a:rPr>
              <a:t>Sinus Bradycardia; </a:t>
            </a:r>
            <a:r>
              <a:rPr lang="en-US" altLang="ar-SA" sz="2000" dirty="0" smtClean="0">
                <a:cs typeface="Times New Roman" panose="02020603050405020304" pitchFamily="18" charset="0"/>
              </a:rPr>
              <a:t>Atropine</a:t>
            </a:r>
            <a:endParaRPr lang="en-US" altLang="en-US" sz="2000" dirty="0" smtClean="0">
              <a:cs typeface="Times New Roman" panose="02020603050405020304" pitchFamily="18" charset="0"/>
            </a:endParaRPr>
          </a:p>
          <a:p>
            <a:pPr marL="366713" lvl="1" indent="0">
              <a:buFont typeface="Wingdings 2" panose="05020102010507070707" pitchFamily="18" charset="2"/>
              <a:buNone/>
              <a:defRPr/>
            </a:pPr>
            <a:r>
              <a:rPr lang="en-US" altLang="en-US" sz="2000" b="1" dirty="0" smtClean="0">
                <a:cs typeface="Times New Roman" panose="02020603050405020304" pitchFamily="18" charset="0"/>
              </a:rPr>
              <a:t> </a:t>
            </a:r>
          </a:p>
        </p:txBody>
      </p:sp>
      <p:sp>
        <p:nvSpPr>
          <p:cNvPr id="6" name="Slide Number Placeholder 5"/>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920F7082-D0E5-43FF-BF84-4B1487EB9AF4}" type="slidenum">
              <a:rPr lang="fa-IR" altLang="en-US" sz="1200">
                <a:solidFill>
                  <a:srgbClr val="FFFFFF"/>
                </a:solidFill>
              </a:rPr>
              <a:pPr>
                <a:lnSpc>
                  <a:spcPct val="80000"/>
                </a:lnSpc>
              </a:pPr>
              <a:t>20</a:t>
            </a:fld>
            <a:endParaRPr lang="en-US" altLang="en-US" sz="1200">
              <a:solidFill>
                <a:srgbClr val="FFFFFF"/>
              </a:solidFill>
            </a:endParaRPr>
          </a:p>
        </p:txBody>
      </p:sp>
      <p:sp>
        <p:nvSpPr>
          <p:cNvPr id="2" name="Rectangle 3"/>
          <p:cNvSpPr txBox="1">
            <a:spLocks noChangeArrowheads="1"/>
          </p:cNvSpPr>
          <p:nvPr/>
        </p:nvSpPr>
        <p:spPr bwMode="auto">
          <a:xfrm>
            <a:off x="558800" y="3492500"/>
            <a:ext cx="8334375" cy="240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639763" indent="-2730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r>
              <a:rPr lang="en-US" altLang="en-US" sz="2400">
                <a:solidFill>
                  <a:srgbClr val="C00000"/>
                </a:solidFill>
                <a:cs typeface="Times New Roman" pitchFamily="18" charset="0"/>
              </a:rPr>
              <a:t>GI tract </a:t>
            </a:r>
          </a:p>
          <a:p>
            <a:pPr lvl="1"/>
            <a:r>
              <a:rPr lang="en-US" altLang="en-US" sz="2000">
                <a:cs typeface="Times New Roman" pitchFamily="18" charset="0"/>
              </a:rPr>
              <a:t>Decrease salivary secretion: Induce </a:t>
            </a:r>
            <a:r>
              <a:rPr lang="en-US" altLang="en-US" sz="2000" b="1">
                <a:cs typeface="Times New Roman" pitchFamily="18" charset="0"/>
              </a:rPr>
              <a:t>dry mouth </a:t>
            </a:r>
          </a:p>
          <a:p>
            <a:pPr lvl="1"/>
            <a:r>
              <a:rPr lang="en-US" altLang="en-US" sz="2000" b="1">
                <a:cs typeface="Times New Roman" pitchFamily="18" charset="0"/>
              </a:rPr>
              <a:t>Decrease smooth muscle motility in all GI tract:   </a:t>
            </a:r>
            <a:r>
              <a:rPr lang="en-US" altLang="en-US" sz="1800">
                <a:cs typeface="Times New Roman" pitchFamily="18" charset="0"/>
              </a:rPr>
              <a:t>increasing transient time </a:t>
            </a:r>
            <a:endParaRPr lang="en-US" altLang="en-US" sz="1800" b="1">
              <a:cs typeface="Times New Roman" pitchFamily="18" charset="0"/>
            </a:endParaRPr>
          </a:p>
          <a:p>
            <a:pPr lvl="1"/>
            <a:r>
              <a:rPr lang="en-US" altLang="ar-SA" sz="2000" b="1">
                <a:solidFill>
                  <a:srgbClr val="002060"/>
                </a:solidFill>
                <a:cs typeface="Times New Roman" pitchFamily="18" charset="0"/>
              </a:rPr>
              <a:t>GI Disorders: </a:t>
            </a:r>
            <a:r>
              <a:rPr lang="en-US" altLang="ar-SA" sz="2000" b="1">
                <a:cs typeface="Times New Roman" pitchFamily="18" charset="0"/>
              </a:rPr>
              <a:t>Treatment of peptic ulcer &amp; Antidiarrhea and antispasmodic effects; hyoscine</a:t>
            </a:r>
            <a:endParaRPr lang="en-US" altLang="en-US" sz="2000" b="1">
              <a:cs typeface="Times New Roman" pitchFamily="18" charset="0"/>
            </a:endParaRPr>
          </a:p>
          <a:p>
            <a:pPr lvl="1"/>
            <a:endParaRPr lang="en-US" altLang="en-US" sz="2000" b="1">
              <a:cs typeface="Times New Roman" pitchFamily="18" charset="0"/>
            </a:endParaRPr>
          </a:p>
        </p:txBody>
      </p:sp>
      <p:cxnSp>
        <p:nvCxnSpPr>
          <p:cNvPr id="10" name="Straight Arrow Connector 9"/>
          <p:cNvCxnSpPr/>
          <p:nvPr/>
        </p:nvCxnSpPr>
        <p:spPr>
          <a:xfrm flipV="1">
            <a:off x="6372225" y="4292600"/>
            <a:ext cx="0" cy="28892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1508"/>
    </mc:Choice>
    <mc:Fallback>
      <p:transition spd="slow" advTm="9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914BCB68-B4F5-42EF-AD16-86AF7AD7BCA5}" type="slidenum">
              <a:rPr lang="fa-IR" altLang="en-US" sz="1200">
                <a:solidFill>
                  <a:srgbClr val="FFFFFF"/>
                </a:solidFill>
              </a:rPr>
              <a:pPr>
                <a:lnSpc>
                  <a:spcPct val="80000"/>
                </a:lnSpc>
              </a:pPr>
              <a:t>21</a:t>
            </a:fld>
            <a:endParaRPr lang="en-US" altLang="en-US" sz="1200">
              <a:solidFill>
                <a:srgbClr val="FFFFFF"/>
              </a:solidFill>
            </a:endParaRPr>
          </a:p>
        </p:txBody>
      </p:sp>
      <p:sp>
        <p:nvSpPr>
          <p:cNvPr id="7" name="Rectangle 3"/>
          <p:cNvSpPr txBox="1">
            <a:spLocks noChangeArrowheads="1"/>
          </p:cNvSpPr>
          <p:nvPr/>
        </p:nvSpPr>
        <p:spPr bwMode="auto">
          <a:xfrm>
            <a:off x="533400" y="2205038"/>
            <a:ext cx="8712200"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9BBB59"/>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64A2"/>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nSpc>
                <a:spcPct val="90000"/>
              </a:lnSpc>
              <a:buFont typeface="Wingdings" pitchFamily="2" charset="2"/>
              <a:buNone/>
              <a:defRPr/>
            </a:pPr>
            <a:endParaRPr lang="en-US" altLang="en-US" sz="2000" b="1" dirty="0" smtClean="0">
              <a:cs typeface="Times New Roman" pitchFamily="18" charset="0"/>
            </a:endParaRPr>
          </a:p>
          <a:p>
            <a:pPr>
              <a:lnSpc>
                <a:spcPct val="90000"/>
              </a:lnSpc>
              <a:defRPr/>
            </a:pPr>
            <a:r>
              <a:rPr lang="en-US" altLang="en-US" sz="2400" dirty="0" smtClean="0">
                <a:solidFill>
                  <a:srgbClr val="C00000"/>
                </a:solidFill>
                <a:cs typeface="Times New Roman" pitchFamily="18" charset="0"/>
              </a:rPr>
              <a:t>Eye </a:t>
            </a:r>
          </a:p>
          <a:p>
            <a:pPr lvl="1">
              <a:lnSpc>
                <a:spcPct val="90000"/>
              </a:lnSpc>
              <a:defRPr/>
            </a:pPr>
            <a:r>
              <a:rPr lang="en-US" altLang="en-US" sz="2000" dirty="0" smtClean="0">
                <a:cs typeface="Times New Roman" pitchFamily="18" charset="0"/>
              </a:rPr>
              <a:t>Relaxation of pupillary constrictor muscle: Cause </a:t>
            </a:r>
            <a:r>
              <a:rPr lang="en-US" altLang="en-US" sz="2000" b="1" dirty="0" err="1" smtClean="0">
                <a:cs typeface="Times New Roman" pitchFamily="18" charset="0"/>
              </a:rPr>
              <a:t>mydriasis</a:t>
            </a:r>
            <a:r>
              <a:rPr lang="en-US" altLang="en-US" sz="2000" b="1" dirty="0" smtClean="0">
                <a:cs typeface="Times New Roman" pitchFamily="18" charset="0"/>
              </a:rPr>
              <a:t> </a:t>
            </a:r>
          </a:p>
          <a:p>
            <a:pPr lvl="1">
              <a:lnSpc>
                <a:spcPct val="90000"/>
              </a:lnSpc>
              <a:defRPr/>
            </a:pPr>
            <a:r>
              <a:rPr lang="en-US" altLang="en-US" sz="2000" dirty="0" smtClean="0">
                <a:cs typeface="Times New Roman" pitchFamily="18" charset="0"/>
              </a:rPr>
              <a:t>relaxation of </a:t>
            </a:r>
            <a:r>
              <a:rPr lang="en-US" altLang="en-US" sz="2000" dirty="0" err="1" smtClean="0">
                <a:cs typeface="Times New Roman" pitchFamily="18" charset="0"/>
              </a:rPr>
              <a:t>ciliary</a:t>
            </a:r>
            <a:r>
              <a:rPr lang="en-US" altLang="en-US" sz="2000" dirty="0" smtClean="0">
                <a:cs typeface="Times New Roman" pitchFamily="18" charset="0"/>
              </a:rPr>
              <a:t> muscle </a:t>
            </a:r>
          </a:p>
          <a:p>
            <a:pPr lvl="2">
              <a:lnSpc>
                <a:spcPct val="90000"/>
              </a:lnSpc>
              <a:defRPr/>
            </a:pPr>
            <a:r>
              <a:rPr lang="en-US" altLang="en-US" sz="2000" dirty="0" smtClean="0">
                <a:cs typeface="Times New Roman" pitchFamily="18" charset="0"/>
              </a:rPr>
              <a:t>Cause </a:t>
            </a:r>
            <a:r>
              <a:rPr lang="en-US" altLang="en-US" sz="2000" dirty="0" err="1" smtClean="0">
                <a:cs typeface="Times New Roman" pitchFamily="18" charset="0"/>
              </a:rPr>
              <a:t>cycloplegia</a:t>
            </a:r>
            <a:r>
              <a:rPr lang="en-US" altLang="en-US" sz="2000" dirty="0" smtClean="0">
                <a:cs typeface="Times New Roman" pitchFamily="18" charset="0"/>
              </a:rPr>
              <a:t> (loss of accommodation for near vision ) </a:t>
            </a:r>
          </a:p>
          <a:p>
            <a:pPr lvl="1">
              <a:lnSpc>
                <a:spcPct val="90000"/>
              </a:lnSpc>
              <a:defRPr/>
            </a:pPr>
            <a:r>
              <a:rPr lang="en-US" altLang="en-US" sz="2000" b="1" dirty="0" smtClean="0">
                <a:cs typeface="Times New Roman" pitchFamily="18" charset="0"/>
              </a:rPr>
              <a:t>Decrease </a:t>
            </a:r>
            <a:r>
              <a:rPr lang="en-US" altLang="en-US" sz="2000" b="1" dirty="0" err="1" smtClean="0">
                <a:cs typeface="Times New Roman" pitchFamily="18" charset="0"/>
              </a:rPr>
              <a:t>lacraminal</a:t>
            </a:r>
            <a:r>
              <a:rPr lang="en-US" altLang="en-US" sz="2000" b="1" dirty="0" smtClean="0">
                <a:cs typeface="Times New Roman" pitchFamily="18" charset="0"/>
              </a:rPr>
              <a:t> secretion</a:t>
            </a:r>
            <a:r>
              <a:rPr lang="en-US" altLang="en-US" sz="2000" dirty="0" smtClean="0">
                <a:cs typeface="Times New Roman" pitchFamily="18" charset="0"/>
              </a:rPr>
              <a:t>: Cause sandy eyes (large doses )</a:t>
            </a:r>
          </a:p>
          <a:p>
            <a:pPr lvl="1">
              <a:lnSpc>
                <a:spcPct val="90000"/>
              </a:lnSpc>
              <a:buClr>
                <a:schemeClr val="tx1"/>
              </a:buClr>
              <a:buSzPct val="102000"/>
              <a:buFont typeface="Arial" panose="020B0604020202020204" pitchFamily="34" charset="0"/>
              <a:buChar char="•"/>
              <a:defRPr/>
            </a:pPr>
            <a:r>
              <a:rPr lang="en-US" altLang="en-US" sz="2000" b="1" dirty="0">
                <a:solidFill>
                  <a:srgbClr val="002060"/>
                </a:solidFill>
                <a:cs typeface="Times New Roman" panose="02020603050405020304" pitchFamily="18" charset="0"/>
              </a:rPr>
              <a:t>Ophthalmologic disorder </a:t>
            </a:r>
          </a:p>
          <a:p>
            <a:pPr lvl="1">
              <a:lnSpc>
                <a:spcPct val="90000"/>
              </a:lnSpc>
              <a:buClr>
                <a:schemeClr val="tx1"/>
              </a:buClr>
              <a:buSzPct val="102000"/>
              <a:buFont typeface="Wingdings" panose="05000000000000000000" pitchFamily="2" charset="2"/>
              <a:buChar char="ü"/>
              <a:defRPr/>
            </a:pPr>
            <a:r>
              <a:rPr lang="en-US" altLang="en-US" sz="2000" dirty="0">
                <a:cs typeface="Times New Roman" pitchFamily="18" charset="0"/>
              </a:rPr>
              <a:t>Examination of retina facilitated by </a:t>
            </a:r>
            <a:r>
              <a:rPr lang="en-US" altLang="en-US" sz="2000" dirty="0" err="1">
                <a:cs typeface="Times New Roman" pitchFamily="18" charset="0"/>
              </a:rPr>
              <a:t>midriasis</a:t>
            </a:r>
            <a:r>
              <a:rPr lang="en-US" altLang="en-US" sz="2000" dirty="0">
                <a:cs typeface="Times New Roman" pitchFamily="18" charset="0"/>
              </a:rPr>
              <a:t>; </a:t>
            </a:r>
            <a:r>
              <a:rPr lang="en-US" altLang="ar-SA" sz="2000" dirty="0">
                <a:cs typeface="Times New Roman" pitchFamily="18" charset="0"/>
              </a:rPr>
              <a:t>Atropine</a:t>
            </a:r>
            <a:endParaRPr lang="en-US" altLang="en-US" sz="2000" dirty="0">
              <a:cs typeface="Times New Roman" pitchFamily="18" charset="0"/>
            </a:endParaRPr>
          </a:p>
          <a:p>
            <a:pPr marL="366713" lvl="1" indent="0">
              <a:lnSpc>
                <a:spcPct val="90000"/>
              </a:lnSpc>
              <a:buFont typeface="Wingdings 2" pitchFamily="18" charset="2"/>
              <a:buNone/>
              <a:defRPr/>
            </a:pPr>
            <a:endParaRPr lang="en-US" altLang="en-US" sz="2400" dirty="0" smtClean="0">
              <a:cs typeface="Times New Roman" pitchFamily="18" charset="0"/>
            </a:endParaRPr>
          </a:p>
          <a:p>
            <a:pPr lvl="1">
              <a:lnSpc>
                <a:spcPct val="90000"/>
              </a:lnSpc>
              <a:defRPr/>
            </a:pPr>
            <a:endParaRPr lang="en-US" altLang="en-US" sz="2400" dirty="0" smtClean="0">
              <a:cs typeface="Times New Roman" pitchFamily="18" charset="0"/>
            </a:endParaRPr>
          </a:p>
          <a:p>
            <a:pPr>
              <a:lnSpc>
                <a:spcPct val="90000"/>
              </a:lnSpc>
              <a:buFont typeface="Wingdings" pitchFamily="2" charset="2"/>
              <a:buNone/>
              <a:defRPr/>
            </a:pPr>
            <a:r>
              <a:rPr lang="en-US" altLang="en-US" sz="2400" dirty="0" smtClean="0">
                <a:cs typeface="Times New Roman" pitchFamily="18" charset="0"/>
              </a:rPr>
              <a:t> </a:t>
            </a:r>
          </a:p>
        </p:txBody>
      </p:sp>
      <p:sp>
        <p:nvSpPr>
          <p:cNvPr id="2" name="Rectangle 1"/>
          <p:cNvSpPr/>
          <p:nvPr/>
        </p:nvSpPr>
        <p:spPr>
          <a:xfrm>
            <a:off x="30163" y="1711325"/>
            <a:ext cx="8370887" cy="730250"/>
          </a:xfrm>
          <a:prstGeom prst="rect">
            <a:avLst/>
          </a:prstGeom>
        </p:spPr>
        <p:txBody>
          <a:bodyPr>
            <a:spAutoFit/>
          </a:bodyPr>
          <a:lstStyle/>
          <a:p>
            <a:pPr marL="800100" lvl="1" indent="-342900">
              <a:lnSpc>
                <a:spcPct val="90000"/>
              </a:lnSpc>
              <a:buClr>
                <a:srgbClr val="C00000"/>
              </a:buClr>
              <a:buSzPct val="73000"/>
              <a:buFont typeface="Wingdings" panose="05000000000000000000" pitchFamily="2" charset="2"/>
              <a:buChar char="q"/>
              <a:defRPr/>
            </a:pPr>
            <a:r>
              <a:rPr lang="en-US" altLang="en-US" sz="2400" dirty="0">
                <a:solidFill>
                  <a:srgbClr val="C00000"/>
                </a:solidFill>
                <a:latin typeface="+mn-lt"/>
                <a:cs typeface="Times New Roman" panose="02020603050405020304" pitchFamily="18" charset="0"/>
              </a:rPr>
              <a:t>Cholinergic poisoning </a:t>
            </a:r>
            <a:r>
              <a:rPr lang="en-US" altLang="en-US" sz="2000" dirty="0">
                <a:latin typeface="+mn-lt"/>
                <a:cs typeface="Times New Roman" panose="02020603050405020304" pitchFamily="18" charset="0"/>
              </a:rPr>
              <a:t>(Nerve gases &amp; Cholinomimetic); </a:t>
            </a:r>
            <a:r>
              <a:rPr lang="en-US" altLang="ar-SA" sz="2000" dirty="0">
                <a:latin typeface="+mn-lt"/>
                <a:cs typeface="Times New Roman" panose="02020603050405020304" pitchFamily="18" charset="0"/>
              </a:rPr>
              <a:t>Atropine</a:t>
            </a:r>
            <a:endParaRPr lang="en-US" altLang="en-US" sz="2000" dirty="0">
              <a:latin typeface="+mn-lt"/>
              <a:cs typeface="Times New Roman" panose="02020603050405020304" pitchFamily="18" charset="0"/>
            </a:endParaRPr>
          </a:p>
          <a:p>
            <a:pPr lvl="1">
              <a:lnSpc>
                <a:spcPct val="90000"/>
              </a:lnSpc>
              <a:buClr>
                <a:schemeClr val="tx1"/>
              </a:buClr>
              <a:buSzPct val="102000"/>
              <a:buFont typeface="Arial" panose="020B0604020202020204" pitchFamily="34" charset="0"/>
              <a:buChar char="•"/>
              <a:defRPr/>
            </a:pPr>
            <a:endParaRPr lang="en-US" altLang="en-US" sz="2200" dirty="0">
              <a:cs typeface="Times New Roman" panose="02020603050405020304" pitchFamily="18" charset="0"/>
            </a:endParaRPr>
          </a:p>
        </p:txBody>
      </p:sp>
      <p:sp>
        <p:nvSpPr>
          <p:cNvPr id="41989" name="Rectangle 2"/>
          <p:cNvSpPr>
            <a:spLocks noGrp="1" noChangeArrowheads="1"/>
          </p:cNvSpPr>
          <p:nvPr>
            <p:ph type="title"/>
          </p:nvPr>
        </p:nvSpPr>
        <p:spPr>
          <a:xfrm>
            <a:off x="234950" y="225425"/>
            <a:ext cx="8796338" cy="1139825"/>
          </a:xfrm>
        </p:spPr>
        <p:txBody>
          <a:bodyPr/>
          <a:lstStyle/>
          <a:p>
            <a:pPr algn="ctr"/>
            <a:r>
              <a:rPr lang="en-US" altLang="en-US" sz="2600" smtClean="0">
                <a:solidFill>
                  <a:srgbClr val="C00000"/>
                </a:solidFill>
                <a:cs typeface="Arial" charset="0"/>
              </a:rPr>
              <a:t>Effects on Organs and Clinical Uses</a:t>
            </a:r>
            <a:r>
              <a:rPr lang="en-US" altLang="ar-SA" sz="2600" smtClean="0">
                <a:solidFill>
                  <a:srgbClr val="C00000"/>
                </a:solidFill>
              </a:rPr>
              <a:t> of Antimuscarinic Agents</a:t>
            </a:r>
            <a:r>
              <a:rPr lang="en-US" altLang="en-US" sz="2600" smtClean="0">
                <a:solidFill>
                  <a:srgbClr val="C00000"/>
                </a:solidFill>
                <a:cs typeface="Arial" charset="0"/>
              </a:rPr>
              <a:t>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8708"/>
    </mc:Choice>
    <mc:Fallback>
      <p:transition spd="slow" advTm="58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sz="quarter" idx="1"/>
          </p:nvPr>
        </p:nvSpPr>
        <p:spPr>
          <a:xfrm>
            <a:off x="671513" y="1800225"/>
            <a:ext cx="8359775" cy="1728788"/>
          </a:xfrm>
        </p:spPr>
        <p:txBody>
          <a:bodyPr/>
          <a:lstStyle/>
          <a:p>
            <a:r>
              <a:rPr lang="en-US" altLang="en-US" sz="2400" smtClean="0">
                <a:solidFill>
                  <a:srgbClr val="C00000"/>
                </a:solidFill>
                <a:cs typeface="Times New Roman" pitchFamily="18" charset="0"/>
              </a:rPr>
              <a:t>Genitourinary tract </a:t>
            </a:r>
          </a:p>
          <a:p>
            <a:pPr lvl="1"/>
            <a:r>
              <a:rPr lang="en-US" altLang="en-US" sz="2000" smtClean="0">
                <a:cs typeface="Times New Roman" pitchFamily="18" charset="0"/>
              </a:rPr>
              <a:t>Relax smooth muscle of ureters and bladder wall </a:t>
            </a:r>
          </a:p>
          <a:p>
            <a:pPr lvl="1"/>
            <a:r>
              <a:rPr lang="en-US" altLang="en-US" sz="2000" b="1" smtClean="0">
                <a:cs typeface="Times New Roman" pitchFamily="18" charset="0"/>
              </a:rPr>
              <a:t>Urinary retention in elderly men </a:t>
            </a:r>
          </a:p>
          <a:p>
            <a:pPr lvl="1"/>
            <a:r>
              <a:rPr lang="en-US" altLang="en-US" sz="2000" b="1" smtClean="0">
                <a:solidFill>
                  <a:srgbClr val="002060"/>
                </a:solidFill>
                <a:cs typeface="Times New Roman" pitchFamily="18" charset="0"/>
              </a:rPr>
              <a:t>Urinary disorder; </a:t>
            </a:r>
            <a:r>
              <a:rPr lang="en-US" altLang="en-US" sz="1800" smtClean="0">
                <a:cs typeface="Times New Roman" pitchFamily="18" charset="0"/>
              </a:rPr>
              <a:t>Bladder spasm after urinary surgery: Oxybutynin, Tolterodine </a:t>
            </a:r>
          </a:p>
          <a:p>
            <a:pPr lvl="1"/>
            <a:endParaRPr lang="en-US" altLang="en-US" sz="2000" b="1" smtClean="0">
              <a:cs typeface="Times New Roman" pitchFamily="18" charset="0"/>
            </a:endParaRPr>
          </a:p>
        </p:txBody>
      </p:sp>
      <p:sp>
        <p:nvSpPr>
          <p:cNvPr id="6" name="Slide Number Placeholder 5"/>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CE247A2E-2BFA-4EF0-A66F-C817F8F37388}" type="slidenum">
              <a:rPr lang="fa-IR" altLang="en-US" sz="1200">
                <a:solidFill>
                  <a:srgbClr val="FFFFFF"/>
                </a:solidFill>
              </a:rPr>
              <a:pPr>
                <a:lnSpc>
                  <a:spcPct val="80000"/>
                </a:lnSpc>
              </a:pPr>
              <a:t>22</a:t>
            </a:fld>
            <a:endParaRPr lang="en-US" altLang="en-US" sz="1200">
              <a:solidFill>
                <a:srgbClr val="FFFFFF"/>
              </a:solidFill>
            </a:endParaRPr>
          </a:p>
        </p:txBody>
      </p:sp>
      <p:sp>
        <p:nvSpPr>
          <p:cNvPr id="44036" name="Rectangle 3"/>
          <p:cNvSpPr txBox="1">
            <a:spLocks noChangeArrowheads="1"/>
          </p:cNvSpPr>
          <p:nvPr/>
        </p:nvSpPr>
        <p:spPr bwMode="auto">
          <a:xfrm>
            <a:off x="887413" y="3962400"/>
            <a:ext cx="81343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639763" indent="-2730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r>
              <a:rPr lang="en-US" altLang="en-US" sz="2400">
                <a:solidFill>
                  <a:srgbClr val="C00000"/>
                </a:solidFill>
                <a:cs typeface="Times New Roman" pitchFamily="18" charset="0"/>
              </a:rPr>
              <a:t>Sweat glands</a:t>
            </a:r>
          </a:p>
          <a:p>
            <a:pPr lvl="1"/>
            <a:r>
              <a:rPr lang="en-US" altLang="en-US" sz="2000">
                <a:cs typeface="Times New Roman" pitchFamily="18" charset="0"/>
              </a:rPr>
              <a:t>Suppress thermoregulatory sweating: </a:t>
            </a:r>
            <a:r>
              <a:rPr lang="en-US" altLang="en-US" sz="2000" b="1">
                <a:cs typeface="Times New Roman" pitchFamily="18" charset="0"/>
              </a:rPr>
              <a:t>Increase body temperature </a:t>
            </a:r>
          </a:p>
          <a:p>
            <a:pPr lvl="2"/>
            <a:r>
              <a:rPr lang="en-US" altLang="en-US" sz="2000" b="1">
                <a:cs typeface="Times New Roman" pitchFamily="18" charset="0"/>
              </a:rPr>
              <a:t>Atropine Fever</a:t>
            </a:r>
            <a:r>
              <a:rPr lang="en-US" altLang="en-US" sz="2000">
                <a:cs typeface="Times New Roman" pitchFamily="18" charset="0"/>
              </a:rPr>
              <a:t>   </a:t>
            </a:r>
          </a:p>
        </p:txBody>
      </p:sp>
      <p:sp>
        <p:nvSpPr>
          <p:cNvPr id="44037" name="Rectangle 2"/>
          <p:cNvSpPr>
            <a:spLocks noGrp="1" noChangeArrowheads="1"/>
          </p:cNvSpPr>
          <p:nvPr>
            <p:ph type="title"/>
          </p:nvPr>
        </p:nvSpPr>
        <p:spPr>
          <a:xfrm>
            <a:off x="234950" y="225425"/>
            <a:ext cx="8796338" cy="1139825"/>
          </a:xfrm>
        </p:spPr>
        <p:txBody>
          <a:bodyPr/>
          <a:lstStyle/>
          <a:p>
            <a:pPr algn="ctr"/>
            <a:r>
              <a:rPr lang="en-US" altLang="en-US" sz="2600" smtClean="0">
                <a:solidFill>
                  <a:srgbClr val="C00000"/>
                </a:solidFill>
                <a:cs typeface="Arial" charset="0"/>
              </a:rPr>
              <a:t>Effects on Organs and Clinical Uses</a:t>
            </a:r>
            <a:r>
              <a:rPr lang="en-US" altLang="ar-SA" sz="2600" smtClean="0">
                <a:solidFill>
                  <a:srgbClr val="C00000"/>
                </a:solidFill>
              </a:rPr>
              <a:t> of Antimuscarinic Agents</a:t>
            </a:r>
            <a:r>
              <a:rPr lang="en-US" altLang="en-US" sz="2600" smtClean="0">
                <a:solidFill>
                  <a:srgbClr val="C00000"/>
                </a:solidFill>
                <a:cs typeface="Arial" charset="0"/>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7855"/>
    </mc:Choice>
    <mc:Fallback>
      <p:transition spd="slow" advTm="77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9750" y="333375"/>
            <a:ext cx="8229600" cy="823913"/>
          </a:xfrm>
        </p:spPr>
        <p:txBody>
          <a:bodyPr/>
          <a:lstStyle/>
          <a:p>
            <a:pPr algn="ctr"/>
            <a:r>
              <a:rPr lang="en-US" altLang="en-US" sz="3200" smtClean="0">
                <a:solidFill>
                  <a:srgbClr val="C00000"/>
                </a:solidFill>
                <a:cs typeface="Arial" charset="0"/>
              </a:rPr>
              <a:t>Adverse Effects </a:t>
            </a:r>
            <a:r>
              <a:rPr lang="en-US" altLang="ar-SA" sz="3200" smtClean="0">
                <a:solidFill>
                  <a:srgbClr val="C00000"/>
                </a:solidFill>
              </a:rPr>
              <a:t>of Antimuscarinic Agents</a:t>
            </a:r>
            <a:r>
              <a:rPr lang="en-US" altLang="en-US" sz="3200" smtClean="0">
                <a:solidFill>
                  <a:srgbClr val="C00000"/>
                </a:solidFill>
                <a:cs typeface="Arial" charset="0"/>
              </a:rPr>
              <a:t> </a:t>
            </a:r>
          </a:p>
        </p:txBody>
      </p:sp>
      <p:sp>
        <p:nvSpPr>
          <p:cNvPr id="46083" name="Rectangle 3"/>
          <p:cNvSpPr>
            <a:spLocks noGrp="1" noChangeArrowheads="1"/>
          </p:cNvSpPr>
          <p:nvPr>
            <p:ph sz="quarter" idx="1"/>
          </p:nvPr>
        </p:nvSpPr>
        <p:spPr>
          <a:xfrm>
            <a:off x="539750" y="1844675"/>
            <a:ext cx="8435975" cy="3257550"/>
          </a:xfrm>
        </p:spPr>
        <p:txBody>
          <a:bodyPr/>
          <a:lstStyle/>
          <a:p>
            <a:pPr>
              <a:lnSpc>
                <a:spcPct val="80000"/>
              </a:lnSpc>
            </a:pPr>
            <a:r>
              <a:rPr lang="en-US" altLang="en-US" sz="2200" b="1" smtClean="0">
                <a:solidFill>
                  <a:srgbClr val="C00000"/>
                </a:solidFill>
                <a:cs typeface="Times New Roman" pitchFamily="18" charset="0"/>
              </a:rPr>
              <a:t>Symptoms </a:t>
            </a:r>
          </a:p>
          <a:p>
            <a:pPr lvl="1">
              <a:lnSpc>
                <a:spcPct val="80000"/>
              </a:lnSpc>
            </a:pPr>
            <a:r>
              <a:rPr lang="en-US" altLang="en-US" sz="2200" b="1" smtClean="0">
                <a:cs typeface="Times New Roman" pitchFamily="18" charset="0"/>
              </a:rPr>
              <a:t>Dry mouth </a:t>
            </a:r>
          </a:p>
          <a:p>
            <a:pPr lvl="1">
              <a:lnSpc>
                <a:spcPct val="80000"/>
              </a:lnSpc>
            </a:pPr>
            <a:r>
              <a:rPr lang="en-US" altLang="en-US" sz="2200" b="1" smtClean="0">
                <a:cs typeface="Times New Roman" pitchFamily="18" charset="0"/>
              </a:rPr>
              <a:t>Mydraisis </a:t>
            </a:r>
          </a:p>
          <a:p>
            <a:pPr lvl="1">
              <a:lnSpc>
                <a:spcPct val="80000"/>
              </a:lnSpc>
            </a:pPr>
            <a:r>
              <a:rPr lang="en-US" altLang="en-US" sz="2200" b="1" smtClean="0">
                <a:cs typeface="Times New Roman" pitchFamily="18" charset="0"/>
              </a:rPr>
              <a:t>Dry eyes </a:t>
            </a:r>
          </a:p>
          <a:p>
            <a:pPr lvl="1">
              <a:lnSpc>
                <a:spcPct val="80000"/>
              </a:lnSpc>
            </a:pPr>
            <a:r>
              <a:rPr lang="en-US" altLang="en-US" sz="2200" b="1" smtClean="0">
                <a:cs typeface="Times New Roman" pitchFamily="18" charset="0"/>
              </a:rPr>
              <a:t>Tackycardia </a:t>
            </a:r>
          </a:p>
          <a:p>
            <a:pPr lvl="1">
              <a:lnSpc>
                <a:spcPct val="80000"/>
              </a:lnSpc>
            </a:pPr>
            <a:r>
              <a:rPr lang="en-US" altLang="en-US" sz="2200" b="1" smtClean="0">
                <a:cs typeface="Times New Roman" pitchFamily="18" charset="0"/>
              </a:rPr>
              <a:t>Agitation </a:t>
            </a:r>
          </a:p>
          <a:p>
            <a:pPr lvl="1">
              <a:lnSpc>
                <a:spcPct val="80000"/>
              </a:lnSpc>
            </a:pPr>
            <a:r>
              <a:rPr lang="en-US" altLang="en-US" sz="2200" b="1" smtClean="0">
                <a:cs typeface="Times New Roman" pitchFamily="18" charset="0"/>
              </a:rPr>
              <a:t>Delirium &amp; </a:t>
            </a:r>
            <a:r>
              <a:rPr lang="en-US" altLang="ar-SA" sz="2200" b="1" smtClean="0">
                <a:cs typeface="Times New Roman" pitchFamily="18" charset="0"/>
              </a:rPr>
              <a:t>hallucination</a:t>
            </a:r>
          </a:p>
          <a:p>
            <a:pPr lvl="1">
              <a:lnSpc>
                <a:spcPct val="80000"/>
              </a:lnSpc>
            </a:pPr>
            <a:r>
              <a:rPr lang="en-US" altLang="en-US" sz="2200" b="1" smtClean="0">
                <a:cs typeface="Times New Roman" pitchFamily="18" charset="0"/>
              </a:rPr>
              <a:t>Atropine is safe in adults, But lethal in infants </a:t>
            </a:r>
            <a:r>
              <a:rPr lang="en-US" altLang="en-US" sz="2200" b="1" smtClean="0">
                <a:solidFill>
                  <a:srgbClr val="FF0000"/>
                </a:solidFill>
                <a:cs typeface="Times New Roman" pitchFamily="18" charset="0"/>
              </a:rPr>
              <a:t>(Atropine Fever) </a:t>
            </a:r>
          </a:p>
          <a:p>
            <a:pPr lvl="1">
              <a:lnSpc>
                <a:spcPct val="80000"/>
              </a:lnSpc>
            </a:pPr>
            <a:r>
              <a:rPr lang="en-US" altLang="en-US" sz="2200" b="1" smtClean="0">
                <a:cs typeface="Times New Roman" pitchFamily="18" charset="0"/>
              </a:rPr>
              <a:t>Hot and flushed skin </a:t>
            </a:r>
          </a:p>
          <a:p>
            <a:pPr lvl="1">
              <a:lnSpc>
                <a:spcPct val="80000"/>
              </a:lnSpc>
            </a:pPr>
            <a:r>
              <a:rPr lang="en-US" altLang="en-US" sz="2200" b="1" smtClean="0">
                <a:cs typeface="Times New Roman" pitchFamily="18" charset="0"/>
              </a:rPr>
              <a:t>Elevated body temperature </a:t>
            </a:r>
          </a:p>
          <a:p>
            <a:pPr lvl="1">
              <a:lnSpc>
                <a:spcPct val="80000"/>
              </a:lnSpc>
              <a:buFont typeface="Wingdings" pitchFamily="2" charset="2"/>
              <a:buNone/>
            </a:pPr>
            <a:endParaRPr lang="en-US" altLang="en-US" sz="2200" smtClean="0">
              <a:cs typeface="Times New Roman" pitchFamily="18" charset="0"/>
            </a:endParaRPr>
          </a:p>
        </p:txBody>
      </p:sp>
      <p:sp>
        <p:nvSpPr>
          <p:cNvPr id="7" name="Slide Number Placeholder 6"/>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10070798-031B-4B48-B129-7519F23270E5}" type="slidenum">
              <a:rPr lang="fa-IR" altLang="en-US" sz="1200">
                <a:solidFill>
                  <a:srgbClr val="FFFFFF"/>
                </a:solidFill>
              </a:rPr>
              <a:pPr>
                <a:lnSpc>
                  <a:spcPct val="80000"/>
                </a:lnSpc>
              </a:pPr>
              <a:t>23</a:t>
            </a:fld>
            <a:endParaRPr lang="en-US" altLang="en-US" sz="12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7037"/>
    </mc:Choice>
    <mc:Fallback>
      <p:transition spd="slow" advTm="97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71874B7F-6B5D-4603-B9FF-4BE99CE337D4}" type="slidenum">
              <a:rPr lang="fa-IR" altLang="en-US" sz="1200">
                <a:solidFill>
                  <a:srgbClr val="FFFFFF"/>
                </a:solidFill>
              </a:rPr>
              <a:pPr>
                <a:lnSpc>
                  <a:spcPct val="80000"/>
                </a:lnSpc>
              </a:pPr>
              <a:t>24</a:t>
            </a:fld>
            <a:endParaRPr lang="en-US" altLang="en-US" sz="1200">
              <a:solidFill>
                <a:srgbClr val="FFFFFF"/>
              </a:solidFill>
            </a:endParaRPr>
          </a:p>
        </p:txBody>
      </p:sp>
      <p:sp>
        <p:nvSpPr>
          <p:cNvPr id="5" name="Rectangle 4"/>
          <p:cNvSpPr/>
          <p:nvPr/>
        </p:nvSpPr>
        <p:spPr>
          <a:xfrm>
            <a:off x="684213" y="1844675"/>
            <a:ext cx="8208962" cy="4489450"/>
          </a:xfrm>
          <a:prstGeom prst="rect">
            <a:avLst/>
          </a:prstGeom>
        </p:spPr>
        <p:txBody>
          <a:bodyPr>
            <a:spAutoFit/>
          </a:bodyPr>
          <a:lstStyle/>
          <a:p>
            <a:pPr marL="800100" lvl="1" indent="-342900" algn="r" rtl="1" eaLnBrk="1" hangingPunct="1">
              <a:spcAft>
                <a:spcPct val="25000"/>
              </a:spcAft>
              <a:buFont typeface="Wingdings" panose="05000000000000000000" pitchFamily="2" charset="2"/>
              <a:buChar char="§"/>
              <a:defRPr/>
            </a:pPr>
            <a:r>
              <a:rPr lang="fa-IR" altLang="en-US" b="1" dirty="0">
                <a:solidFill>
                  <a:srgbClr val="000000"/>
                </a:solidFill>
                <a:cs typeface="B Nazanin" panose="00000400000000000000" pitchFamily="2" charset="-78"/>
              </a:rPr>
              <a:t>مصرف زیاد این داروها به خصوص شیرخواران خطرناک است و به صورت تب آتروپینی ظاهر می شود. مرگ بعد از تجویز دوزهای حداقل 2 میلی گرم اتفاق افتاده است.</a:t>
            </a:r>
          </a:p>
          <a:p>
            <a:pPr marL="800100" lvl="1" indent="-342900" algn="r" rtl="1" eaLnBrk="1" hangingPunct="1">
              <a:spcAft>
                <a:spcPct val="25000"/>
              </a:spcAft>
              <a:buFont typeface="Wingdings" panose="05000000000000000000" pitchFamily="2" charset="2"/>
              <a:buChar char="§"/>
              <a:defRPr/>
            </a:pPr>
            <a:r>
              <a:rPr lang="fa-IR" altLang="en-US" b="1" dirty="0">
                <a:solidFill>
                  <a:srgbClr val="000000"/>
                </a:solidFill>
                <a:cs typeface="B Nazanin" panose="00000400000000000000" pitchFamily="2" charset="-78"/>
              </a:rPr>
              <a:t>بارداری</a:t>
            </a:r>
          </a:p>
          <a:p>
            <a:pPr marL="800100" lvl="1" indent="-342900" algn="r" rtl="1" eaLnBrk="1" hangingPunct="1">
              <a:spcAft>
                <a:spcPct val="25000"/>
              </a:spcAft>
              <a:buFont typeface="Wingdings" panose="05000000000000000000" pitchFamily="2" charset="2"/>
              <a:buChar char="§"/>
              <a:defRPr/>
            </a:pPr>
            <a:r>
              <a:rPr lang="fa-IR" altLang="en-US" b="1" dirty="0">
                <a:solidFill>
                  <a:srgbClr val="000000"/>
                </a:solidFill>
                <a:cs typeface="B Nazanin" panose="00000400000000000000" pitchFamily="2" charset="-78"/>
              </a:rPr>
              <a:t>در افراد مبتلا به گلوکوم</a:t>
            </a:r>
          </a:p>
          <a:p>
            <a:pPr marL="800100" lvl="1" indent="-342900" algn="r" rtl="1" eaLnBrk="1" hangingPunct="1">
              <a:spcAft>
                <a:spcPct val="25000"/>
              </a:spcAft>
              <a:buFont typeface="Wingdings" panose="05000000000000000000" pitchFamily="2" charset="2"/>
              <a:buChar char="§"/>
              <a:defRPr/>
            </a:pPr>
            <a:r>
              <a:rPr lang="fa-IR" altLang="en-US" b="1" dirty="0">
                <a:solidFill>
                  <a:srgbClr val="000000"/>
                </a:solidFill>
                <a:cs typeface="B Nazanin" panose="00000400000000000000" pitchFamily="2" charset="-78"/>
              </a:rPr>
              <a:t>مردان مبتلا به هیپرپلازی پروستات</a:t>
            </a:r>
          </a:p>
          <a:p>
            <a:pPr lvl="1" algn="r" rtl="1" eaLnBrk="1" hangingPunct="1">
              <a:spcAft>
                <a:spcPct val="25000"/>
              </a:spcAft>
              <a:defRPr/>
            </a:pPr>
            <a:endParaRPr lang="fa-IR" altLang="en-US" sz="2000" dirty="0">
              <a:solidFill>
                <a:srgbClr val="C00000"/>
              </a:solidFill>
              <a:cs typeface="B Nazanin" panose="00000400000000000000" pitchFamily="2" charset="-78"/>
            </a:endParaRPr>
          </a:p>
          <a:p>
            <a:pPr lvl="1" algn="r" rtl="1" eaLnBrk="1" hangingPunct="1">
              <a:spcAft>
                <a:spcPct val="25000"/>
              </a:spcAft>
              <a:defRPr/>
            </a:pPr>
            <a:endParaRPr lang="fa-IR" altLang="en-US" sz="2000" dirty="0">
              <a:solidFill>
                <a:srgbClr val="C00000"/>
              </a:solidFill>
              <a:cs typeface="B Nazanin" panose="00000400000000000000" pitchFamily="2" charset="-78"/>
            </a:endParaRPr>
          </a:p>
          <a:p>
            <a:pPr marL="800100" lvl="1" indent="-342900" algn="r" rtl="1" eaLnBrk="1" hangingPunct="1">
              <a:spcAft>
                <a:spcPct val="25000"/>
              </a:spcAft>
              <a:buFont typeface="Wingdings" panose="05000000000000000000" pitchFamily="2" charset="2"/>
              <a:buChar char="§"/>
              <a:defRPr/>
            </a:pPr>
            <a:r>
              <a:rPr lang="fa-IR" altLang="en-US" sz="2000" dirty="0">
                <a:solidFill>
                  <a:srgbClr val="C00000"/>
                </a:solidFill>
                <a:cs typeface="B Nazanin" panose="00000400000000000000" pitchFamily="2" charset="-78"/>
              </a:rPr>
              <a:t>توجهات:</a:t>
            </a:r>
          </a:p>
          <a:p>
            <a:pPr marL="800100" lvl="1" indent="-342900" algn="r" rtl="1" eaLnBrk="1" hangingPunct="1">
              <a:spcAft>
                <a:spcPct val="25000"/>
              </a:spcAft>
              <a:buFont typeface="Wingdings" panose="05000000000000000000" pitchFamily="2" charset="2"/>
              <a:buChar char="ü"/>
              <a:defRPr/>
            </a:pPr>
            <a:r>
              <a:rPr lang="fa-IR" altLang="en-US" sz="1500" b="1" dirty="0">
                <a:solidFill>
                  <a:srgbClr val="000000"/>
                </a:solidFill>
                <a:cs typeface="B Nazanin" panose="00000400000000000000" pitchFamily="2" charset="-78"/>
              </a:rPr>
              <a:t>مصرف همزمان با سایر داروهای آنتی کولینرژیک مانند آنتی هیستامین ها و داروهای ضدافسردگی سه حلقه ای</a:t>
            </a:r>
          </a:p>
          <a:p>
            <a:pPr marL="800100" lvl="1" indent="-342900" algn="r" rtl="1" eaLnBrk="1" hangingPunct="1">
              <a:spcAft>
                <a:spcPct val="25000"/>
              </a:spcAft>
              <a:buFont typeface="Wingdings" panose="05000000000000000000" pitchFamily="2" charset="2"/>
              <a:buChar char="ü"/>
              <a:defRPr/>
            </a:pPr>
            <a:r>
              <a:rPr lang="fa-IR" altLang="en-US" sz="1500" b="1" dirty="0">
                <a:solidFill>
                  <a:srgbClr val="000000"/>
                </a:solidFill>
                <a:cs typeface="B Nazanin" panose="00000400000000000000" pitchFamily="2" charset="-78"/>
              </a:rPr>
              <a:t>توجه به سایر بیماریها مانند گلوکوم، پروستات، تاکی کاردی</a:t>
            </a:r>
          </a:p>
          <a:p>
            <a:pPr marL="800100" lvl="1" indent="-342900" algn="r" rtl="1" eaLnBrk="1" hangingPunct="1">
              <a:spcAft>
                <a:spcPct val="25000"/>
              </a:spcAft>
              <a:buFont typeface="Wingdings" panose="05000000000000000000" pitchFamily="2" charset="2"/>
              <a:buChar char="ü"/>
              <a:defRPr/>
            </a:pPr>
            <a:r>
              <a:rPr lang="fa-IR" altLang="en-US" sz="1500" b="1" dirty="0">
                <a:solidFill>
                  <a:srgbClr val="000000"/>
                </a:solidFill>
                <a:cs typeface="B Nazanin" panose="00000400000000000000" pitchFamily="2" charset="-78"/>
              </a:rPr>
              <a:t>گوشزد به بیمار در مورد عوارض مانند خشکی دهان، خشکی چشم، احتباس ادراری، تاکی کاردی</a:t>
            </a:r>
            <a:endParaRPr lang="en-US" altLang="en-US" sz="1500" b="1" dirty="0">
              <a:solidFill>
                <a:srgbClr val="000000"/>
              </a:solidFill>
              <a:cs typeface="B Nazanin" panose="00000400000000000000" pitchFamily="2" charset="-78"/>
            </a:endParaRPr>
          </a:p>
          <a:p>
            <a:pPr marL="800100" lvl="1" indent="-342900" algn="r" rtl="1" eaLnBrk="1" hangingPunct="1">
              <a:spcAft>
                <a:spcPct val="25000"/>
              </a:spcAft>
              <a:buFont typeface="Wingdings" panose="05000000000000000000" pitchFamily="2" charset="2"/>
              <a:buChar char="ü"/>
              <a:defRPr/>
            </a:pPr>
            <a:endParaRPr lang="fa-IR" altLang="en-US" dirty="0">
              <a:solidFill>
                <a:srgbClr val="000000"/>
              </a:solidFill>
              <a:cs typeface="B Nazanin" panose="00000400000000000000" pitchFamily="2" charset="-78"/>
            </a:endParaRPr>
          </a:p>
          <a:p>
            <a:pPr lvl="1" algn="r" rtl="1" eaLnBrk="1" hangingPunct="1">
              <a:spcAft>
                <a:spcPct val="25000"/>
              </a:spcAft>
              <a:defRPr/>
            </a:pPr>
            <a:endParaRPr lang="fa-IR" altLang="en-US" sz="2400" dirty="0">
              <a:solidFill>
                <a:srgbClr val="000000"/>
              </a:solidFill>
              <a:cs typeface="B Nazanin" panose="00000400000000000000" pitchFamily="2" charset="-78"/>
            </a:endParaRPr>
          </a:p>
        </p:txBody>
      </p:sp>
      <p:cxnSp>
        <p:nvCxnSpPr>
          <p:cNvPr id="6" name="Straight Connector 5"/>
          <p:cNvCxnSpPr/>
          <p:nvPr/>
        </p:nvCxnSpPr>
        <p:spPr>
          <a:xfrm>
            <a:off x="2195513" y="4365625"/>
            <a:ext cx="482441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itle 1"/>
          <p:cNvSpPr>
            <a:spLocks noGrp="1" noChangeArrowheads="1"/>
          </p:cNvSpPr>
          <p:nvPr>
            <p:ph type="title"/>
          </p:nvPr>
        </p:nvSpPr>
        <p:spPr>
          <a:xfrm>
            <a:off x="612775" y="280988"/>
            <a:ext cx="8153400" cy="990600"/>
          </a:xfrm>
        </p:spPr>
        <p:txBody>
          <a:bodyPr/>
          <a:lstStyle/>
          <a:p>
            <a:pPr algn="ctr">
              <a:defRPr/>
            </a:pPr>
            <a:r>
              <a:rPr lang="fa-IR" altLang="en-US" sz="2800" b="1" dirty="0">
                <a:solidFill>
                  <a:srgbClr val="002060"/>
                </a:solidFill>
                <a:latin typeface="+mn-lt"/>
                <a:ea typeface="+mn-ea"/>
                <a:cs typeface="B Nazanin" pitchFamily="2" charset="-78"/>
              </a:rPr>
              <a:t>موارد منع مصرف داروهای آنتی کولینرژیک</a:t>
            </a:r>
            <a:endParaRPr lang="en-GB" altLang="en-US" sz="2800" b="1" dirty="0">
              <a:solidFill>
                <a:srgbClr val="002060"/>
              </a:solidFill>
              <a:latin typeface="+mn-lt"/>
              <a:ea typeface="+mn-ea"/>
              <a:cs typeface="B Nazanin" pitchFamily="2"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4515"/>
    </mc:Choice>
    <mc:Fallback>
      <p:transition spd="slow" advTm="54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Content Placeholder 7" descr="490528375_79462b02d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0"/>
            <a:ext cx="561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Box 4"/>
          <p:cNvSpPr txBox="1">
            <a:spLocks noChangeArrowheads="1"/>
          </p:cNvSpPr>
          <p:nvPr/>
        </p:nvSpPr>
        <p:spPr bwMode="auto">
          <a:xfrm>
            <a:off x="684213" y="2205038"/>
            <a:ext cx="3810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gn="ctr"/>
            <a:r>
              <a:rPr lang="en-US" altLang="en-US" sz="8800">
                <a:solidFill>
                  <a:srgbClr val="FF0000"/>
                </a:solidFill>
                <a:latin typeface="Edwardian Script ITC" pitchFamily="66" charset="0"/>
              </a:rPr>
              <a:t>Thank you</a:t>
            </a:r>
            <a:endParaRPr lang="fa-IR" altLang="en-US" sz="8800">
              <a:solidFill>
                <a:srgbClr val="FF0000"/>
              </a:solidFill>
              <a:latin typeface="Edwardian Script ITC" pitchFamily="66" charset="0"/>
            </a:endParaRPr>
          </a:p>
        </p:txBody>
      </p:sp>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475BD39F-A2FC-4C0B-B1CB-84931C95C782}" type="slidenum">
              <a:rPr lang="fa-IR" altLang="en-US" sz="1200">
                <a:solidFill>
                  <a:srgbClr val="FFFFFF"/>
                </a:solidFill>
              </a:rPr>
              <a:pPr>
                <a:lnSpc>
                  <a:spcPct val="80000"/>
                </a:lnSpc>
              </a:pPr>
              <a:t>25</a:t>
            </a:fld>
            <a:endParaRPr lang="en-US" altLang="en-US" sz="12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0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47813" y="319088"/>
            <a:ext cx="6130925" cy="2000250"/>
          </a:xfrm>
          <a:prstGeom prst="rect">
            <a:avLst/>
          </a:prstGeom>
        </p:spPr>
        <p:txBody>
          <a:bodyPr wrap="none">
            <a:spAutoFit/>
          </a:bodyPr>
          <a:lstStyle/>
          <a:p>
            <a:pPr eaLnBrk="1" hangingPunct="1">
              <a:defRPr/>
            </a:pPr>
            <a:r>
              <a:rPr lang="en-US" sz="3600" dirty="0">
                <a:solidFill>
                  <a:schemeClr val="tx2"/>
                </a:solidFill>
                <a:effectLst>
                  <a:outerShdw blurRad="38100" dist="38100" dir="2700000" algn="tl">
                    <a:srgbClr val="000000"/>
                  </a:outerShdw>
                </a:effectLst>
                <a:latin typeface="+mj-lt"/>
                <a:ea typeface="+mj-ea"/>
                <a:cs typeface="+mj-cs"/>
              </a:rPr>
              <a:t>Autonomic Nervous System(ANS)</a:t>
            </a:r>
            <a:endParaRPr lang="fa-IR" sz="3600" dirty="0">
              <a:solidFill>
                <a:schemeClr val="tx2"/>
              </a:solidFill>
              <a:effectLst>
                <a:outerShdw blurRad="38100" dist="38100" dir="2700000" algn="tl">
                  <a:srgbClr val="000000"/>
                </a:outerShdw>
              </a:effectLst>
              <a:latin typeface="+mj-lt"/>
              <a:ea typeface="+mj-ea"/>
              <a:cs typeface="+mj-cs"/>
            </a:endParaRPr>
          </a:p>
          <a:p>
            <a:pPr algn="ctr" eaLnBrk="1" hangingPunct="1">
              <a:defRPr/>
            </a:pPr>
            <a:endParaRPr lang="fa-IR" sz="4400" dirty="0">
              <a:solidFill>
                <a:schemeClr val="tx2"/>
              </a:solidFill>
              <a:effectLst>
                <a:outerShdw blurRad="38100" dist="38100" dir="2700000" algn="tl">
                  <a:srgbClr val="000000"/>
                </a:outerShdw>
              </a:effectLst>
              <a:latin typeface="+mj-lt"/>
              <a:ea typeface="+mj-ea"/>
              <a:cs typeface="+mj-cs"/>
            </a:endParaRPr>
          </a:p>
          <a:p>
            <a:pPr eaLnBrk="1" hangingPunct="1">
              <a:defRPr/>
            </a:pPr>
            <a:endParaRPr lang="en-US" sz="4400" dirty="0">
              <a:solidFill>
                <a:schemeClr val="tx2"/>
              </a:solidFill>
              <a:effectLst>
                <a:outerShdw blurRad="38100" dist="38100" dir="2700000" algn="tl">
                  <a:srgbClr val="000000"/>
                </a:outerShdw>
              </a:effectLst>
              <a:latin typeface="+mj-lt"/>
              <a:ea typeface="+mj-ea"/>
              <a:cs typeface="+mj-cs"/>
            </a:endParaRPr>
          </a:p>
        </p:txBody>
      </p:sp>
      <p:grpSp>
        <p:nvGrpSpPr>
          <p:cNvPr id="15363" name="Group 17"/>
          <p:cNvGrpSpPr>
            <a:grpSpLocks/>
          </p:cNvGrpSpPr>
          <p:nvPr/>
        </p:nvGrpSpPr>
        <p:grpSpPr bwMode="auto">
          <a:xfrm>
            <a:off x="1187450" y="2884488"/>
            <a:ext cx="6886575" cy="796925"/>
            <a:chOff x="240" y="2016"/>
            <a:chExt cx="5277" cy="788"/>
          </a:xfrm>
        </p:grpSpPr>
        <p:sp>
          <p:nvSpPr>
            <p:cNvPr id="15382" name="Oval 4"/>
            <p:cNvSpPr>
              <a:spLocks noChangeArrowheads="1"/>
            </p:cNvSpPr>
            <p:nvPr/>
          </p:nvSpPr>
          <p:spPr bwMode="auto">
            <a:xfrm>
              <a:off x="864" y="2064"/>
              <a:ext cx="192" cy="19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endParaRPr lang="en-US" altLang="en-US" sz="2400">
                <a:latin typeface="Times New Roman" pitchFamily="18" charset="0"/>
                <a:cs typeface="Times New Roman" pitchFamily="18" charset="0"/>
              </a:endParaRPr>
            </a:p>
          </p:txBody>
        </p:sp>
        <p:sp>
          <p:nvSpPr>
            <p:cNvPr id="15383" name="Line 5"/>
            <p:cNvSpPr>
              <a:spLocks noChangeShapeType="1"/>
            </p:cNvSpPr>
            <p:nvPr/>
          </p:nvSpPr>
          <p:spPr bwMode="auto">
            <a:xfrm>
              <a:off x="1056" y="2160"/>
              <a:ext cx="25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4" name="Line 6"/>
            <p:cNvSpPr>
              <a:spLocks noChangeShapeType="1"/>
            </p:cNvSpPr>
            <p:nvPr/>
          </p:nvSpPr>
          <p:spPr bwMode="auto">
            <a:xfrm flipV="1">
              <a:off x="3648" y="206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5" name="Line 7"/>
            <p:cNvSpPr>
              <a:spLocks noChangeShapeType="1"/>
            </p:cNvSpPr>
            <p:nvPr/>
          </p:nvSpPr>
          <p:spPr bwMode="auto">
            <a:xfrm>
              <a:off x="3648" y="2160"/>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5386" name="Group 12"/>
            <p:cNvGrpSpPr>
              <a:grpSpLocks/>
            </p:cNvGrpSpPr>
            <p:nvPr/>
          </p:nvGrpSpPr>
          <p:grpSpPr bwMode="auto">
            <a:xfrm>
              <a:off x="3792" y="2064"/>
              <a:ext cx="816" cy="192"/>
              <a:chOff x="1488" y="2688"/>
              <a:chExt cx="816" cy="192"/>
            </a:xfrm>
          </p:grpSpPr>
          <p:sp>
            <p:nvSpPr>
              <p:cNvPr id="15391" name="Oval 8"/>
              <p:cNvSpPr>
                <a:spLocks noChangeArrowheads="1"/>
              </p:cNvSpPr>
              <p:nvPr/>
            </p:nvSpPr>
            <p:spPr bwMode="auto">
              <a:xfrm>
                <a:off x="1488" y="2688"/>
                <a:ext cx="192" cy="19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endParaRPr lang="en-US" altLang="en-US" sz="2400">
                  <a:latin typeface="Times New Roman" pitchFamily="18" charset="0"/>
                  <a:cs typeface="Times New Roman" pitchFamily="18" charset="0"/>
                </a:endParaRPr>
              </a:p>
            </p:txBody>
          </p:sp>
          <p:sp>
            <p:nvSpPr>
              <p:cNvPr id="15392" name="Line 9"/>
              <p:cNvSpPr>
                <a:spLocks noChangeShapeType="1"/>
              </p:cNvSpPr>
              <p:nvPr/>
            </p:nvSpPr>
            <p:spPr bwMode="auto">
              <a:xfrm>
                <a:off x="1680" y="2784"/>
                <a:ext cx="5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3" name="Line 10"/>
              <p:cNvSpPr>
                <a:spLocks noChangeShapeType="1"/>
              </p:cNvSpPr>
              <p:nvPr/>
            </p:nvSpPr>
            <p:spPr bwMode="auto">
              <a:xfrm flipV="1">
                <a:off x="2208" y="268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4" name="Line 11"/>
              <p:cNvSpPr>
                <a:spLocks noChangeShapeType="1"/>
              </p:cNvSpPr>
              <p:nvPr/>
            </p:nvSpPr>
            <p:spPr bwMode="auto">
              <a:xfrm>
                <a:off x="2208" y="2784"/>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87" name="Text Box 13"/>
            <p:cNvSpPr txBox="1">
              <a:spLocks noChangeArrowheads="1"/>
            </p:cNvSpPr>
            <p:nvPr/>
          </p:nvSpPr>
          <p:spPr bwMode="auto">
            <a:xfrm>
              <a:off x="240" y="2016"/>
              <a:ext cx="536"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r>
                <a:rPr lang="en-US" altLang="en-US" sz="2000">
                  <a:latin typeface="Times New Roman" pitchFamily="18" charset="0"/>
                  <a:cs typeface="Times New Roman" pitchFamily="18" charset="0"/>
                </a:rPr>
                <a:t>CNC</a:t>
              </a:r>
            </a:p>
          </p:txBody>
        </p:sp>
        <p:sp>
          <p:nvSpPr>
            <p:cNvPr id="15388" name="Text Box 14"/>
            <p:cNvSpPr txBox="1">
              <a:spLocks noChangeArrowheads="1"/>
            </p:cNvSpPr>
            <p:nvPr/>
          </p:nvSpPr>
          <p:spPr bwMode="auto">
            <a:xfrm>
              <a:off x="4752" y="2016"/>
              <a:ext cx="765"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r>
                <a:rPr lang="en-US" altLang="en-US" sz="2000">
                  <a:latin typeface="Times New Roman" pitchFamily="18" charset="0"/>
                  <a:cs typeface="Times New Roman" pitchFamily="18" charset="0"/>
                </a:rPr>
                <a:t>Effector</a:t>
              </a:r>
            </a:p>
          </p:txBody>
        </p:sp>
        <p:sp>
          <p:nvSpPr>
            <p:cNvPr id="15389" name="Text Box 15"/>
            <p:cNvSpPr txBox="1">
              <a:spLocks noChangeArrowheads="1"/>
            </p:cNvSpPr>
            <p:nvPr/>
          </p:nvSpPr>
          <p:spPr bwMode="auto">
            <a:xfrm>
              <a:off x="3561" y="2438"/>
              <a:ext cx="43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r>
                <a:rPr lang="en-US" altLang="en-US" sz="1800" b="1">
                  <a:latin typeface="Times New Roman" pitchFamily="18" charset="0"/>
                  <a:cs typeface="Times New Roman" pitchFamily="18" charset="0"/>
                </a:rPr>
                <a:t>Ach</a:t>
              </a:r>
              <a:endParaRPr lang="en-US" altLang="en-US" sz="2000" baseline="-25000">
                <a:latin typeface="Times New Roman" pitchFamily="18" charset="0"/>
                <a:cs typeface="Times New Roman" pitchFamily="18" charset="0"/>
              </a:endParaRPr>
            </a:p>
          </p:txBody>
        </p:sp>
        <p:sp>
          <p:nvSpPr>
            <p:cNvPr id="15390" name="Text Box 16"/>
            <p:cNvSpPr txBox="1">
              <a:spLocks noChangeArrowheads="1"/>
            </p:cNvSpPr>
            <p:nvPr/>
          </p:nvSpPr>
          <p:spPr bwMode="auto">
            <a:xfrm>
              <a:off x="4486" y="2378"/>
              <a:ext cx="437" cy="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r>
                <a:rPr lang="en-US" altLang="en-US" sz="1800" b="1">
                  <a:latin typeface="Times New Roman" pitchFamily="18" charset="0"/>
                  <a:cs typeface="Times New Roman" pitchFamily="18" charset="0"/>
                </a:rPr>
                <a:t>Ach</a:t>
              </a:r>
              <a:endParaRPr lang="en-US" altLang="en-US" sz="2000">
                <a:latin typeface="Times New Roman" pitchFamily="18" charset="0"/>
                <a:cs typeface="Times New Roman" pitchFamily="18" charset="0"/>
              </a:endParaRPr>
            </a:p>
          </p:txBody>
        </p:sp>
      </p:grpSp>
      <p:sp>
        <p:nvSpPr>
          <p:cNvPr id="25" name="Rectangle 18"/>
          <p:cNvSpPr>
            <a:spLocks noChangeArrowheads="1"/>
          </p:cNvSpPr>
          <p:nvPr/>
        </p:nvSpPr>
        <p:spPr bwMode="auto">
          <a:xfrm>
            <a:off x="754063" y="1706563"/>
            <a:ext cx="80867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cs typeface="Arial" panose="020B060402020202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cs typeface="Arial" panose="020B060402020202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cs typeface="Arial" panose="020B0604020202020204" pitchFamily="34" charset="0"/>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9pPr>
          </a:lstStyle>
          <a:p>
            <a:pPr algn="r" rtl="1" eaLnBrk="1" hangingPunct="1">
              <a:spcBef>
                <a:spcPct val="0"/>
              </a:spcBef>
              <a:buClrTx/>
              <a:buSzTx/>
              <a:buFont typeface="Wingdings" panose="05000000000000000000" pitchFamily="2" charset="2"/>
              <a:buChar char="v"/>
              <a:defRPr/>
            </a:pPr>
            <a:r>
              <a:rPr lang="fa-IR" altLang="en-US" sz="2400" b="1" dirty="0" smtClean="0">
                <a:solidFill>
                  <a:schemeClr val="tx2">
                    <a:lumMod val="50000"/>
                  </a:schemeClr>
                </a:solidFill>
                <a:latin typeface="Times New Roman" panose="02020603050405020304" pitchFamily="18" charset="0"/>
                <a:cs typeface="B Nazanin" panose="00000400000000000000" pitchFamily="2" charset="-78"/>
              </a:rPr>
              <a:t>سیستم پاراسمپاتیک:</a:t>
            </a:r>
          </a:p>
          <a:p>
            <a:pPr marL="285750" indent="-285750" algn="r" rtl="1" eaLnBrk="1" hangingPunct="1">
              <a:spcBef>
                <a:spcPct val="0"/>
              </a:spcBef>
              <a:buClrTx/>
              <a:buSzTx/>
              <a:buFont typeface="Wingdings" panose="05000000000000000000" pitchFamily="2" charset="2"/>
              <a:buChar char="ü"/>
              <a:defRPr/>
            </a:pPr>
            <a:r>
              <a:rPr lang="fa-IR" altLang="en-US" sz="1600" b="1" dirty="0" smtClean="0">
                <a:solidFill>
                  <a:schemeClr val="tx2">
                    <a:lumMod val="50000"/>
                  </a:schemeClr>
                </a:solidFill>
                <a:latin typeface="Times New Roman" panose="02020603050405020304" pitchFamily="18" charset="0"/>
                <a:cs typeface="B Nazanin" panose="00000400000000000000" pitchFamily="2" charset="-78"/>
              </a:rPr>
              <a:t> </a:t>
            </a:r>
            <a:r>
              <a:rPr lang="fa-IR" altLang="en-US" sz="1600" dirty="0" smtClean="0">
                <a:solidFill>
                  <a:schemeClr val="tx2">
                    <a:lumMod val="50000"/>
                  </a:schemeClr>
                </a:solidFill>
                <a:latin typeface="Times New Roman" panose="02020603050405020304" pitchFamily="18" charset="0"/>
                <a:cs typeface="B Nazanin" panose="00000400000000000000" pitchFamily="2" charset="-78"/>
              </a:rPr>
              <a:t>از اعصاب</a:t>
            </a:r>
            <a:r>
              <a:rPr lang="en-US" altLang="en-US" sz="1600" dirty="0" smtClean="0">
                <a:solidFill>
                  <a:schemeClr val="tx2">
                    <a:lumMod val="50000"/>
                  </a:schemeClr>
                </a:solidFill>
                <a:latin typeface="Times New Roman" panose="02020603050405020304" pitchFamily="18" charset="0"/>
                <a:cs typeface="B Nazanin" panose="00000400000000000000" pitchFamily="2" charset="-78"/>
              </a:rPr>
              <a:t> Craniosacral </a:t>
            </a:r>
            <a:r>
              <a:rPr lang="fa-IR" altLang="en-US" sz="1600" dirty="0" smtClean="0">
                <a:solidFill>
                  <a:schemeClr val="tx2">
                    <a:lumMod val="50000"/>
                  </a:schemeClr>
                </a:solidFill>
                <a:latin typeface="Times New Roman" panose="02020603050405020304" pitchFamily="18" charset="0"/>
                <a:cs typeface="B Nazanin" panose="00000400000000000000" pitchFamily="2" charset="-78"/>
              </a:rPr>
              <a:t>سرچشمه میگیرد و نوروترانسمیتر اصلی </a:t>
            </a:r>
            <a:r>
              <a:rPr lang="fa-IR" altLang="en-US" sz="1600" b="1" dirty="0" smtClean="0">
                <a:solidFill>
                  <a:srgbClr val="C00000"/>
                </a:solidFill>
                <a:latin typeface="Times New Roman" panose="02020603050405020304" pitchFamily="18" charset="0"/>
                <a:cs typeface="B Nazanin" panose="00000400000000000000" pitchFamily="2" charset="-78"/>
              </a:rPr>
              <a:t>استیل کولین </a:t>
            </a:r>
            <a:r>
              <a:rPr lang="fa-IR" altLang="en-US" sz="1600" dirty="0" smtClean="0">
                <a:solidFill>
                  <a:schemeClr val="tx2">
                    <a:lumMod val="50000"/>
                  </a:schemeClr>
                </a:solidFill>
                <a:latin typeface="Times New Roman" panose="02020603050405020304" pitchFamily="18" charset="0"/>
                <a:cs typeface="B Nazanin" panose="00000400000000000000" pitchFamily="2" charset="-78"/>
              </a:rPr>
              <a:t>است.</a:t>
            </a:r>
            <a:endParaRPr lang="en-US" altLang="en-US" sz="1600" dirty="0" smtClean="0">
              <a:solidFill>
                <a:schemeClr val="tx2">
                  <a:lumMod val="50000"/>
                </a:schemeClr>
              </a:solidFill>
              <a:latin typeface="Times New Roman" panose="02020603050405020304" pitchFamily="18" charset="0"/>
              <a:cs typeface="B Nazanin" panose="00000400000000000000" pitchFamily="2" charset="-78"/>
            </a:endParaRPr>
          </a:p>
        </p:txBody>
      </p:sp>
      <p:grpSp>
        <p:nvGrpSpPr>
          <p:cNvPr id="15365" name="Group 24"/>
          <p:cNvGrpSpPr>
            <a:grpSpLocks/>
          </p:cNvGrpSpPr>
          <p:nvPr/>
        </p:nvGrpSpPr>
        <p:grpSpPr bwMode="auto">
          <a:xfrm>
            <a:off x="1187450" y="5194300"/>
            <a:ext cx="8048625" cy="1371600"/>
            <a:chOff x="240" y="1824"/>
            <a:chExt cx="6214" cy="1565"/>
          </a:xfrm>
        </p:grpSpPr>
        <p:grpSp>
          <p:nvGrpSpPr>
            <p:cNvPr id="15368" name="Group 18"/>
            <p:cNvGrpSpPr>
              <a:grpSpLocks/>
            </p:cNvGrpSpPr>
            <p:nvPr/>
          </p:nvGrpSpPr>
          <p:grpSpPr bwMode="auto">
            <a:xfrm>
              <a:off x="864" y="1872"/>
              <a:ext cx="1152" cy="192"/>
              <a:chOff x="864" y="1872"/>
              <a:chExt cx="1152" cy="192"/>
            </a:xfrm>
          </p:grpSpPr>
          <p:sp>
            <p:nvSpPr>
              <p:cNvPr id="15378" name="Oval 5"/>
              <p:cNvSpPr>
                <a:spLocks noChangeArrowheads="1"/>
              </p:cNvSpPr>
              <p:nvPr/>
            </p:nvSpPr>
            <p:spPr bwMode="auto">
              <a:xfrm>
                <a:off x="864" y="1872"/>
                <a:ext cx="192" cy="19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endParaRPr lang="en-US" altLang="en-US" sz="2400">
                  <a:latin typeface="Times New Roman" pitchFamily="18" charset="0"/>
                  <a:cs typeface="Times New Roman" pitchFamily="18" charset="0"/>
                </a:endParaRPr>
              </a:p>
            </p:txBody>
          </p:sp>
          <p:sp>
            <p:nvSpPr>
              <p:cNvPr id="15379" name="Line 6"/>
              <p:cNvSpPr>
                <a:spLocks noChangeShapeType="1"/>
              </p:cNvSpPr>
              <p:nvPr/>
            </p:nvSpPr>
            <p:spPr bwMode="auto">
              <a:xfrm>
                <a:off x="1056" y="1968"/>
                <a:ext cx="86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Line 7"/>
              <p:cNvSpPr>
                <a:spLocks noChangeShapeType="1"/>
              </p:cNvSpPr>
              <p:nvPr/>
            </p:nvSpPr>
            <p:spPr bwMode="auto">
              <a:xfrm flipV="1">
                <a:off x="1920" y="187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1" name="Line 8"/>
              <p:cNvSpPr>
                <a:spLocks noChangeShapeType="1"/>
              </p:cNvSpPr>
              <p:nvPr/>
            </p:nvSpPr>
            <p:spPr bwMode="auto">
              <a:xfrm>
                <a:off x="1920" y="196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369" name="Text Box 14"/>
            <p:cNvSpPr txBox="1">
              <a:spLocks noChangeArrowheads="1"/>
            </p:cNvSpPr>
            <p:nvPr/>
          </p:nvSpPr>
          <p:spPr bwMode="auto">
            <a:xfrm>
              <a:off x="240" y="1824"/>
              <a:ext cx="527"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r>
                <a:rPr lang="en-US" altLang="en-US" sz="2000">
                  <a:latin typeface="Times New Roman" pitchFamily="18" charset="0"/>
                  <a:cs typeface="Times New Roman" pitchFamily="18" charset="0"/>
                </a:rPr>
                <a:t>CNC</a:t>
              </a:r>
            </a:p>
          </p:txBody>
        </p:sp>
        <p:sp>
          <p:nvSpPr>
            <p:cNvPr id="15370" name="Text Box 15"/>
            <p:cNvSpPr txBox="1">
              <a:spLocks noChangeArrowheads="1"/>
            </p:cNvSpPr>
            <p:nvPr/>
          </p:nvSpPr>
          <p:spPr bwMode="auto">
            <a:xfrm>
              <a:off x="4320" y="1824"/>
              <a:ext cx="752"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r>
                <a:rPr lang="en-US" altLang="en-US" sz="2000">
                  <a:latin typeface="Times New Roman" pitchFamily="18" charset="0"/>
                  <a:cs typeface="Times New Roman" pitchFamily="18" charset="0"/>
                </a:rPr>
                <a:t>Effector</a:t>
              </a:r>
            </a:p>
          </p:txBody>
        </p:sp>
        <p:sp>
          <p:nvSpPr>
            <p:cNvPr id="15371" name="Text Box 16"/>
            <p:cNvSpPr txBox="1">
              <a:spLocks noChangeArrowheads="1"/>
            </p:cNvSpPr>
            <p:nvPr/>
          </p:nvSpPr>
          <p:spPr bwMode="auto">
            <a:xfrm>
              <a:off x="1776" y="2160"/>
              <a:ext cx="864"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r>
                <a:rPr lang="en-US" altLang="en-US" sz="1800" b="1">
                  <a:latin typeface="Times New Roman" pitchFamily="18" charset="0"/>
                  <a:cs typeface="Times New Roman" pitchFamily="18" charset="0"/>
                </a:rPr>
                <a:t>Ach</a:t>
              </a:r>
              <a:endParaRPr lang="en-US" altLang="en-US" sz="2000" baseline="-25000">
                <a:latin typeface="Times New Roman" pitchFamily="18" charset="0"/>
                <a:cs typeface="Times New Roman" pitchFamily="18" charset="0"/>
              </a:endParaRPr>
            </a:p>
          </p:txBody>
        </p:sp>
        <p:sp>
          <p:nvSpPr>
            <p:cNvPr id="15372" name="Text Box 17"/>
            <p:cNvSpPr txBox="1">
              <a:spLocks noChangeArrowheads="1"/>
            </p:cNvSpPr>
            <p:nvPr/>
          </p:nvSpPr>
          <p:spPr bwMode="auto">
            <a:xfrm>
              <a:off x="3840" y="2160"/>
              <a:ext cx="2614" cy="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r>
                <a:rPr lang="en-US" altLang="en-US" sz="1600" b="1">
                  <a:latin typeface="Times New Roman" pitchFamily="18" charset="0"/>
                  <a:cs typeface="Times New Roman" pitchFamily="18" charset="0"/>
                </a:rPr>
                <a:t>Noradrenaline</a:t>
              </a:r>
              <a:r>
                <a:rPr lang="fa-IR" altLang="en-US" sz="1600" b="1">
                  <a:latin typeface="Times New Roman" pitchFamily="18" charset="0"/>
                  <a:cs typeface="Times New Roman" pitchFamily="18" charset="0"/>
                </a:rPr>
                <a:t>)</a:t>
              </a:r>
              <a:r>
                <a:rPr lang="en-US" altLang="en-US" sz="1600" b="1">
                  <a:latin typeface="Times New Roman" pitchFamily="18" charset="0"/>
                  <a:cs typeface="Times New Roman" pitchFamily="18" charset="0"/>
                </a:rPr>
                <a:t>NE) </a:t>
              </a:r>
              <a:endParaRPr lang="fa-IR" altLang="en-US" sz="1600" b="1">
                <a:latin typeface="Times New Roman" pitchFamily="18" charset="0"/>
                <a:cs typeface="Times New Roman" pitchFamily="18" charset="0"/>
              </a:endParaRPr>
            </a:p>
            <a:p>
              <a:pPr eaLnBrk="1" hangingPunct="1">
                <a:spcBef>
                  <a:spcPct val="0"/>
                </a:spcBef>
                <a:buClrTx/>
                <a:buSzTx/>
                <a:buFontTx/>
                <a:buNone/>
              </a:pPr>
              <a:r>
                <a:rPr lang="en-US" altLang="en-US" sz="1600" b="1">
                  <a:latin typeface="Times New Roman" pitchFamily="18" charset="0"/>
                  <a:cs typeface="Times New Roman" pitchFamily="18" charset="0"/>
                </a:rPr>
                <a:t>Dopamine</a:t>
              </a:r>
            </a:p>
            <a:p>
              <a:pPr eaLnBrk="1" hangingPunct="1">
                <a:spcBef>
                  <a:spcPct val="0"/>
                </a:spcBef>
                <a:buClrTx/>
                <a:buSzTx/>
                <a:buFontTx/>
                <a:buNone/>
              </a:pPr>
              <a:r>
                <a:rPr lang="en-US" altLang="en-US" sz="1600" b="1">
                  <a:latin typeface="Times New Roman" pitchFamily="18" charset="0"/>
                  <a:cs typeface="Times New Roman" pitchFamily="18" charset="0"/>
                </a:rPr>
                <a:t>Ach</a:t>
              </a:r>
              <a:r>
                <a:rPr lang="en-US" altLang="en-US" sz="1800">
                  <a:latin typeface="Times New Roman" pitchFamily="18" charset="0"/>
                  <a:cs typeface="Times New Roman" pitchFamily="18" charset="0"/>
                </a:rPr>
                <a:t> </a:t>
              </a:r>
              <a:r>
                <a:rPr lang="fa-IR" altLang="ar-SA" sz="2000"/>
                <a:t>)</a:t>
              </a:r>
              <a:r>
                <a:rPr lang="en-US" altLang="ar-SA" sz="1200"/>
                <a:t>thermoregulatory sweat glands and sympathetic fibers in skeletal muscles </a:t>
              </a:r>
              <a:r>
                <a:rPr lang="fa-IR" altLang="ar-SA" sz="1200"/>
                <a:t>(</a:t>
              </a:r>
              <a:endParaRPr lang="en-US" altLang="en-US" sz="1200">
                <a:latin typeface="Times New Roman" pitchFamily="18" charset="0"/>
                <a:cs typeface="Times New Roman" pitchFamily="18" charset="0"/>
              </a:endParaRPr>
            </a:p>
          </p:txBody>
        </p:sp>
        <p:grpSp>
          <p:nvGrpSpPr>
            <p:cNvPr id="15373" name="Group 19"/>
            <p:cNvGrpSpPr>
              <a:grpSpLocks/>
            </p:cNvGrpSpPr>
            <p:nvPr/>
          </p:nvGrpSpPr>
          <p:grpSpPr bwMode="auto">
            <a:xfrm>
              <a:off x="2064" y="1872"/>
              <a:ext cx="2208" cy="192"/>
              <a:chOff x="672" y="1872"/>
              <a:chExt cx="2208" cy="192"/>
            </a:xfrm>
          </p:grpSpPr>
          <p:sp>
            <p:nvSpPr>
              <p:cNvPr id="15374" name="Oval 20"/>
              <p:cNvSpPr>
                <a:spLocks noChangeArrowheads="1"/>
              </p:cNvSpPr>
              <p:nvPr/>
            </p:nvSpPr>
            <p:spPr bwMode="auto">
              <a:xfrm>
                <a:off x="672" y="1872"/>
                <a:ext cx="192" cy="19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endParaRPr lang="en-US" altLang="en-US" sz="2400">
                  <a:latin typeface="Times New Roman" pitchFamily="18" charset="0"/>
                  <a:cs typeface="Times New Roman" pitchFamily="18" charset="0"/>
                </a:endParaRPr>
              </a:p>
            </p:txBody>
          </p:sp>
          <p:sp>
            <p:nvSpPr>
              <p:cNvPr id="15375" name="Line 21"/>
              <p:cNvSpPr>
                <a:spLocks noChangeShapeType="1"/>
              </p:cNvSpPr>
              <p:nvPr/>
            </p:nvSpPr>
            <p:spPr bwMode="auto">
              <a:xfrm>
                <a:off x="864" y="1968"/>
                <a:ext cx="192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6" name="Line 22"/>
              <p:cNvSpPr>
                <a:spLocks noChangeShapeType="1"/>
              </p:cNvSpPr>
              <p:nvPr/>
            </p:nvSpPr>
            <p:spPr bwMode="auto">
              <a:xfrm flipV="1">
                <a:off x="2784" y="1872"/>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7" name="Line 23"/>
              <p:cNvSpPr>
                <a:spLocks noChangeShapeType="1"/>
              </p:cNvSpPr>
              <p:nvPr/>
            </p:nvSpPr>
            <p:spPr bwMode="auto">
              <a:xfrm>
                <a:off x="2784" y="1968"/>
                <a:ext cx="96"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43" name="Rectangle 18"/>
          <p:cNvSpPr>
            <a:spLocks noChangeArrowheads="1"/>
          </p:cNvSpPr>
          <p:nvPr/>
        </p:nvSpPr>
        <p:spPr bwMode="auto">
          <a:xfrm>
            <a:off x="303213" y="4059238"/>
            <a:ext cx="85375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cs typeface="Arial" panose="020B060402020202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cs typeface="Arial" panose="020B060402020202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cs typeface="Arial" panose="020B0604020202020204" pitchFamily="34" charset="0"/>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9pPr>
          </a:lstStyle>
          <a:p>
            <a:pPr marL="342900" indent="-342900" algn="r" rtl="1" eaLnBrk="1" hangingPunct="1">
              <a:spcBef>
                <a:spcPct val="0"/>
              </a:spcBef>
              <a:buClrTx/>
              <a:buSzTx/>
              <a:buFont typeface="Wingdings" panose="05000000000000000000" pitchFamily="2" charset="2"/>
              <a:buChar char="v"/>
              <a:defRPr/>
            </a:pPr>
            <a:r>
              <a:rPr lang="fa-IR" altLang="en-US" sz="2400" b="1" dirty="0" smtClean="0">
                <a:solidFill>
                  <a:schemeClr val="tx2">
                    <a:lumMod val="50000"/>
                  </a:schemeClr>
                </a:solidFill>
                <a:latin typeface="Times New Roman" panose="02020603050405020304" pitchFamily="18" charset="0"/>
                <a:cs typeface="B Nazanin" panose="00000400000000000000" pitchFamily="2" charset="-78"/>
              </a:rPr>
              <a:t>سیستم سمپاتیک:</a:t>
            </a:r>
          </a:p>
          <a:p>
            <a:pPr marL="285750" indent="-285750" algn="r" rtl="1" eaLnBrk="1" hangingPunct="1">
              <a:spcBef>
                <a:spcPct val="0"/>
              </a:spcBef>
              <a:buClrTx/>
              <a:buSzTx/>
              <a:buFont typeface="Wingdings" panose="05000000000000000000" pitchFamily="2" charset="2"/>
              <a:buChar char="ü"/>
              <a:defRPr/>
            </a:pPr>
            <a:r>
              <a:rPr lang="fa-IR" altLang="en-US" sz="1600" dirty="0" smtClean="0">
                <a:solidFill>
                  <a:schemeClr val="tx2">
                    <a:lumMod val="50000"/>
                  </a:schemeClr>
                </a:solidFill>
                <a:latin typeface="Times New Roman" panose="02020603050405020304" pitchFamily="18" charset="0"/>
                <a:cs typeface="B Nazanin" panose="00000400000000000000" pitchFamily="2" charset="-78"/>
              </a:rPr>
              <a:t>از اعصاب</a:t>
            </a:r>
            <a:r>
              <a:rPr lang="en-US" altLang="en-US" sz="1600" dirty="0" smtClean="0">
                <a:solidFill>
                  <a:schemeClr val="tx2">
                    <a:lumMod val="50000"/>
                  </a:schemeClr>
                </a:solidFill>
                <a:latin typeface="Times New Roman" panose="02020603050405020304" pitchFamily="18" charset="0"/>
                <a:cs typeface="B Nazanin" panose="00000400000000000000" pitchFamily="2" charset="-78"/>
              </a:rPr>
              <a:t> </a:t>
            </a:r>
            <a:r>
              <a:rPr lang="en-US" sz="1600" dirty="0" smtClean="0">
                <a:solidFill>
                  <a:schemeClr val="tx2">
                    <a:lumMod val="50000"/>
                  </a:schemeClr>
                </a:solidFill>
                <a:latin typeface="Times New Roman" panose="02020603050405020304" pitchFamily="18" charset="0"/>
                <a:cs typeface="B Nazanin" panose="00000400000000000000" pitchFamily="2" charset="-78"/>
              </a:rPr>
              <a:t>Thoracolumbar</a:t>
            </a:r>
            <a:r>
              <a:rPr lang="en-US" altLang="en-US" sz="1600" dirty="0" smtClean="0">
                <a:solidFill>
                  <a:schemeClr val="tx2">
                    <a:lumMod val="50000"/>
                  </a:schemeClr>
                </a:solidFill>
                <a:latin typeface="Times New Roman" panose="02020603050405020304" pitchFamily="18" charset="0"/>
                <a:cs typeface="B Nazanin" panose="00000400000000000000" pitchFamily="2" charset="-78"/>
              </a:rPr>
              <a:t> </a:t>
            </a:r>
            <a:r>
              <a:rPr lang="fa-IR" altLang="en-US" sz="1600" dirty="0" smtClean="0">
                <a:solidFill>
                  <a:schemeClr val="tx2">
                    <a:lumMod val="50000"/>
                  </a:schemeClr>
                </a:solidFill>
                <a:latin typeface="Times New Roman" panose="02020603050405020304" pitchFamily="18" charset="0"/>
                <a:cs typeface="B Nazanin" panose="00000400000000000000" pitchFamily="2" charset="-78"/>
              </a:rPr>
              <a:t>سرچشمه میگیرد و نوروترانسمیتر اصلی</a:t>
            </a:r>
            <a:r>
              <a:rPr lang="en-US" altLang="en-US" sz="1600" dirty="0" smtClean="0">
                <a:solidFill>
                  <a:schemeClr val="tx2">
                    <a:lumMod val="50000"/>
                  </a:schemeClr>
                </a:solidFill>
                <a:latin typeface="Times New Roman" panose="02020603050405020304" pitchFamily="18" charset="0"/>
                <a:cs typeface="B Nazanin" panose="00000400000000000000" pitchFamily="2" charset="-78"/>
              </a:rPr>
              <a:t> </a:t>
            </a:r>
            <a:r>
              <a:rPr lang="fa-IR" altLang="en-US" sz="1600" dirty="0" smtClean="0">
                <a:solidFill>
                  <a:schemeClr val="tx2">
                    <a:lumMod val="50000"/>
                  </a:schemeClr>
                </a:solidFill>
                <a:latin typeface="Times New Roman" panose="02020603050405020304" pitchFamily="18" charset="0"/>
                <a:cs typeface="B Nazanin" panose="00000400000000000000" pitchFamily="2" charset="-78"/>
              </a:rPr>
              <a:t>استیل کولین، </a:t>
            </a:r>
            <a:r>
              <a:rPr lang="fa-IR" altLang="en-US" sz="1600" b="1" dirty="0" smtClean="0">
                <a:solidFill>
                  <a:srgbClr val="C00000"/>
                </a:solidFill>
                <a:latin typeface="Times New Roman" panose="02020603050405020304" pitchFamily="18" charset="0"/>
                <a:cs typeface="B Nazanin" panose="00000400000000000000" pitchFamily="2" charset="-78"/>
              </a:rPr>
              <a:t>نورآدرنالین</a:t>
            </a:r>
            <a:r>
              <a:rPr lang="fa-IR" altLang="en-US" sz="1600" dirty="0" smtClean="0">
                <a:solidFill>
                  <a:schemeClr val="tx2">
                    <a:lumMod val="50000"/>
                  </a:schemeClr>
                </a:solidFill>
                <a:latin typeface="Times New Roman" panose="02020603050405020304" pitchFamily="18" charset="0"/>
                <a:cs typeface="B Nazanin" panose="00000400000000000000" pitchFamily="2" charset="-78"/>
              </a:rPr>
              <a:t>، آدرنالین</a:t>
            </a:r>
            <a:r>
              <a:rPr lang="en-US" altLang="en-US" sz="1600" dirty="0" smtClean="0">
                <a:solidFill>
                  <a:schemeClr val="tx2">
                    <a:lumMod val="50000"/>
                  </a:schemeClr>
                </a:solidFill>
                <a:latin typeface="Times New Roman" panose="02020603050405020304" pitchFamily="18" charset="0"/>
                <a:cs typeface="B Nazanin" panose="00000400000000000000" pitchFamily="2" charset="-78"/>
              </a:rPr>
              <a:t> </a:t>
            </a:r>
            <a:r>
              <a:rPr lang="fa-IR" altLang="en-US" sz="1600" dirty="0" smtClean="0">
                <a:solidFill>
                  <a:schemeClr val="tx2">
                    <a:lumMod val="50000"/>
                  </a:schemeClr>
                </a:solidFill>
                <a:latin typeface="Times New Roman" panose="02020603050405020304" pitchFamily="18" charset="0"/>
                <a:cs typeface="B Nazanin" panose="00000400000000000000" pitchFamily="2" charset="-78"/>
              </a:rPr>
              <a:t>و دوپامین</a:t>
            </a:r>
            <a:r>
              <a:rPr lang="en-US" altLang="en-US" sz="1600" dirty="0" smtClean="0">
                <a:solidFill>
                  <a:schemeClr val="tx2">
                    <a:lumMod val="50000"/>
                  </a:schemeClr>
                </a:solidFill>
                <a:latin typeface="Times New Roman" panose="02020603050405020304" pitchFamily="18" charset="0"/>
                <a:cs typeface="B Nazanin" panose="00000400000000000000" pitchFamily="2" charset="-78"/>
              </a:rPr>
              <a:t> </a:t>
            </a:r>
            <a:r>
              <a:rPr lang="fa-IR" altLang="en-US" sz="1600" dirty="0" smtClean="0">
                <a:solidFill>
                  <a:schemeClr val="tx2">
                    <a:lumMod val="50000"/>
                  </a:schemeClr>
                </a:solidFill>
                <a:latin typeface="Times New Roman" panose="02020603050405020304" pitchFamily="18" charset="0"/>
                <a:cs typeface="B Nazanin" panose="00000400000000000000" pitchFamily="2" charset="-78"/>
              </a:rPr>
              <a:t>است.</a:t>
            </a:r>
            <a:endParaRPr lang="en-US" altLang="en-US" sz="1600" dirty="0" smtClean="0">
              <a:solidFill>
                <a:schemeClr val="tx2">
                  <a:lumMod val="50000"/>
                </a:schemeClr>
              </a:solidFill>
              <a:latin typeface="Times New Roman" panose="02020603050405020304" pitchFamily="18" charset="0"/>
              <a:cs typeface="B Nazanin" panose="00000400000000000000" pitchFamily="2" charset="-78"/>
            </a:endParaRPr>
          </a:p>
        </p:txBody>
      </p:sp>
      <p:sp>
        <p:nvSpPr>
          <p:cNvPr id="6" name="Slide Number Placeholder 5"/>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DB65501C-4B7A-45BA-8059-EAFE62A6B2C7}" type="slidenum">
              <a:rPr lang="fa-IR" altLang="en-US" sz="1200">
                <a:solidFill>
                  <a:srgbClr val="FFFFFF"/>
                </a:solidFill>
              </a:rPr>
              <a:pPr>
                <a:lnSpc>
                  <a:spcPct val="80000"/>
                </a:lnSpc>
              </a:pPr>
              <a:t>3</a:t>
            </a:fld>
            <a:endParaRPr lang="en-US" altLang="en-US" sz="1200">
              <a:solidFill>
                <a:srgbClr val="FFFFFF"/>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775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251950"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p:nvPr>
        </p:nvSpPr>
        <p:spPr>
          <a:xfrm>
            <a:off x="803275" y="246063"/>
            <a:ext cx="7772400" cy="533400"/>
          </a:xfrm>
        </p:spPr>
        <p:txBody>
          <a:bodyPr>
            <a:noAutofit/>
          </a:bodyPr>
          <a:lstStyle/>
          <a:p>
            <a:pPr algn="ctr" eaLnBrk="1" fontAlgn="auto" hangingPunct="1">
              <a:spcAft>
                <a:spcPts val="0"/>
              </a:spcAft>
              <a:defRPr/>
            </a:pPr>
            <a:r>
              <a:rPr lang="en-US" altLang="en-US" sz="4000" dirty="0">
                <a:solidFill>
                  <a:schemeClr val="tx2">
                    <a:lumMod val="50000"/>
                  </a:schemeClr>
                </a:solidFill>
                <a:latin typeface="Times New Roman" panose="02020603050405020304" pitchFamily="18" charset="0"/>
                <a:cs typeface="Times New Roman" panose="02020603050405020304" pitchFamily="18" charset="0"/>
              </a:rPr>
              <a:t>Neurotransmitters</a:t>
            </a:r>
          </a:p>
        </p:txBody>
      </p:sp>
      <p:pic>
        <p:nvPicPr>
          <p:cNvPr id="7" name="Picture 6"/>
          <p:cNvPicPr>
            <a:picLocks noChangeAspect="1" noChangeArrowheads="1"/>
          </p:cNvPicPr>
          <p:nvPr/>
        </p:nvPicPr>
        <p:blipFill>
          <a:blip r:embed="rId5" cstate="print"/>
          <a:srcRect/>
          <a:stretch>
            <a:fillRect/>
          </a:stretch>
        </p:blipFill>
        <p:spPr bwMode="auto">
          <a:xfrm>
            <a:off x="899592" y="5733256"/>
            <a:ext cx="7604074" cy="1008112"/>
          </a:xfrm>
          <a:prstGeom prst="rect">
            <a:avLst/>
          </a:prstGeom>
          <a:ln>
            <a:noFill/>
          </a:ln>
          <a:effectLst>
            <a:softEdge rad="112500"/>
          </a:effectLst>
        </p:spPr>
        <p:style>
          <a:lnRef idx="2">
            <a:schemeClr val="dk1"/>
          </a:lnRef>
          <a:fillRef idx="1">
            <a:schemeClr val="lt1"/>
          </a:fillRef>
          <a:effectRef idx="0">
            <a:schemeClr val="dk1"/>
          </a:effectRef>
          <a:fontRef idx="minor">
            <a:schemeClr val="dk1"/>
          </a:fontRef>
        </p:style>
      </p:pic>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46D98432-7AFC-453C-BAAC-FE7B04B04890}" type="slidenum">
              <a:rPr lang="fa-IR" altLang="en-US" sz="1200">
                <a:solidFill>
                  <a:srgbClr val="FFFFFF"/>
                </a:solidFill>
              </a:rPr>
              <a:pPr>
                <a:lnSpc>
                  <a:spcPct val="80000"/>
                </a:lnSpc>
              </a:pPr>
              <a:t>4</a:t>
            </a:fld>
            <a:endParaRPr lang="en-US" altLang="en-US" sz="12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783"/>
    </mc:Choice>
    <mc:Fallback>
      <p:transition spd="slow" advTm="11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116013" y="1628775"/>
            <a:ext cx="7239000" cy="4465638"/>
          </a:xfrm>
        </p:spPr>
        <p:txBody>
          <a:bodyPr/>
          <a:lstStyle/>
          <a:p>
            <a:pPr algn="ctr" eaLnBrk="1" hangingPunct="1">
              <a:defRPr/>
            </a:pPr>
            <a:r>
              <a:rPr lang="en-US" altLang="en-US" b="1" dirty="0" smtClean="0">
                <a:solidFill>
                  <a:schemeClr val="tx2">
                    <a:lumMod val="50000"/>
                  </a:schemeClr>
                </a:solidFill>
                <a:latin typeface="Alleycat ICG" pitchFamily="2" charset="0"/>
                <a:cs typeface="Arial" charset="0"/>
              </a:rPr>
              <a:t>AUTONOMIC DRUGS</a:t>
            </a:r>
            <a:br>
              <a:rPr lang="en-US" altLang="en-US" b="1" dirty="0" smtClean="0">
                <a:solidFill>
                  <a:schemeClr val="tx2">
                    <a:lumMod val="50000"/>
                  </a:schemeClr>
                </a:solidFill>
                <a:latin typeface="Alleycat ICG" pitchFamily="2" charset="0"/>
                <a:cs typeface="Arial" charset="0"/>
              </a:rPr>
            </a:br>
            <a:r>
              <a:rPr lang="en-US" altLang="en-US" dirty="0" smtClean="0">
                <a:solidFill>
                  <a:schemeClr val="tx2">
                    <a:lumMod val="50000"/>
                  </a:schemeClr>
                </a:solidFill>
                <a:latin typeface="Alleycat ICG" pitchFamily="2" charset="0"/>
                <a:cs typeface="Arial" charset="0"/>
              </a:rPr>
              <a:t>(Cholinergic and Anticholinergic Drugs)</a:t>
            </a:r>
            <a:br>
              <a:rPr lang="en-US" altLang="en-US" dirty="0" smtClean="0">
                <a:solidFill>
                  <a:schemeClr val="tx2">
                    <a:lumMod val="50000"/>
                  </a:schemeClr>
                </a:solidFill>
                <a:latin typeface="Alleycat ICG" pitchFamily="2" charset="0"/>
                <a:cs typeface="Arial" charset="0"/>
              </a:rPr>
            </a:br>
            <a:r>
              <a:rPr lang="en-US" altLang="en-US" dirty="0" smtClean="0">
                <a:solidFill>
                  <a:schemeClr val="tx2">
                    <a:lumMod val="50000"/>
                  </a:schemeClr>
                </a:solidFill>
                <a:latin typeface="Alleycat ICG" pitchFamily="2" charset="0"/>
                <a:cs typeface="Arial" charset="0"/>
              </a:rPr>
              <a:t/>
            </a:r>
            <a:br>
              <a:rPr lang="en-US" altLang="en-US" dirty="0" smtClean="0">
                <a:solidFill>
                  <a:schemeClr val="tx2">
                    <a:lumMod val="50000"/>
                  </a:schemeClr>
                </a:solidFill>
                <a:latin typeface="Alleycat ICG" pitchFamily="2" charset="0"/>
                <a:cs typeface="Arial" charset="0"/>
              </a:rPr>
            </a:br>
            <a:endParaRPr lang="en-US" altLang="en-US" dirty="0" smtClean="0">
              <a:solidFill>
                <a:schemeClr val="tx2">
                  <a:lumMod val="50000"/>
                </a:schemeClr>
              </a:solidFill>
              <a:latin typeface="Arial" charset="0"/>
              <a:cs typeface="Arial" charset="0"/>
            </a:endParaRPr>
          </a:p>
        </p:txBody>
      </p:sp>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B43451B5-6065-4E74-9355-6B4E3DE683B7}" type="slidenum">
              <a:rPr lang="fa-IR" altLang="en-US" sz="1200">
                <a:solidFill>
                  <a:srgbClr val="FFFFFF"/>
                </a:solidFill>
              </a:rPr>
              <a:pPr>
                <a:lnSpc>
                  <a:spcPct val="80000"/>
                </a:lnSpc>
              </a:pPr>
              <a:t>5</a:t>
            </a:fld>
            <a:endParaRPr lang="en-US" altLang="en-US" sz="1200">
              <a:solidFill>
                <a:srgbClr val="FF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053"/>
    </mc:Choice>
    <mc:Fallback>
      <p:transition spd="slow" advTm="8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5" descr="expandtofull"/>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endParaRPr lang="en-US" altLang="en-US" sz="2400">
              <a:latin typeface="Times New Roman" pitchFamily="18" charset="0"/>
              <a:cs typeface="Times New Roman" pitchFamily="18" charset="0"/>
            </a:endParaRPr>
          </a:p>
        </p:txBody>
      </p:sp>
      <p:pic>
        <p:nvPicPr>
          <p:cNvPr id="1945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773238"/>
            <a:ext cx="4608512" cy="482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0" name="Rectangle 3"/>
          <p:cNvSpPr txBox="1">
            <a:spLocks noChangeArrowheads="1"/>
          </p:cNvSpPr>
          <p:nvPr/>
        </p:nvSpPr>
        <p:spPr bwMode="auto">
          <a:xfrm>
            <a:off x="423863" y="1916113"/>
            <a:ext cx="436403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639763" indent="-2730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r>
              <a:rPr lang="en-US" altLang="en-US" sz="2200" b="1"/>
              <a:t>Synthesis of neurotransmitter </a:t>
            </a:r>
          </a:p>
          <a:p>
            <a:pPr eaLnBrk="1" hangingPunct="1"/>
            <a:r>
              <a:rPr lang="en-US" altLang="en-US" sz="2200" b="1"/>
              <a:t>Storage of neurotransmitter</a:t>
            </a:r>
          </a:p>
          <a:p>
            <a:pPr eaLnBrk="1" hangingPunct="1"/>
            <a:r>
              <a:rPr lang="en-US" altLang="en-US" sz="2200" b="1"/>
              <a:t>Release of neurotransmitter</a:t>
            </a:r>
          </a:p>
          <a:p>
            <a:pPr eaLnBrk="1" hangingPunct="1"/>
            <a:r>
              <a:rPr lang="en-US" altLang="en-US" sz="2200" b="1"/>
              <a:t>Inactivation of neurotransmitter</a:t>
            </a:r>
          </a:p>
        </p:txBody>
      </p:sp>
      <p:sp>
        <p:nvSpPr>
          <p:cNvPr id="19461" name="Rectangle 2"/>
          <p:cNvSpPr>
            <a:spLocks noGrp="1" noChangeArrowheads="1"/>
          </p:cNvSpPr>
          <p:nvPr>
            <p:ph type="title"/>
          </p:nvPr>
        </p:nvSpPr>
        <p:spPr>
          <a:xfrm>
            <a:off x="612775" y="228600"/>
            <a:ext cx="8153400" cy="990600"/>
          </a:xfrm>
        </p:spPr>
        <p:txBody>
          <a:bodyPr/>
          <a:lstStyle/>
          <a:p>
            <a:pPr eaLnBrk="1" hangingPunct="1"/>
            <a:r>
              <a:rPr lang="en-US" altLang="en-US" sz="3200" smtClean="0">
                <a:solidFill>
                  <a:srgbClr val="C00000"/>
                </a:solidFill>
                <a:cs typeface="Arial" charset="0"/>
              </a:rPr>
              <a:t>Steps involved in neurohormonal transmission</a:t>
            </a:r>
          </a:p>
        </p:txBody>
      </p:sp>
      <p:sp>
        <p:nvSpPr>
          <p:cNvPr id="5" name="Slide Number Placeholder 4"/>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B16C1B0B-C823-4A6F-AD09-B0446704F916}" type="slidenum">
              <a:rPr lang="fa-IR" altLang="en-US" sz="1200">
                <a:solidFill>
                  <a:srgbClr val="FFFFFF"/>
                </a:solidFill>
              </a:rPr>
              <a:pPr>
                <a:lnSpc>
                  <a:spcPct val="80000"/>
                </a:lnSpc>
              </a:pPr>
              <a:t>6</a:t>
            </a:fld>
            <a:endParaRPr lang="en-US" altLang="en-US" sz="1200">
              <a:solidFill>
                <a:srgbClr val="FFFF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spd="slow" advTm="581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34925" y="115888"/>
            <a:ext cx="9074150" cy="1143000"/>
          </a:xfrm>
        </p:spPr>
        <p:txBody>
          <a:bodyPr/>
          <a:lstStyle/>
          <a:p>
            <a:pPr algn="ctr" eaLnBrk="1" hangingPunct="1">
              <a:defRPr/>
            </a:pPr>
            <a:r>
              <a:rPr lang="en-GB" altLang="en-US" sz="3000" dirty="0" smtClean="0">
                <a:solidFill>
                  <a:schemeClr val="tx2">
                    <a:lumMod val="50000"/>
                  </a:schemeClr>
                </a:solidFill>
                <a:latin typeface="Times New Roman" panose="02020603050405020304" pitchFamily="18" charset="0"/>
                <a:cs typeface="Times New Roman" panose="02020603050405020304" pitchFamily="18" charset="0"/>
              </a:rPr>
              <a:t>Transmission at </a:t>
            </a:r>
            <a:r>
              <a:rPr lang="en-GB" altLang="en-US" sz="3000" dirty="0" smtClean="0">
                <a:solidFill>
                  <a:srgbClr val="000000"/>
                </a:solidFill>
                <a:latin typeface="Times New Roman" panose="02020603050405020304" pitchFamily="18" charset="0"/>
                <a:cs typeface="Times New Roman" panose="02020603050405020304" pitchFamily="18" charset="0"/>
              </a:rPr>
              <a:t>cholinergic</a:t>
            </a:r>
            <a:r>
              <a:rPr lang="en-GB" altLang="en-US" sz="3000" dirty="0" smtClean="0">
                <a:solidFill>
                  <a:schemeClr val="tx2">
                    <a:lumMod val="50000"/>
                  </a:schemeClr>
                </a:solidFill>
                <a:latin typeface="Times New Roman" panose="02020603050405020304" pitchFamily="18" charset="0"/>
                <a:cs typeface="Times New Roman" panose="02020603050405020304" pitchFamily="18" charset="0"/>
              </a:rPr>
              <a:t> nerve terminals</a:t>
            </a:r>
            <a:endParaRPr lang="en-US" altLang="en-US" sz="3000" dirty="0" smtClean="0">
              <a:solidFill>
                <a:schemeClr val="tx2">
                  <a:lumMod val="50000"/>
                </a:schemeClr>
              </a:solidFill>
              <a:latin typeface="Times New Roman" panose="02020603050405020304" pitchFamily="18" charset="0"/>
              <a:cs typeface="Times New Roman" panose="02020603050405020304" pitchFamily="18" charset="0"/>
            </a:endParaRPr>
          </a:p>
        </p:txBody>
      </p:sp>
      <p:sp>
        <p:nvSpPr>
          <p:cNvPr id="20483" name="Oval 3"/>
          <p:cNvSpPr>
            <a:spLocks noChangeArrowheads="1"/>
          </p:cNvSpPr>
          <p:nvPr/>
        </p:nvSpPr>
        <p:spPr bwMode="auto">
          <a:xfrm>
            <a:off x="2790825" y="2133600"/>
            <a:ext cx="1066800" cy="2286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endParaRPr lang="en-US" altLang="en-US" sz="2400">
              <a:latin typeface="Times New Roman" pitchFamily="18" charset="0"/>
              <a:cs typeface="Times New Roman" pitchFamily="18" charset="0"/>
            </a:endParaRPr>
          </a:p>
        </p:txBody>
      </p:sp>
      <p:sp>
        <p:nvSpPr>
          <p:cNvPr id="20484" name="Oval 5"/>
          <p:cNvSpPr>
            <a:spLocks noChangeArrowheads="1"/>
          </p:cNvSpPr>
          <p:nvPr/>
        </p:nvSpPr>
        <p:spPr bwMode="auto">
          <a:xfrm>
            <a:off x="6300788" y="4486275"/>
            <a:ext cx="1447800" cy="457200"/>
          </a:xfrm>
          <a:prstGeom prst="ellipse">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endParaRPr lang="en-US" altLang="en-US" sz="2400">
              <a:latin typeface="Times New Roman" pitchFamily="18" charset="0"/>
              <a:cs typeface="Times New Roman" pitchFamily="18" charset="0"/>
            </a:endParaRPr>
          </a:p>
        </p:txBody>
      </p:sp>
      <p:pic>
        <p:nvPicPr>
          <p:cNvPr id="2048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375" y="1268413"/>
            <a:ext cx="6503988"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0" name="Oval 4"/>
          <p:cNvSpPr>
            <a:spLocks noChangeArrowheads="1"/>
          </p:cNvSpPr>
          <p:nvPr/>
        </p:nvSpPr>
        <p:spPr bwMode="auto">
          <a:xfrm>
            <a:off x="2411413" y="3141663"/>
            <a:ext cx="1446212" cy="433387"/>
          </a:xfrm>
          <a:prstGeom prst="ellipse">
            <a:avLst/>
          </a:prstGeom>
          <a:noFill/>
          <a:ln w="19050" algn="ctr">
            <a:solidFill>
              <a:schemeClr val="tx2">
                <a:lumMod val="50000"/>
              </a:schemeClr>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ts val="700"/>
              </a:spcBef>
              <a:buClr>
                <a:schemeClr val="accent2"/>
              </a:buClr>
              <a:buSzPct val="60000"/>
              <a:buFont typeface="Wingdings" panose="05000000000000000000" pitchFamily="2" charset="2"/>
              <a:buChar char=""/>
              <a:defRPr sz="2900">
                <a:solidFill>
                  <a:schemeClr val="tx1"/>
                </a:solidFill>
                <a:latin typeface="Tw Cen MT" panose="020B0602020104020603" pitchFamily="34" charset="0"/>
                <a:cs typeface="Arial" panose="020B0604020202020204" pitchFamily="34" charset="0"/>
              </a:defRPr>
            </a:lvl1pPr>
            <a:lvl2pPr marL="742950" indent="-285750">
              <a:spcBef>
                <a:spcPts val="550"/>
              </a:spcBef>
              <a:buClr>
                <a:schemeClr val="accent1"/>
              </a:buClr>
              <a:buSzPct val="70000"/>
              <a:buFont typeface="Wingdings 2" panose="05020102010507070707" pitchFamily="18" charset="2"/>
              <a:buChar char=""/>
              <a:defRPr sz="2600">
                <a:solidFill>
                  <a:schemeClr val="tx1"/>
                </a:solidFill>
                <a:latin typeface="Tw Cen MT" panose="020B0602020104020603" pitchFamily="34" charset="0"/>
                <a:cs typeface="Arial" panose="020B0604020202020204" pitchFamily="34" charset="0"/>
              </a:defRPr>
            </a:lvl2pPr>
            <a:lvl3pPr marL="1143000" indent="-228600">
              <a:spcBef>
                <a:spcPts val="500"/>
              </a:spcBef>
              <a:buClr>
                <a:schemeClr val="accent2"/>
              </a:buClr>
              <a:buSzPct val="75000"/>
              <a:buFont typeface="Wingdings" panose="05000000000000000000" pitchFamily="2" charset="2"/>
              <a:buChar char=""/>
              <a:defRPr sz="2300">
                <a:solidFill>
                  <a:schemeClr val="tx1"/>
                </a:solidFill>
                <a:latin typeface="Tw Cen MT" panose="020B0602020104020603" pitchFamily="34" charset="0"/>
                <a:cs typeface="Arial" panose="020B0604020202020204" pitchFamily="34" charset="0"/>
              </a:defRPr>
            </a:lvl3pPr>
            <a:lvl4pPr marL="1600200" indent="-228600">
              <a:spcBef>
                <a:spcPts val="400"/>
              </a:spcBef>
              <a:buClr>
                <a:srgbClr val="9BBB59"/>
              </a:buClr>
              <a:buSzPct val="7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4pPr>
            <a:lvl5pPr marL="2057400" indent="-228600">
              <a:spcBef>
                <a:spcPts val="400"/>
              </a:spcBef>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5pPr>
            <a:lvl6pPr marL="25146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6pPr>
            <a:lvl7pPr marL="29718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7pPr>
            <a:lvl8pPr marL="34290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8pPr>
            <a:lvl9pPr marL="3886200" indent="-228600" eaLnBrk="0" fontAlgn="base" hangingPunct="0">
              <a:spcBef>
                <a:spcPts val="400"/>
              </a:spcBef>
              <a:spcAft>
                <a:spcPct val="0"/>
              </a:spcAft>
              <a:buClr>
                <a:srgbClr val="8064A2"/>
              </a:buClr>
              <a:buSzPct val="65000"/>
              <a:buFont typeface="Wingdings" panose="05000000000000000000" pitchFamily="2" charset="2"/>
              <a:buChar char=""/>
              <a:defRPr sz="2000">
                <a:solidFill>
                  <a:schemeClr val="tx1"/>
                </a:solidFill>
                <a:latin typeface="Tw Cen MT" panose="020B0602020104020603" pitchFamily="34" charset="0"/>
                <a:cs typeface="Arial" panose="020B0604020202020204" pitchFamily="34" charset="0"/>
              </a:defRPr>
            </a:lvl9pPr>
          </a:lstStyle>
          <a:p>
            <a:pPr eaLnBrk="1" hangingPunct="1">
              <a:spcBef>
                <a:spcPct val="0"/>
              </a:spcBef>
              <a:buClrTx/>
              <a:buSzTx/>
              <a:buFontTx/>
              <a:buNone/>
              <a:defRPr/>
            </a:pPr>
            <a:endParaRPr lang="en-US" altLang="en-US" sz="2400" smtClean="0">
              <a:latin typeface="Times New Roman" panose="02020603050405020304" pitchFamily="18" charset="0"/>
              <a:cs typeface="Times New Roman" panose="02020603050405020304" pitchFamily="18" charset="0"/>
            </a:endParaRPr>
          </a:p>
        </p:txBody>
      </p:sp>
      <p:sp>
        <p:nvSpPr>
          <p:cNvPr id="6" name="Slide Number Placeholder 5"/>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2E28E1C0-D7A1-4EE2-8725-7D828E682E23}" type="slidenum">
              <a:rPr lang="fa-IR" altLang="en-US" sz="1200">
                <a:solidFill>
                  <a:srgbClr val="FFFFFF"/>
                </a:solidFill>
              </a:rPr>
              <a:pPr>
                <a:lnSpc>
                  <a:spcPct val="80000"/>
                </a:lnSpc>
              </a:pPr>
              <a:t>7</a:t>
            </a:fld>
            <a:endParaRPr lang="en-US" altLang="en-US" sz="1200">
              <a:solidFill>
                <a:srgbClr val="FFFF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1185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5" descr="expandtofull"/>
          <p:cNvSpPr>
            <a:spLocks noChangeAspect="1" noChangeArrowheads="1"/>
          </p:cNvSpPr>
          <p:nvPr/>
        </p:nvSpPr>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742950" indent="-2857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marL="1143000"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marL="1600200"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marL="2057400"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marL="25146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marL="29718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marL="34290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marL="3886200"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eaLnBrk="1" hangingPunct="1">
              <a:spcBef>
                <a:spcPct val="0"/>
              </a:spcBef>
              <a:buClrTx/>
              <a:buSzTx/>
              <a:buFontTx/>
              <a:buNone/>
            </a:pPr>
            <a:endParaRPr lang="en-US" altLang="en-US" sz="2400">
              <a:latin typeface="Times New Roman" pitchFamily="18" charset="0"/>
              <a:cs typeface="Times New Roman" pitchFamily="18" charset="0"/>
            </a:endParaRPr>
          </a:p>
        </p:txBody>
      </p:sp>
      <p:pic>
        <p:nvPicPr>
          <p:cNvPr id="2253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196975"/>
            <a:ext cx="7991475" cy="370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2" name="Rectangle 3"/>
          <p:cNvSpPr txBox="1">
            <a:spLocks noChangeArrowheads="1"/>
          </p:cNvSpPr>
          <p:nvPr/>
        </p:nvSpPr>
        <p:spPr bwMode="auto">
          <a:xfrm>
            <a:off x="215900" y="5084763"/>
            <a:ext cx="8604250" cy="156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19088" indent="-319088">
              <a:spcBef>
                <a:spcPts val="700"/>
              </a:spcBef>
              <a:buClr>
                <a:schemeClr val="accent2"/>
              </a:buClr>
              <a:buSzPct val="60000"/>
              <a:buFont typeface="Wingdings" pitchFamily="2" charset="2"/>
              <a:buChar char=""/>
              <a:defRPr sz="2900">
                <a:solidFill>
                  <a:schemeClr val="tx1"/>
                </a:solidFill>
                <a:latin typeface="Tw Cen MT" pitchFamily="34" charset="0"/>
                <a:cs typeface="Arial" charset="0"/>
              </a:defRPr>
            </a:lvl1pPr>
            <a:lvl2pPr marL="639763" indent="-273050">
              <a:spcBef>
                <a:spcPts val="550"/>
              </a:spcBef>
              <a:buClr>
                <a:schemeClr val="accent1"/>
              </a:buClr>
              <a:buSzPct val="70000"/>
              <a:buFont typeface="Wingdings 2" pitchFamily="18" charset="2"/>
              <a:buChar char=""/>
              <a:defRPr sz="2600">
                <a:solidFill>
                  <a:schemeClr val="tx1"/>
                </a:solidFill>
                <a:latin typeface="Tw Cen MT" pitchFamily="34" charset="0"/>
                <a:cs typeface="Arial" charset="0"/>
              </a:defRPr>
            </a:lvl2pPr>
            <a:lvl3pPr indent="-228600">
              <a:spcBef>
                <a:spcPts val="500"/>
              </a:spcBef>
              <a:buClr>
                <a:schemeClr val="accent2"/>
              </a:buClr>
              <a:buSzPct val="75000"/>
              <a:buFont typeface="Wingdings" pitchFamily="2" charset="2"/>
              <a:buChar char=""/>
              <a:defRPr sz="2300">
                <a:solidFill>
                  <a:schemeClr val="tx1"/>
                </a:solidFill>
                <a:latin typeface="Tw Cen MT" pitchFamily="34" charset="0"/>
                <a:cs typeface="Arial" charset="0"/>
              </a:defRPr>
            </a:lvl3pPr>
            <a:lvl4pPr indent="-228600">
              <a:spcBef>
                <a:spcPts val="400"/>
              </a:spcBef>
              <a:buClr>
                <a:srgbClr val="9BBB59"/>
              </a:buClr>
              <a:buSzPct val="75000"/>
              <a:buFont typeface="Wingdings" pitchFamily="2" charset="2"/>
              <a:buChar char=""/>
              <a:defRPr sz="2000">
                <a:solidFill>
                  <a:schemeClr val="tx1"/>
                </a:solidFill>
                <a:latin typeface="Tw Cen MT" pitchFamily="34" charset="0"/>
                <a:cs typeface="Arial" charset="0"/>
              </a:defRPr>
            </a:lvl4pPr>
            <a:lvl5pPr indent="-228600">
              <a:spcBef>
                <a:spcPts val="400"/>
              </a:spcBef>
              <a:buClr>
                <a:srgbClr val="8064A2"/>
              </a:buClr>
              <a:buSzPct val="65000"/>
              <a:buFont typeface="Wingdings" pitchFamily="2" charset="2"/>
              <a:buChar char=""/>
              <a:defRPr sz="2000">
                <a:solidFill>
                  <a:schemeClr val="tx1"/>
                </a:solidFill>
                <a:latin typeface="Tw Cen MT" pitchFamily="34" charset="0"/>
                <a:cs typeface="Arial" charset="0"/>
              </a:defRPr>
            </a:lvl5pPr>
            <a:lvl6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6pPr>
            <a:lvl7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7pPr>
            <a:lvl8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8pPr>
            <a:lvl9pPr indent="-228600" eaLnBrk="0" fontAlgn="base" hangingPunct="0">
              <a:spcBef>
                <a:spcPts val="400"/>
              </a:spcBef>
              <a:spcAft>
                <a:spcPct val="0"/>
              </a:spcAft>
              <a:buClr>
                <a:srgbClr val="8064A2"/>
              </a:buClr>
              <a:buSzPct val="65000"/>
              <a:buFont typeface="Wingdings" pitchFamily="2" charset="2"/>
              <a:buChar char=""/>
              <a:defRPr sz="2000">
                <a:solidFill>
                  <a:schemeClr val="tx1"/>
                </a:solidFill>
                <a:latin typeface="Tw Cen MT" pitchFamily="34" charset="0"/>
                <a:cs typeface="Arial" charset="0"/>
              </a:defRPr>
            </a:lvl9pPr>
          </a:lstStyle>
          <a:p>
            <a:pPr lvl="1">
              <a:lnSpc>
                <a:spcPct val="90000"/>
              </a:lnSpc>
              <a:buClr>
                <a:srgbClr val="FF0000"/>
              </a:buClr>
              <a:buFont typeface="Wingdings" pitchFamily="2" charset="2"/>
              <a:buChar char="§"/>
            </a:pPr>
            <a:r>
              <a:rPr lang="en-US" altLang="ar-SA" sz="2000" b="1">
                <a:solidFill>
                  <a:srgbClr val="FF0000"/>
                </a:solidFill>
              </a:rPr>
              <a:t>Muscarinic receptors(M1-M5): </a:t>
            </a:r>
            <a:r>
              <a:rPr lang="en-US" altLang="ar-SA" sz="1800" b="1"/>
              <a:t>Heart(M2), vascular endothelium, smooth muscles, exocrine glands(M3), </a:t>
            </a:r>
            <a:r>
              <a:rPr lang="en-GB" altLang="en-US" sz="1800" b="1"/>
              <a:t>All types found in CNS</a:t>
            </a:r>
            <a:endParaRPr lang="en-US" altLang="ar-SA" sz="1800" b="1"/>
          </a:p>
          <a:p>
            <a:pPr lvl="1">
              <a:lnSpc>
                <a:spcPct val="90000"/>
              </a:lnSpc>
              <a:buClr>
                <a:srgbClr val="FF0000"/>
              </a:buClr>
              <a:buFont typeface="Wingdings" pitchFamily="2" charset="2"/>
              <a:buChar char="§"/>
            </a:pPr>
            <a:r>
              <a:rPr lang="en-US" altLang="ar-SA" sz="2000" b="1">
                <a:solidFill>
                  <a:srgbClr val="FF0000"/>
                </a:solidFill>
              </a:rPr>
              <a:t>Nicotinic receptors </a:t>
            </a:r>
            <a:r>
              <a:rPr lang="en-US" altLang="ar-SA" sz="1800" b="1"/>
              <a:t>(channel): ganglia (N</a:t>
            </a:r>
            <a:r>
              <a:rPr lang="en-US" altLang="ar-SA" sz="1800" b="1" baseline="-25000"/>
              <a:t>N</a:t>
            </a:r>
            <a:r>
              <a:rPr lang="en-US" altLang="ar-SA" sz="1800" b="1"/>
              <a:t>) and skeletal muscle end plates (N</a:t>
            </a:r>
            <a:r>
              <a:rPr lang="en-US" altLang="ar-SA" sz="1800" b="1" baseline="-25000"/>
              <a:t>M</a:t>
            </a:r>
            <a:r>
              <a:rPr lang="en-US" altLang="ar-SA" sz="1800" b="1"/>
              <a:t>)</a:t>
            </a:r>
          </a:p>
          <a:p>
            <a:pPr>
              <a:lnSpc>
                <a:spcPct val="90000"/>
              </a:lnSpc>
            </a:pPr>
            <a:endParaRPr lang="en-US" altLang="en-US" sz="2400"/>
          </a:p>
        </p:txBody>
      </p:sp>
      <p:sp>
        <p:nvSpPr>
          <p:cNvPr id="2" name="Rectangle 1"/>
          <p:cNvSpPr/>
          <p:nvPr/>
        </p:nvSpPr>
        <p:spPr>
          <a:xfrm>
            <a:off x="2725738" y="333375"/>
            <a:ext cx="3313112" cy="534988"/>
          </a:xfrm>
          <a:prstGeom prst="rect">
            <a:avLst/>
          </a:prstGeom>
        </p:spPr>
        <p:txBody>
          <a:bodyPr wrap="none">
            <a:spAutoFit/>
          </a:bodyPr>
          <a:lstStyle/>
          <a:p>
            <a:pPr lvl="1">
              <a:lnSpc>
                <a:spcPct val="90000"/>
              </a:lnSpc>
              <a:buClr>
                <a:srgbClr val="FF0000"/>
              </a:buClr>
              <a:defRPr/>
            </a:pPr>
            <a:r>
              <a:rPr lang="en-US" altLang="ar-SA" sz="3200" b="1" dirty="0" err="1">
                <a:solidFill>
                  <a:schemeClr val="tx2">
                    <a:lumMod val="50000"/>
                  </a:schemeClr>
                </a:solidFill>
              </a:rPr>
              <a:t>Cholinoceptors</a:t>
            </a:r>
            <a:endParaRPr lang="en-US" altLang="ar-SA" sz="3200" b="1" dirty="0">
              <a:solidFill>
                <a:schemeClr val="tx2">
                  <a:lumMod val="50000"/>
                </a:schemeClr>
              </a:solidFill>
            </a:endParaRPr>
          </a:p>
        </p:txBody>
      </p:sp>
      <p:sp>
        <p:nvSpPr>
          <p:cNvPr id="6" name="Slide Number Placeholder 5"/>
          <p:cNvSpPr>
            <a:spLocks noGrp="1"/>
          </p:cNvSpPr>
          <p:nvPr>
            <p:ph type="sldNum" sz="quarter" idx="12"/>
          </p:nvPr>
        </p:nvSpPr>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pPr>
              <a:lnSpc>
                <a:spcPct val="80000"/>
              </a:lnSpc>
            </a:pPr>
            <a:fld id="{96E5C0A6-8270-4EE2-A26A-629C1A48583A}" type="slidenum">
              <a:rPr lang="fa-IR" altLang="en-US" sz="1200">
                <a:solidFill>
                  <a:srgbClr val="FFFFFF"/>
                </a:solidFill>
              </a:rPr>
              <a:pPr>
                <a:lnSpc>
                  <a:spcPct val="80000"/>
                </a:lnSpc>
              </a:pPr>
              <a:t>8</a:t>
            </a:fld>
            <a:endParaRPr lang="en-US" altLang="en-US" sz="1200">
              <a:solidFill>
                <a:srgbClr val="FFFF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cSld>
  <p:clrMapOvr>
    <a:masterClrMapping/>
  </p:clrMapOvr>
  <p:transition spd="slow" advTm="657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Group 2"/>
          <p:cNvGraphicFramePr>
            <a:graphicFrameLocks noGrp="1"/>
          </p:cNvGraphicFramePr>
          <p:nvPr>
            <p:ph type="tbl" idx="1"/>
          </p:nvPr>
        </p:nvGraphicFramePr>
        <p:xfrm>
          <a:off x="182563" y="981075"/>
          <a:ext cx="8853488" cy="5794377"/>
        </p:xfrm>
        <a:graphic>
          <a:graphicData uri="http://schemas.openxmlformats.org/drawingml/2006/table">
            <a:tbl>
              <a:tblPr/>
              <a:tblGrid>
                <a:gridCol w="3868750"/>
                <a:gridCol w="2021359"/>
                <a:gridCol w="2963379"/>
              </a:tblGrid>
              <a:tr h="643398">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dirty="0" smtClean="0">
                          <a:ln>
                            <a:noFill/>
                          </a:ln>
                          <a:solidFill>
                            <a:srgbClr val="FFFF00"/>
                          </a:solidFill>
                          <a:effectLst/>
                          <a:latin typeface="Times New Roman" pitchFamily="18" charset="0"/>
                          <a:cs typeface="Arial" charset="0"/>
                        </a:rPr>
                        <a:t>Location</a:t>
                      </a:r>
                    </a:p>
                  </a:txBody>
                  <a:tcPr marL="91438" marR="91438" marT="45703" marB="45703" anchor="ctr" anchorCtr="1"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dirty="0" smtClean="0">
                          <a:ln>
                            <a:noFill/>
                          </a:ln>
                          <a:solidFill>
                            <a:srgbClr val="FFFF00"/>
                          </a:solidFill>
                          <a:effectLst/>
                          <a:latin typeface="Times New Roman" pitchFamily="18" charset="0"/>
                          <a:cs typeface="Arial" charset="0"/>
                        </a:rPr>
                        <a:t>Receptor type</a:t>
                      </a: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lumMod val="50000"/>
                      </a:schemeClr>
                    </a:solid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dirty="0" smtClean="0">
                          <a:ln>
                            <a:noFill/>
                          </a:ln>
                          <a:solidFill>
                            <a:srgbClr val="FFFF00"/>
                          </a:solidFill>
                          <a:effectLst/>
                          <a:latin typeface="Times New Roman" pitchFamily="18" charset="0"/>
                          <a:cs typeface="Arial" charset="0"/>
                        </a:rPr>
                        <a:t>Effect</a:t>
                      </a:r>
                    </a:p>
                  </a:txBody>
                  <a:tcPr marL="91438" marR="91438" marT="45703" marB="45703" anchor="ctr" anchorCtr="1"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lumMod val="50000"/>
                      </a:schemeClr>
                    </a:solidFill>
                  </a:tcPr>
                </a:tc>
              </a:tr>
              <a:tr h="694978">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Heart</a:t>
                      </a:r>
                      <a:endParaRPr kumimoji="0" lang="el-GR" sz="1800" b="1" i="0" u="none" strike="noStrike" cap="none" normalizeH="0" baseline="0" dirty="0" smtClean="0">
                        <a:ln>
                          <a:noFill/>
                        </a:ln>
                        <a:solidFill>
                          <a:schemeClr val="tx1"/>
                        </a:solidFill>
                        <a:effectLst/>
                        <a:latin typeface="Times New Roman" pitchFamily="18" charset="0"/>
                        <a:cs typeface="Arial" charset="0"/>
                      </a:endParaRPr>
                    </a:p>
                  </a:txBody>
                  <a:tcPr marL="91438" marR="91438" marT="45703" marB="457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smtClean="0">
                          <a:ln>
                            <a:noFill/>
                          </a:ln>
                          <a:solidFill>
                            <a:schemeClr val="tx1"/>
                          </a:solidFill>
                          <a:effectLst/>
                          <a:latin typeface="Times New Roman" pitchFamily="18" charset="0"/>
                          <a:cs typeface="Arial" charset="0"/>
                        </a:rPr>
                        <a:t>M</a:t>
                      </a:r>
                      <a:endParaRPr kumimoji="0" lang="el-GR" sz="1800" b="1" i="0" u="none" strike="noStrike" cap="none" normalizeH="0" baseline="0" smtClean="0">
                        <a:ln>
                          <a:noFill/>
                        </a:ln>
                        <a:solidFill>
                          <a:schemeClr val="tx1"/>
                        </a:solidFill>
                        <a:effectLst/>
                        <a:latin typeface="Times New Roman" pitchFamily="18" charset="0"/>
                        <a:cs typeface="Arial" charset="0"/>
                      </a:endParaRP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 heart rate</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1800" b="1" i="0" u="none" strike="noStrike" kern="1200" cap="none" normalizeH="0" baseline="0" dirty="0" smtClean="0">
                          <a:ln>
                            <a:noFill/>
                          </a:ln>
                          <a:solidFill>
                            <a:schemeClr val="tx1"/>
                          </a:solidFill>
                          <a:effectLst/>
                          <a:latin typeface="Times New Roman" pitchFamily="18" charset="0"/>
                          <a:ea typeface="+mn-ea"/>
                          <a:cs typeface="Arial" charset="0"/>
                        </a:rPr>
                        <a:t>(</a:t>
                      </a:r>
                      <a:r>
                        <a:rPr kumimoji="0" lang="en-US" altLang="ar-SA" sz="1800" b="1" i="0" u="none" strike="noStrike" kern="1200" cap="none" normalizeH="0" baseline="0" dirty="0" smtClean="0">
                          <a:ln>
                            <a:noFill/>
                          </a:ln>
                          <a:solidFill>
                            <a:schemeClr val="tx1"/>
                          </a:solidFill>
                          <a:effectLst/>
                          <a:latin typeface="Times New Roman" pitchFamily="18" charset="0"/>
                          <a:ea typeface="+mn-ea"/>
                          <a:cs typeface="Arial" charset="0"/>
                        </a:rPr>
                        <a:t>Bradycardia)</a:t>
                      </a:r>
                    </a:p>
                  </a:txBody>
                  <a:tcPr marL="91438" marR="91438" marT="45703" marB="457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7505">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Vascular Smooth Muscle</a:t>
                      </a: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smtClean="0">
                          <a:ln>
                            <a:noFill/>
                          </a:ln>
                          <a:solidFill>
                            <a:schemeClr val="tx1"/>
                          </a:solidFill>
                          <a:effectLst/>
                          <a:latin typeface="Times New Roman" pitchFamily="18" charset="0"/>
                          <a:cs typeface="Arial" charset="0"/>
                        </a:rPr>
                        <a:t>M</a:t>
                      </a: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Vasodilation</a:t>
                      </a: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3928">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Bronchiole</a:t>
                      </a:r>
                    </a:p>
                  </a:txBody>
                  <a:tcPr marL="91438" marR="91438" marT="45703" marB="457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smtClean="0">
                          <a:ln>
                            <a:noFill/>
                          </a:ln>
                          <a:solidFill>
                            <a:schemeClr val="tx1"/>
                          </a:solidFill>
                          <a:effectLst/>
                          <a:latin typeface="Times New Roman" pitchFamily="18" charset="0"/>
                          <a:cs typeface="Arial" charset="0"/>
                        </a:rPr>
                        <a:t>M</a:t>
                      </a:r>
                      <a:endParaRPr kumimoji="0" lang="el-GR" sz="1800" b="1" i="0" u="none" strike="noStrike" cap="none" normalizeH="0" baseline="0" smtClean="0">
                        <a:ln>
                          <a:noFill/>
                        </a:ln>
                        <a:solidFill>
                          <a:schemeClr val="tx1"/>
                        </a:solidFill>
                        <a:effectLst/>
                        <a:latin typeface="Times New Roman" pitchFamily="18" charset="0"/>
                        <a:cs typeface="Arial" charset="0"/>
                      </a:endParaRP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 contraction</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altLang="ar-SA" sz="1600" b="1" i="0" u="none" strike="noStrike" kern="1200" cap="none" normalizeH="0" baseline="0" dirty="0" smtClean="0">
                          <a:ln>
                            <a:noFill/>
                          </a:ln>
                          <a:solidFill>
                            <a:schemeClr val="tx1"/>
                          </a:solidFill>
                          <a:effectLst/>
                          <a:latin typeface="Times New Roman" pitchFamily="18" charset="0"/>
                          <a:ea typeface="+mn-ea"/>
                          <a:cs typeface="Arial" charset="0"/>
                        </a:rPr>
                        <a:t>increase mucosa secretion</a:t>
                      </a:r>
                      <a:endParaRPr kumimoji="0" lang="en-US" sz="1600" b="1" i="0" u="none" strike="noStrike" kern="1200" cap="none" normalizeH="0" baseline="0" dirty="0" smtClean="0">
                        <a:ln>
                          <a:noFill/>
                        </a:ln>
                        <a:solidFill>
                          <a:schemeClr val="tx1"/>
                        </a:solidFill>
                        <a:effectLst/>
                        <a:latin typeface="Times New Roman" pitchFamily="18" charset="0"/>
                        <a:ea typeface="+mn-ea"/>
                        <a:cs typeface="Arial" charset="0"/>
                      </a:endParaRPr>
                    </a:p>
                  </a:txBody>
                  <a:tcPr marL="91438" marR="91438" marT="45703" marB="457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6256">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Urinary bladder</a:t>
                      </a:r>
                    </a:p>
                  </a:txBody>
                  <a:tcPr marL="91438" marR="91438" marT="45703" marB="457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M</a:t>
                      </a:r>
                      <a:endParaRPr kumimoji="0" lang="el-GR" sz="1800" b="1" i="0" u="none" strike="noStrike" cap="none" normalizeH="0" baseline="0" dirty="0" smtClean="0">
                        <a:ln>
                          <a:noFill/>
                        </a:ln>
                        <a:solidFill>
                          <a:schemeClr val="tx1"/>
                        </a:solidFill>
                        <a:effectLst/>
                        <a:latin typeface="Times New Roman" pitchFamily="18" charset="0"/>
                        <a:cs typeface="Arial" charset="0"/>
                      </a:endParaRP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 contraction</a:t>
                      </a:r>
                    </a:p>
                  </a:txBody>
                  <a:tcPr marL="91438" marR="91438" marT="45703" marB="457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4200">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GI tract</a:t>
                      </a:r>
                    </a:p>
                  </a:txBody>
                  <a:tcPr marL="91438" marR="91438" marT="45703" marB="457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M</a:t>
                      </a:r>
                      <a:endParaRPr kumimoji="0" lang="el-GR" sz="1800" b="1" i="0" u="none" strike="noStrike" cap="none" normalizeH="0" baseline="0" dirty="0" smtClean="0">
                        <a:ln>
                          <a:noFill/>
                        </a:ln>
                        <a:solidFill>
                          <a:schemeClr val="tx1"/>
                        </a:solidFill>
                        <a:effectLst/>
                        <a:latin typeface="Times New Roman" pitchFamily="18" charset="0"/>
                        <a:cs typeface="Arial" charset="0"/>
                      </a:endParaRP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 contraction</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lang="en-US" altLang="ar-SA" sz="1800" b="1" dirty="0" smtClean="0"/>
                        <a:t>(</a:t>
                      </a:r>
                      <a:r>
                        <a:rPr kumimoji="0" lang="en-US" altLang="ar-SA" sz="1600" b="1" i="0" u="none" strike="noStrike" kern="1200" cap="none" normalizeH="0" baseline="0" dirty="0" smtClean="0">
                          <a:ln>
                            <a:noFill/>
                          </a:ln>
                          <a:solidFill>
                            <a:schemeClr val="tx1"/>
                          </a:solidFill>
                          <a:effectLst/>
                          <a:latin typeface="Times New Roman" pitchFamily="18" charset="0"/>
                          <a:ea typeface="+mn-ea"/>
                          <a:cs typeface="Arial" charset="0"/>
                        </a:rPr>
                        <a:t>increase secretory &amp;motility</a:t>
                      </a:r>
                      <a:r>
                        <a:rPr lang="en-US" altLang="ar-SA" sz="1800" b="1" dirty="0" smtClean="0"/>
                        <a:t>)</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1800" b="1" i="0" u="none" strike="noStrike" cap="none" normalizeH="0" baseline="0" dirty="0" smtClean="0">
                        <a:ln>
                          <a:noFill/>
                        </a:ln>
                        <a:solidFill>
                          <a:schemeClr val="tx1"/>
                        </a:solidFill>
                        <a:effectLst/>
                        <a:latin typeface="Times New Roman" pitchFamily="18" charset="0"/>
                        <a:cs typeface="Arial" charset="0"/>
                      </a:endParaRPr>
                    </a:p>
                  </a:txBody>
                  <a:tcPr marL="91438" marR="91438" marT="45703" marB="457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1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 Eye: </a:t>
                      </a:r>
                      <a:r>
                        <a:rPr kumimoji="0" lang="en-US" sz="1600" b="1" i="0" u="none" strike="noStrike" cap="none" normalizeH="0" baseline="0" dirty="0" smtClean="0">
                          <a:ln>
                            <a:noFill/>
                          </a:ln>
                          <a:solidFill>
                            <a:schemeClr val="tx1"/>
                          </a:solidFill>
                          <a:effectLst/>
                          <a:latin typeface="Times New Roman" pitchFamily="18" charset="0"/>
                          <a:cs typeface="Arial" charset="0"/>
                        </a:rPr>
                        <a:t>Circular pupillary muscle &amp;</a:t>
                      </a:r>
                    </a:p>
                    <a:p>
                      <a:pPr marL="0" marR="0" lvl="0" indent="0" algn="l"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600" b="1" i="0" u="none" strike="noStrike" cap="none" normalizeH="0" baseline="0" dirty="0" err="1" smtClean="0">
                          <a:ln>
                            <a:noFill/>
                          </a:ln>
                          <a:solidFill>
                            <a:schemeClr val="tx1"/>
                          </a:solidFill>
                          <a:effectLst/>
                          <a:latin typeface="Times New Roman" pitchFamily="18" charset="0"/>
                          <a:cs typeface="Arial" charset="0"/>
                        </a:rPr>
                        <a:t>ciliary</a:t>
                      </a:r>
                      <a:r>
                        <a:rPr kumimoji="0" lang="en-US" sz="1600" b="1" i="0" u="none" strike="noStrike" cap="none" normalizeH="0" baseline="0" dirty="0" smtClean="0">
                          <a:ln>
                            <a:noFill/>
                          </a:ln>
                          <a:solidFill>
                            <a:schemeClr val="tx1"/>
                          </a:solidFill>
                          <a:effectLst/>
                          <a:latin typeface="Times New Roman" pitchFamily="18" charset="0"/>
                          <a:cs typeface="Arial" charset="0"/>
                        </a:rPr>
                        <a:t> muscle</a:t>
                      </a:r>
                    </a:p>
                  </a:txBody>
                  <a:tcPr marL="91438" marR="91438" marT="45703" marB="457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M</a:t>
                      </a:r>
                      <a:endParaRPr kumimoji="0" lang="el-GR" sz="1800" b="1" i="0" u="none" strike="noStrike" cap="none" normalizeH="0" baseline="0" dirty="0" smtClean="0">
                        <a:ln>
                          <a:noFill/>
                        </a:ln>
                        <a:solidFill>
                          <a:schemeClr val="tx1"/>
                        </a:solidFill>
                        <a:effectLst/>
                        <a:latin typeface="Times New Roman" pitchFamily="18" charset="0"/>
                        <a:cs typeface="Arial" charset="0"/>
                      </a:endParaRP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1800" b="1" i="0" u="none" strike="noStrike" cap="none" normalizeH="0" baseline="0" dirty="0" smtClean="0">
                        <a:ln>
                          <a:noFill/>
                        </a:ln>
                        <a:solidFill>
                          <a:schemeClr val="tx1"/>
                        </a:solidFill>
                        <a:effectLst/>
                        <a:latin typeface="Times New Roman" pitchFamily="18" charset="0"/>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1800" b="1" i="0" u="none" strike="noStrike" cap="none" normalizeH="0" baseline="0" dirty="0" smtClean="0">
                          <a:ln>
                            <a:noFill/>
                          </a:ln>
                          <a:solidFill>
                            <a:schemeClr val="tx1"/>
                          </a:solidFill>
                          <a:effectLst/>
                          <a:latin typeface="Times New Roman" pitchFamily="18" charset="0"/>
                          <a:cs typeface="Arial" charset="0"/>
                        </a:rPr>
                        <a:t>↑ contraction (</a:t>
                      </a:r>
                      <a:r>
                        <a:rPr kumimoji="0" lang="en-US" sz="1800" b="1" i="0" u="none" strike="noStrike" cap="none" normalizeH="0" baseline="0" dirty="0" err="1" smtClean="0">
                          <a:ln>
                            <a:noFill/>
                          </a:ln>
                          <a:solidFill>
                            <a:schemeClr val="tx1"/>
                          </a:solidFill>
                          <a:effectLst/>
                          <a:latin typeface="Times New Roman" pitchFamily="18" charset="0"/>
                          <a:cs typeface="Arial" charset="0"/>
                        </a:rPr>
                        <a:t>Miosis</a:t>
                      </a:r>
                      <a:r>
                        <a:rPr kumimoji="0" lang="en-US" sz="1800" b="1" i="0" u="none" strike="noStrike" cap="none" normalizeH="0" baseline="0" dirty="0" smtClean="0">
                          <a:ln>
                            <a:noFill/>
                          </a:ln>
                          <a:solidFill>
                            <a:schemeClr val="tx1"/>
                          </a:solidFill>
                          <a:effectLst/>
                          <a:latin typeface="Times New Roman" pitchFamily="18" charset="0"/>
                          <a:cs typeface="Arial" charset="0"/>
                        </a:rPr>
                        <a:t>)</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defRPr/>
                      </a:pPr>
                      <a:endParaRPr kumimoji="0" lang="en-US" sz="1800" b="1" i="0" u="none" strike="noStrike" cap="none" normalizeH="0" baseline="0" dirty="0" smtClean="0">
                        <a:ln>
                          <a:noFill/>
                        </a:ln>
                        <a:solidFill>
                          <a:schemeClr val="tx1"/>
                        </a:solidFill>
                        <a:effectLst/>
                        <a:latin typeface="Times New Roman" pitchFamily="18" charset="0"/>
                        <a:cs typeface="Arial" charset="0"/>
                      </a:endParaRPr>
                    </a:p>
                  </a:txBody>
                  <a:tcPr marL="91438" marR="91438" marT="45703" marB="457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625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Exocrine glands (salivary)</a:t>
                      </a:r>
                    </a:p>
                  </a:txBody>
                  <a:tcPr marL="91438" marR="91438" marT="45703" marB="457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smtClean="0">
                          <a:ln>
                            <a:noFill/>
                          </a:ln>
                          <a:solidFill>
                            <a:schemeClr val="tx1"/>
                          </a:solidFill>
                          <a:effectLst/>
                          <a:latin typeface="Times New Roman" pitchFamily="18" charset="0"/>
                          <a:cs typeface="Arial" charset="0"/>
                        </a:rPr>
                        <a:t>M</a:t>
                      </a: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Increase secretion</a:t>
                      </a:r>
                    </a:p>
                  </a:txBody>
                  <a:tcPr marL="91438" marR="91438" marT="45703" marB="457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6256">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defRPr/>
                      </a:pPr>
                      <a:r>
                        <a:rPr kumimoji="0" lang="en-US" sz="1800" b="1" i="0" u="none" strike="noStrike" cap="none" normalizeH="0" baseline="0" dirty="0" smtClean="0">
                          <a:ln>
                            <a:noFill/>
                          </a:ln>
                          <a:solidFill>
                            <a:schemeClr val="tx1"/>
                          </a:solidFill>
                          <a:effectLst/>
                          <a:latin typeface="Times New Roman" pitchFamily="18" charset="0"/>
                          <a:cs typeface="Arial" charset="0"/>
                        </a:rPr>
                        <a:t>Metabolic effects: Liver</a:t>
                      </a:r>
                    </a:p>
                  </a:txBody>
                  <a:tcPr marL="91438" marR="91438" marT="45703" marB="45703"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M</a:t>
                      </a:r>
                      <a:endParaRPr kumimoji="0" lang="el-GR" sz="1800" b="1" i="0" u="none" strike="noStrike" cap="none" normalizeH="0" baseline="0" dirty="0" smtClean="0">
                        <a:ln>
                          <a:noFill/>
                        </a:ln>
                        <a:solidFill>
                          <a:schemeClr val="tx1"/>
                        </a:solidFill>
                        <a:effectLst/>
                        <a:latin typeface="Times New Roman" pitchFamily="18" charset="0"/>
                        <a:cs typeface="Arial" charset="0"/>
                      </a:endParaRPr>
                    </a:p>
                  </a:txBody>
                  <a:tcPr marL="91438" marR="91438" marT="45703" marB="45703"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1"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dirty="0" smtClean="0">
                          <a:ln>
                            <a:noFill/>
                          </a:ln>
                          <a:solidFill>
                            <a:schemeClr val="tx1"/>
                          </a:solidFill>
                          <a:effectLst/>
                          <a:latin typeface="Times New Roman" pitchFamily="18" charset="0"/>
                          <a:cs typeface="Arial" charset="0"/>
                        </a:rPr>
                        <a:t>Glycogen synthesis</a:t>
                      </a:r>
                    </a:p>
                  </a:txBody>
                  <a:tcPr marL="91438" marR="91438" marT="45703" marB="45703"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extBox 2"/>
          <p:cNvSpPr txBox="1"/>
          <p:nvPr/>
        </p:nvSpPr>
        <p:spPr>
          <a:xfrm>
            <a:off x="1685925" y="323850"/>
            <a:ext cx="6062663" cy="461963"/>
          </a:xfrm>
          <a:prstGeom prst="rect">
            <a:avLst/>
          </a:prstGeom>
          <a:noFill/>
        </p:spPr>
        <p:txBody>
          <a:bodyPr wrap="none">
            <a:spAutoFit/>
          </a:bodyPr>
          <a:lstStyle/>
          <a:p>
            <a:pPr>
              <a:defRPr/>
            </a:pPr>
            <a:r>
              <a:rPr lang="fa-IR" sz="2400" b="1" dirty="0">
                <a:solidFill>
                  <a:schemeClr val="tx2">
                    <a:lumMod val="50000"/>
                  </a:schemeClr>
                </a:solidFill>
                <a:cs typeface="B Nazanin" panose="00000400000000000000" pitchFamily="2" charset="-78"/>
              </a:rPr>
              <a:t>اثرات استیل کولین و مقلدهای آن بر روی ارگان های بدن</a:t>
            </a:r>
            <a:endParaRPr lang="en-US" sz="2400" b="1" dirty="0">
              <a:solidFill>
                <a:schemeClr val="tx2">
                  <a:lumMod val="50000"/>
                </a:schemeClr>
              </a:solidFill>
              <a:cs typeface="B Nazanin" panose="00000400000000000000" pitchFamily="2" charset="-78"/>
            </a:endParaRPr>
          </a:p>
        </p:txBody>
      </p:sp>
      <p:sp>
        <p:nvSpPr>
          <p:cNvPr id="24627"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itchFamily="18" charset="0"/>
                <a:cs typeface="Arial" charset="0"/>
              </a:defRPr>
            </a:lvl1pPr>
            <a:lvl2pPr marL="742950" indent="-285750">
              <a:defRPr>
                <a:solidFill>
                  <a:schemeClr val="tx1"/>
                </a:solidFill>
                <a:latin typeface="Times New Roman" pitchFamily="18" charset="0"/>
                <a:cs typeface="Arial" charset="0"/>
              </a:defRPr>
            </a:lvl2pPr>
            <a:lvl3pPr marL="1143000" indent="-228600">
              <a:defRPr>
                <a:solidFill>
                  <a:schemeClr val="tx1"/>
                </a:solidFill>
                <a:latin typeface="Times New Roman" pitchFamily="18" charset="0"/>
                <a:cs typeface="Arial" charset="0"/>
              </a:defRPr>
            </a:lvl3pPr>
            <a:lvl4pPr marL="1600200" indent="-228600">
              <a:defRPr>
                <a:solidFill>
                  <a:schemeClr val="tx1"/>
                </a:solidFill>
                <a:latin typeface="Times New Roman" pitchFamily="18" charset="0"/>
                <a:cs typeface="Arial" charset="0"/>
              </a:defRPr>
            </a:lvl4pPr>
            <a:lvl5pPr marL="2057400" indent="-228600">
              <a:defRPr>
                <a:solidFill>
                  <a:schemeClr val="tx1"/>
                </a:solidFill>
                <a:latin typeface="Times New Roman" pitchFamily="18" charset="0"/>
                <a:cs typeface="Arial" charset="0"/>
              </a:defRPr>
            </a:lvl5pPr>
            <a:lvl6pPr marL="2514600" indent="-228600" eaLnBrk="0" fontAlgn="base" hangingPunct="0">
              <a:spcBef>
                <a:spcPct val="0"/>
              </a:spcBef>
              <a:spcAft>
                <a:spcPct val="0"/>
              </a:spcAft>
              <a:defRPr>
                <a:solidFill>
                  <a:schemeClr val="tx1"/>
                </a:solidFill>
                <a:latin typeface="Times New Roman" pitchFamily="18" charset="0"/>
                <a:cs typeface="Arial" charset="0"/>
              </a:defRPr>
            </a:lvl6pPr>
            <a:lvl7pPr marL="2971800" indent="-228600" eaLnBrk="0" fontAlgn="base" hangingPunct="0">
              <a:spcBef>
                <a:spcPct val="0"/>
              </a:spcBef>
              <a:spcAft>
                <a:spcPct val="0"/>
              </a:spcAft>
              <a:defRPr>
                <a:solidFill>
                  <a:schemeClr val="tx1"/>
                </a:solidFill>
                <a:latin typeface="Times New Roman" pitchFamily="18" charset="0"/>
                <a:cs typeface="Arial" charset="0"/>
              </a:defRPr>
            </a:lvl7pPr>
            <a:lvl8pPr marL="3429000" indent="-228600" eaLnBrk="0" fontAlgn="base" hangingPunct="0">
              <a:spcBef>
                <a:spcPct val="0"/>
              </a:spcBef>
              <a:spcAft>
                <a:spcPct val="0"/>
              </a:spcAft>
              <a:defRPr>
                <a:solidFill>
                  <a:schemeClr val="tx1"/>
                </a:solidFill>
                <a:latin typeface="Times New Roman" pitchFamily="18" charset="0"/>
                <a:cs typeface="Arial" charset="0"/>
              </a:defRPr>
            </a:lvl8pPr>
            <a:lvl9pPr marL="3886200" indent="-228600" eaLnBrk="0" fontAlgn="base" hangingPunct="0">
              <a:spcBef>
                <a:spcPct val="0"/>
              </a:spcBef>
              <a:spcAft>
                <a:spcPct val="0"/>
              </a:spcAft>
              <a:defRPr>
                <a:solidFill>
                  <a:schemeClr val="tx1"/>
                </a:solidFill>
                <a:latin typeface="Times New Roman" pitchFamily="18" charset="0"/>
                <a:cs typeface="Arial" charset="0"/>
              </a:defRPr>
            </a:lvl9pPr>
          </a:lstStyle>
          <a:p>
            <a:fld id="{76837183-C424-4F45-913E-84F003888382}" type="slidenum">
              <a:rPr lang="fa-IR" altLang="en-US">
                <a:solidFill>
                  <a:srgbClr val="FFFFFF"/>
                </a:solidFill>
              </a:rPr>
              <a:pPr/>
              <a:t>9</a:t>
            </a:fld>
            <a:endParaRPr lang="en-US" altLang="en-US">
              <a:solidFill>
                <a:srgbClr val="FFFFFF"/>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9309"/>
    </mc:Choice>
    <mc:Fallback>
      <p:transition spd="slow" advTm="139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2452</TotalTime>
  <Words>1396</Words>
  <Application>Microsoft Office PowerPoint</Application>
  <PresentationFormat>On-screen Show (4:3)</PresentationFormat>
  <Paragraphs>320</Paragraphs>
  <Slides>25</Slides>
  <Notes>12</Notes>
  <HiddenSlides>0</HiddenSlides>
  <MMClips>25</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Median</vt:lpstr>
      <vt:lpstr>Introduction to Autonomic Pharmacology  </vt:lpstr>
      <vt:lpstr>PowerPoint Presentation</vt:lpstr>
      <vt:lpstr>PowerPoint Presentation</vt:lpstr>
      <vt:lpstr>Neurotransmitters</vt:lpstr>
      <vt:lpstr>AUTONOMIC DRUGS (Cholinergic and Anticholinergic Drugs)  </vt:lpstr>
      <vt:lpstr>Steps involved in neurohormonal transmission</vt:lpstr>
      <vt:lpstr>Transmission at cholinergic nerve terminals</vt:lpstr>
      <vt:lpstr>PowerPoint Presentation</vt:lpstr>
      <vt:lpstr>PowerPoint Presentation</vt:lpstr>
      <vt:lpstr>PowerPoint Presentation</vt:lpstr>
      <vt:lpstr>آگونیست های کولینرژیک </vt:lpstr>
      <vt:lpstr>Indications for use of cholinergic drugs</vt:lpstr>
      <vt:lpstr>Indications for use of cholinergic drugs</vt:lpstr>
      <vt:lpstr>PowerPoint Presentation</vt:lpstr>
      <vt:lpstr>Contraindications for use of cholinergic drugs</vt:lpstr>
      <vt:lpstr>PowerPoint Presentation</vt:lpstr>
      <vt:lpstr>مهار کننده های کولینرژیک</vt:lpstr>
      <vt:lpstr>Effects on Organs </vt:lpstr>
      <vt:lpstr>Effects on Organs and Clinical Uses of Antimuscarinic Agents </vt:lpstr>
      <vt:lpstr>Effects on Organs and Clinical Uses of Antimuscarinic Agents </vt:lpstr>
      <vt:lpstr>Effects on Organs and Clinical Uses of Antimuscarinic Agents </vt:lpstr>
      <vt:lpstr>Effects on Organs and Clinical Uses of Antimuscarinic Agents </vt:lpstr>
      <vt:lpstr>Adverse Effects of Antimuscarinic Agents </vt:lpstr>
      <vt:lpstr>موارد منع مصرف داروهای آنتی کولینرژیک</vt:lpstr>
      <vt:lpstr>PowerPoint Presentation</vt:lpstr>
    </vt:vector>
  </TitlesOfParts>
  <Company>ebay!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dc:creator>
  <cp:lastModifiedBy>User</cp:lastModifiedBy>
  <cp:revision>182</cp:revision>
  <dcterms:created xsi:type="dcterms:W3CDTF">2007-10-07T11:20:55Z</dcterms:created>
  <dcterms:modified xsi:type="dcterms:W3CDTF">2012-01-14T10:00:23Z</dcterms:modified>
</cp:coreProperties>
</file>