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62" r:id="rId3"/>
    <p:sldId id="257" r:id="rId4"/>
    <p:sldId id="258" r:id="rId5"/>
    <p:sldId id="265" r:id="rId6"/>
    <p:sldId id="259" r:id="rId7"/>
    <p:sldId id="260" r:id="rId8"/>
    <p:sldId id="261" r:id="rId9"/>
    <p:sldId id="269" r:id="rId10"/>
    <p:sldId id="268" r:id="rId11"/>
    <p:sldId id="270" r:id="rId12"/>
    <p:sldId id="263" r:id="rId13"/>
    <p:sldId id="271" r:id="rId14"/>
    <p:sldId id="267" r:id="rId15"/>
    <p:sldId id="264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3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8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4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8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5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6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E99732-60FC-4DF7-96D7-4E02FB2C4642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6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7434" y="5005857"/>
            <a:ext cx="3953436" cy="146304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Cancer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2214" y="5051577"/>
            <a:ext cx="3560448" cy="1371599"/>
          </a:xfrm>
        </p:spPr>
        <p:txBody>
          <a:bodyPr/>
          <a:lstStyle/>
          <a:p>
            <a:pPr algn="l"/>
            <a:r>
              <a:rPr lang="en-US" cap="none" dirty="0"/>
              <a:t>D</a:t>
            </a:r>
            <a:r>
              <a:rPr lang="en-US" cap="none" dirty="0" smtClean="0"/>
              <a:t>r. </a:t>
            </a:r>
            <a:r>
              <a:rPr lang="en-US" cap="none" dirty="0"/>
              <a:t>A</a:t>
            </a:r>
            <a:r>
              <a:rPr lang="en-US" cap="none" dirty="0" smtClean="0"/>
              <a:t>rmin </a:t>
            </a:r>
            <a:r>
              <a:rPr lang="en-US" cap="none" dirty="0"/>
              <a:t>P</a:t>
            </a:r>
            <a:r>
              <a:rPr lang="en-US" cap="none" dirty="0" smtClean="0"/>
              <a:t>ourhosseini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4430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tinum Complexes | SpringerL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31" y="1005019"/>
            <a:ext cx="9854608" cy="5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21" y="961372"/>
            <a:ext cx="10363826" cy="4948109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Toxicity of platinum-based compounds:</a:t>
            </a: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cisplatin causes </a:t>
            </a:r>
            <a:r>
              <a:rPr lang="en-US" sz="24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distress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hematotoxicity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 </a:t>
            </a:r>
            <a:r>
              <a:rPr lang="en-US" sz="24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neurotoxic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neuritis and acoustic nerve damage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nephrotoxic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damage may be reduced by the use of mannitol with forced hydration. </a:t>
            </a:r>
          </a:p>
          <a:p>
            <a:pPr marL="0" indent="0">
              <a:buNone/>
            </a:pPr>
            <a:r>
              <a:rPr lang="en-US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carboplatin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less nephrotoxic than cisplatin and is </a:t>
            </a:r>
            <a:r>
              <a:rPr lang="en-US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likely to cause tinnitus and hearing loss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it has greater myelosuppressant actions. </a:t>
            </a: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Oxaliplatin causes dose-limiting neurotoxicity.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9" y="1182726"/>
            <a:ext cx="10363826" cy="4852314"/>
          </a:xfrm>
        </p:spPr>
        <p:txBody>
          <a:bodyPr>
            <a:normAutofit/>
          </a:bodyPr>
          <a:lstStyle/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ototoxicity is the second most common cisplatin-related neurotoxic effect; it is characterized by a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dose-dependent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high-frequency sensorineural hearing loss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almost always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often accompanied by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tinnitus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vertigo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the exact incidence of tinnitus is unclear.</a:t>
            </a:r>
          </a:p>
          <a:p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585" y="892628"/>
            <a:ext cx="9720073" cy="4023360"/>
          </a:xfrm>
        </p:spPr>
        <p:txBody>
          <a:bodyPr/>
          <a:lstStyle/>
          <a:p>
            <a:pPr lvl="0" algn="just">
              <a:buClr>
                <a:prstClr val="black"/>
              </a:buClr>
            </a:pPr>
            <a:r>
              <a:rPr lang="en-U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risk factors are </a:t>
            </a:r>
            <a:r>
              <a:rPr lang="en-US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cumulative dose</a:t>
            </a:r>
            <a:r>
              <a:rPr lang="en-U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at treatment</a:t>
            </a:r>
            <a:r>
              <a:rPr lang="en-U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concomitant ototoxic treatments</a:t>
            </a:r>
            <a:r>
              <a:rPr lang="en-U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cap="none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prstClr val="black"/>
              </a:buClr>
            </a:pPr>
            <a:endParaRPr lang="en-US" sz="2400" cap="none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children are at more risk of developing moderate to severe hearing loss from cisplatin than adults (sodium thiosulfate)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Vestibulotixicty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82" y="808257"/>
            <a:ext cx="10363826" cy="4834897"/>
          </a:xfrm>
        </p:spPr>
        <p:txBody>
          <a:bodyPr>
            <a:no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cisplatin-induced ototoxicity lesions usually appear in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stages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 to days after exposure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leading to symmetrical, progressive, irreversible, cumulative and dose-dependent bilateral sensorineural hearing loss. 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starts at doses from 60 mg/m2 per cycle. in high dose administration schedules, in the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150–225 mg/m2/dose range, up to 100% of patients have been found to be affected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hearing loss is associated with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tinnitus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affects the majority of patients exposed. some studies have demonstrated an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auditory threshold in 75%–100% of cisplatin-treated patients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among them, pediatric patients were found to be especially susceptible to cisplatin ototoxicity.</a:t>
            </a:r>
          </a:p>
          <a:p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853" y="494749"/>
            <a:ext cx="10262833" cy="5496618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— the main targets of cisplatin- and carboplatin-related ototoxicity are the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hair cells (OHCs) in the organ of corti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vascularized epithelium in the lateral wall of the cochlea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Oxidative stress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difference in risk of ototoxicity with oxaliplatin has been attributed to lower cochlear uptake as compared with cisplatin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23" y="746415"/>
            <a:ext cx="8113554" cy="5393128"/>
          </a:xfrm>
        </p:spPr>
      </p:pic>
    </p:spTree>
    <p:extLst>
      <p:ext uri="{BB962C8B-B14F-4D97-AF65-F5344CB8AC3E}">
        <p14:creationId xmlns:p14="http://schemas.microsoft.com/office/powerpoint/2010/main" val="32439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09" y="167201"/>
            <a:ext cx="6394530" cy="64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396" y="809898"/>
            <a:ext cx="10363826" cy="5233850"/>
          </a:xfrm>
        </p:spPr>
        <p:txBody>
          <a:bodyPr/>
          <a:lstStyle/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of cytotoxic anticancer drugs produces high rates of cure of a few cancers, which, without chemotherapy, result in extremely high mortality rates (eg, acute lymphocytic leukemia in children, testicular cancer, and hodgkin lymphoma).</a:t>
            </a: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6" y="2640496"/>
            <a:ext cx="11411428" cy="30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65" y="764586"/>
            <a:ext cx="10101291" cy="52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705394"/>
            <a:ext cx="10363826" cy="5085805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anticancer drugs exert their actions selectively on cycling cells (cell cycle-specific [CCS] drugs), and others (cell cycle-nonspecific [CCNS] drugs) kill tumor cells in both cycling and resting phases of the cell cycle (although cycling cells are more sensitive).</a:t>
            </a:r>
          </a:p>
          <a:p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types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drugs are most effective when a large proportion of the tumor cells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proliferating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(ie, when the growth fraction is high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35" y="244228"/>
            <a:ext cx="6788059" cy="63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prstClr val="black"/>
              </a:buClr>
            </a:pPr>
            <a:r>
              <a:rPr lang="en-U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given dose kills a constant proportion of a </a:t>
            </a:r>
            <a:r>
              <a:rPr lang="en-US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rather than a constant number of cells.</a:t>
            </a:r>
          </a:p>
          <a:p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log-kill hypothesis proposes that the magnitude of tumor cell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 by anticancer drugs is a logarithmic function.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5504" y="1162985"/>
            <a:ext cx="4493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Log-Kill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19412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anticancer drugs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DNA repair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trapping agents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target enzymes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activation of prodrugs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inactivation of anticancer drugs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drug accumulation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icancer drugs 2 alkylating ag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39" y="386505"/>
            <a:ext cx="8093122" cy="60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platinum analogs </a:t>
            </a:r>
            <a:b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(cisplatin, carboplatin, oxaliplatin)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platinum agents are used intravenously; the drugs distribute to most tissues and are cleared in unchanged form by the kidney.</a:t>
            </a: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use: Cisplatin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commonly used as a component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regimens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testicular carcinoma and for cancers of the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bladder, lung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ovary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Carboplatin has similar uses. Oxaliplatin is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colon cancer.</a:t>
            </a:r>
          </a:p>
        </p:txBody>
      </p:sp>
    </p:spTree>
    <p:extLst>
      <p:ext uri="{BB962C8B-B14F-4D97-AF65-F5344CB8AC3E}">
        <p14:creationId xmlns:p14="http://schemas.microsoft.com/office/powerpoint/2010/main" val="30445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1263</TotalTime>
  <Words>587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 New Roman</vt:lpstr>
      <vt:lpstr>Tw Cen MT</vt:lpstr>
      <vt:lpstr>Tw Cen MT Condensed</vt:lpstr>
      <vt:lpstr>Wingdings 3</vt:lpstr>
      <vt:lpstr>Integral</vt:lpstr>
      <vt:lpstr>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Resistance to anticancer drugs</vt:lpstr>
      <vt:lpstr>PowerPoint Presentation</vt:lpstr>
      <vt:lpstr>platinum analogs  (cisplatin, carboplatin, oxaliplatin)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2023-04-25T07:54:54Z</dcterms:created>
  <dcterms:modified xsi:type="dcterms:W3CDTF">2026-04-25T19:13:16Z</dcterms:modified>
</cp:coreProperties>
</file>