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59" d="100"/>
          <a:sy n="59" d="100"/>
        </p:scale>
        <p:origin x="86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45E99732-60FC-4DF7-96D7-4E02FB2C4642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14E-C5C9-4F8A-BAF0-E8E5278916A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1574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9732-60FC-4DF7-96D7-4E02FB2C4642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14E-C5C9-4F8A-BAF0-E8E527891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165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9732-60FC-4DF7-96D7-4E02FB2C4642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14E-C5C9-4F8A-BAF0-E8E5278916A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9178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9732-60FC-4DF7-96D7-4E02FB2C4642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14E-C5C9-4F8A-BAF0-E8E527891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104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9732-60FC-4DF7-96D7-4E02FB2C4642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14E-C5C9-4F8A-BAF0-E8E527891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638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9732-60FC-4DF7-96D7-4E02FB2C4642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14E-C5C9-4F8A-BAF0-E8E527891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989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9732-60FC-4DF7-96D7-4E02FB2C4642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14E-C5C9-4F8A-BAF0-E8E527891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673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9732-60FC-4DF7-96D7-4E02FB2C4642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14E-C5C9-4F8A-BAF0-E8E527891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835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9732-60FC-4DF7-96D7-4E02FB2C4642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14E-C5C9-4F8A-BAF0-E8E5278916A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268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9732-60FC-4DF7-96D7-4E02FB2C4642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14E-C5C9-4F8A-BAF0-E8E527891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977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9732-60FC-4DF7-96D7-4E02FB2C4642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14E-C5C9-4F8A-BAF0-E8E5278916AE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4729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5E99732-60FC-4DF7-96D7-4E02FB2C4642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198514E-C5C9-4F8A-BAF0-E8E5278916AE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4399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upd.bokoo.ir/contents/ethacrynic-acid-drug-information?search=furosemide&amp;topicRef=2310&amp;source=see_link" TargetMode="External"/><Relationship Id="rId2" Type="http://schemas.openxmlformats.org/officeDocument/2006/relationships/hyperlink" Target="https://upd.bokoo.ir/contents/furosemide-drug-information?search=furosemide&amp;topicRef=2310&amp;source=see_link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upd.bokoo.ir/contents/bumetanide-drug-information?search=furosemide&amp;topicRef=2310&amp;source=see_link" TargetMode="External"/><Relationship Id="rId4" Type="http://schemas.openxmlformats.org/officeDocument/2006/relationships/hyperlink" Target="https://upd.bokoo.ir/contents/torsemide-torasemide-drug-information?search=furosemide&amp;topicRef=2310&amp;source=see_link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upd.bokoo.ir/contents/furosemide-drug-information?search=furosemide&amp;topicRef=2310&amp;source=see_link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Cardiovascular diseases</a:t>
            </a:r>
            <a:endParaRPr lang="en-US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88455" y="5051578"/>
            <a:ext cx="8689976" cy="1371599"/>
          </a:xfrm>
        </p:spPr>
        <p:txBody>
          <a:bodyPr/>
          <a:lstStyle/>
          <a:p>
            <a:pPr algn="l"/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r. 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rmin 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ourhosseini</a:t>
            </a:r>
            <a:endParaRPr lang="en-US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00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74" y="1132115"/>
            <a:ext cx="10363826" cy="4859382"/>
          </a:xfrm>
        </p:spPr>
        <p:txBody>
          <a:bodyPr>
            <a:normAutofit/>
          </a:bodyPr>
          <a:lstStyle/>
          <a:p>
            <a:r>
              <a:rPr lang="en-US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Hypertension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major risk factor for myocardial infarction, heart failure and stroke</a:t>
            </a:r>
          </a:p>
          <a:p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&lt;20% 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cases: secondary hypertension (pheochromocytoma, coarctation 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aorta, renal vascular disease, adrenal 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cortical 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tumors)</a:t>
            </a:r>
          </a:p>
          <a:p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primary or essential hypertension: idiopathic</a:t>
            </a:r>
          </a:p>
          <a:p>
            <a:endParaRPr lang="en-US" cap="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strategies include reductions 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blood volume, sympathetic effects, vascular 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smooth muscle 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tension, and angiotensin effects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cap="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Unfortunately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 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primary hypertension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baroreceptor reflex and the renin response 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reset 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maintain the higher blood pressure.</a:t>
            </a:r>
          </a:p>
        </p:txBody>
      </p:sp>
    </p:spTree>
    <p:extLst>
      <p:ext uri="{BB962C8B-B14F-4D97-AF65-F5344CB8AC3E}">
        <p14:creationId xmlns:p14="http://schemas.microsoft.com/office/powerpoint/2010/main" val="275674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7463" y="585216"/>
            <a:ext cx="9790593" cy="503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49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885" y="183323"/>
            <a:ext cx="8571232" cy="6450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67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331134"/>
            <a:ext cx="10364451" cy="809689"/>
          </a:xfrm>
        </p:spPr>
        <p:txBody>
          <a:bodyPr/>
          <a:lstStyle/>
          <a:p>
            <a:r>
              <a:rPr lang="en-US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iuretics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74" y="1236618"/>
            <a:ext cx="10363826" cy="4554582"/>
          </a:xfrm>
        </p:spPr>
        <p:txBody>
          <a:bodyPr/>
          <a:lstStyle/>
          <a:p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drugs lower blood pressure by reduction of blood volume and probably also by a direct vascular effect that is not fully understood.</a:t>
            </a:r>
          </a:p>
          <a:p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Diuretics used in treating hypertension: </a:t>
            </a:r>
            <a:r>
              <a:rPr lang="en-US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thiazides 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chlorthalidone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hydrochlorothiazide), </a:t>
            </a:r>
            <a:r>
              <a:rPr lang="en-US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loop diuretics 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(furosemide)</a:t>
            </a:r>
          </a:p>
          <a:p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Hypertension, congestive heart failure</a:t>
            </a:r>
            <a:endParaRPr lang="fa-IR" cap="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a-IR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major application of </a:t>
            </a:r>
            <a:r>
              <a:rPr lang="en-US" u="sng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loop diuretics 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in the treatment 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fa-IR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edematous 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states (</a:t>
            </a:r>
            <a:r>
              <a:rPr lang="en-US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heart failure, ascites, and acute 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pulmonary</a:t>
            </a:r>
            <a:r>
              <a:rPr lang="fa-IR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edema</a:t>
            </a:r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9456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6837" y="947466"/>
            <a:ext cx="9235810" cy="480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87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618" y="365194"/>
            <a:ext cx="9405664" cy="609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5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146" y="590543"/>
            <a:ext cx="10363826" cy="5627377"/>
          </a:xfrm>
        </p:spPr>
        <p:txBody>
          <a:bodyPr>
            <a:normAutofit/>
          </a:bodyPr>
          <a:lstStyle/>
          <a:p>
            <a:r>
              <a:rPr lang="en-US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ototoxicity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— loop diuretic-induced ototoxicity can lead to transient (usually lasting 30 minutes to 24 hours) or permanent deafness. ototoxicity primarily occurs with </a:t>
            </a:r>
            <a:r>
              <a:rPr lang="en-US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high-dose intravenous therapy 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furosemide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doses above 240 mg/hour) or at </a:t>
            </a:r>
            <a:r>
              <a:rPr lang="en-US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lower doses in patients with kidney function impairment 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US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concurrent use of other ototoxins such as aminoglycosides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r>
              <a:rPr lang="en-US" cap="non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ethacrynic acid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which is rarely used, may be more ototoxic in high doses than furosemide, </a:t>
            </a:r>
            <a:r>
              <a:rPr lang="en-US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torsemide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and 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bumetanide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mechanism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— the development of hearing loss is thought to be related to the intrinsic mechanism of loop diuretic action. transport in the loop of henle that is mediated by a </a:t>
            </a:r>
            <a:r>
              <a:rPr lang="en-US" b="1" u="sng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Na-K-2Cl cotransporter</a:t>
            </a:r>
            <a:r>
              <a:rPr lang="en-US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inhibited by loop diuretics. </a:t>
            </a:r>
          </a:p>
          <a:p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secretory isoform of this cotransporter is present in the inner ear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plays an important role in the composition of </a:t>
            </a:r>
            <a:r>
              <a:rPr lang="en-US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endolymph</a:t>
            </a:r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a mouse model in which this transporter was inactivated led to reduced endolymph secretion, structural damage to the inner ear, deafness, and imbalance.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14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563" y="790841"/>
            <a:ext cx="10363826" cy="3903080"/>
          </a:xfrm>
        </p:spPr>
        <p:txBody>
          <a:bodyPr>
            <a:normAutofit/>
          </a:bodyPr>
          <a:lstStyle/>
          <a:p>
            <a:r>
              <a:rPr lang="en-US" cap="none" dirty="0" smtClean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risk of ototoxicity is also higher in patients with acute or chronic kidney disease and in those taking other potential ototoxins such as an </a:t>
            </a:r>
            <a:r>
              <a:rPr lang="en-US" b="1" cap="none" dirty="0" smtClean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aminoglycoside antibiotic</a:t>
            </a:r>
            <a:r>
              <a:rPr lang="en-US" cap="none" dirty="0" smtClean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specifically, lower doses of loop diuretics (equivalent of 80 to 160 mg/hour [2 to 4 g/day] of </a:t>
            </a:r>
            <a:r>
              <a:rPr lang="en-US" cap="none" dirty="0" smtClean="0">
                <a:solidFill>
                  <a:srgbClr val="005B92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furosemide</a:t>
            </a:r>
            <a:r>
              <a:rPr lang="en-US" cap="none" dirty="0" smtClean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may result in deafness among patients with </a:t>
            </a:r>
            <a:r>
              <a:rPr lang="en-US" b="1" cap="none" dirty="0" smtClean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acute kidney injury</a:t>
            </a:r>
            <a:r>
              <a:rPr lang="en-US" cap="none" dirty="0" smtClean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cap="none" dirty="0" smtClean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risk of ototoxicity may be lower with </a:t>
            </a:r>
            <a:r>
              <a:rPr lang="en-US" b="1" cap="none" dirty="0" smtClean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continuous intravenous infusion rather than bolus therapy</a:t>
            </a:r>
            <a:r>
              <a:rPr lang="en-US" cap="none" dirty="0" smtClean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32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0524" y="696686"/>
            <a:ext cx="6410325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07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3561" y="337865"/>
            <a:ext cx="8025834" cy="619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40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648</TotalTime>
  <Words>213</Words>
  <Application>Microsoft Office PowerPoint</Application>
  <PresentationFormat>Widescreen</PresentationFormat>
  <Paragraphs>21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Times New Roman</vt:lpstr>
      <vt:lpstr>Tw Cen MT</vt:lpstr>
      <vt:lpstr>Tw Cen MT Condensed</vt:lpstr>
      <vt:lpstr>Wingdings 3</vt:lpstr>
      <vt:lpstr>Integral</vt:lpstr>
      <vt:lpstr>Cardiovascular diseases</vt:lpstr>
      <vt:lpstr>PowerPoint Presentation</vt:lpstr>
      <vt:lpstr>PowerPoint Presentation</vt:lpstr>
      <vt:lpstr>PowerPoint Presentation</vt:lpstr>
      <vt:lpstr>Diuretics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30</cp:revision>
  <dcterms:created xsi:type="dcterms:W3CDTF">2023-04-25T07:54:54Z</dcterms:created>
  <dcterms:modified xsi:type="dcterms:W3CDTF">2026-04-19T21:38:30Z</dcterms:modified>
</cp:coreProperties>
</file>