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sldIdLst>
    <p:sldId id="256" r:id="rId2"/>
    <p:sldId id="262" r:id="rId3"/>
    <p:sldId id="257" r:id="rId4"/>
    <p:sldId id="258" r:id="rId5"/>
    <p:sldId id="265" r:id="rId6"/>
    <p:sldId id="259" r:id="rId7"/>
    <p:sldId id="260" r:id="rId8"/>
    <p:sldId id="261" r:id="rId9"/>
    <p:sldId id="269" r:id="rId10"/>
    <p:sldId id="268" r:id="rId11"/>
    <p:sldId id="270" r:id="rId12"/>
    <p:sldId id="263" r:id="rId13"/>
    <p:sldId id="271" r:id="rId14"/>
    <p:sldId id="267" r:id="rId15"/>
    <p:sldId id="264" r:id="rId16"/>
    <p:sldId id="266" r:id="rId17"/>
    <p:sldId id="27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>
      <p:cViewPr varScale="1">
        <p:scale>
          <a:sx n="88" d="100"/>
          <a:sy n="88" d="100"/>
        </p:scale>
        <p:origin x="403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5E99732-60FC-4DF7-96D7-4E02FB2C4642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14E-C5C9-4F8A-BAF0-E8E5278916A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60365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9732-60FC-4DF7-96D7-4E02FB2C4642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14E-C5C9-4F8A-BAF0-E8E527891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80434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9732-60FC-4DF7-96D7-4E02FB2C4642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14E-C5C9-4F8A-BAF0-E8E5278916A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19191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9732-60FC-4DF7-96D7-4E02FB2C4642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14E-C5C9-4F8A-BAF0-E8E527891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167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9732-60FC-4DF7-96D7-4E02FB2C4642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14E-C5C9-4F8A-BAF0-E8E527891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3215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9732-60FC-4DF7-96D7-4E02FB2C4642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14E-C5C9-4F8A-BAF0-E8E527891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782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9732-60FC-4DF7-96D7-4E02FB2C4642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14E-C5C9-4F8A-BAF0-E8E527891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7559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9732-60FC-4DF7-96D7-4E02FB2C4642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14E-C5C9-4F8A-BAF0-E8E527891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927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9732-60FC-4DF7-96D7-4E02FB2C4642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14E-C5C9-4F8A-BAF0-E8E5278916AE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50768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9732-60FC-4DF7-96D7-4E02FB2C4642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14E-C5C9-4F8A-BAF0-E8E5278916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0650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99732-60FC-4DF7-96D7-4E02FB2C4642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98514E-C5C9-4F8A-BAF0-E8E5278916A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16842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5E99732-60FC-4DF7-96D7-4E02FB2C4642}" type="datetimeFigureOut">
              <a:rPr lang="en-US" smtClean="0"/>
              <a:t>4/25/2026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198514E-C5C9-4F8A-BAF0-E8E5278916A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8960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67434" y="5005857"/>
            <a:ext cx="3953436" cy="1463040"/>
          </a:xfrm>
        </p:spPr>
        <p:txBody>
          <a:bodyPr>
            <a:normAutofit/>
          </a:bodyPr>
          <a:lstStyle/>
          <a:p>
            <a:r>
              <a:rPr lang="en-US" cap="none" dirty="0" smtClean="0"/>
              <a:t>Cancer</a:t>
            </a:r>
            <a:endParaRPr lang="en-US" cap="non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492214" y="5051577"/>
            <a:ext cx="3560448" cy="1371599"/>
          </a:xfrm>
        </p:spPr>
        <p:txBody>
          <a:bodyPr/>
          <a:lstStyle/>
          <a:p>
            <a:pPr algn="l"/>
            <a:r>
              <a:rPr lang="en-US" cap="none" dirty="0"/>
              <a:t>D</a:t>
            </a:r>
            <a:r>
              <a:rPr lang="en-US" cap="none" dirty="0" smtClean="0"/>
              <a:t>r. </a:t>
            </a:r>
            <a:r>
              <a:rPr lang="en-US" cap="none" dirty="0"/>
              <a:t>A</a:t>
            </a:r>
            <a:r>
              <a:rPr lang="en-US" cap="none" dirty="0" smtClean="0"/>
              <a:t>rmin </a:t>
            </a:r>
            <a:r>
              <a:rPr lang="en-US" cap="none" dirty="0"/>
              <a:t>P</a:t>
            </a:r>
            <a:r>
              <a:rPr lang="en-US" cap="none" dirty="0" smtClean="0"/>
              <a:t>ourhosseini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144300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5396" y="809898"/>
            <a:ext cx="10363826" cy="5233850"/>
          </a:xfrm>
        </p:spPr>
        <p:txBody>
          <a:bodyPr/>
          <a:lstStyle/>
          <a:p>
            <a:r>
              <a:rPr lang="en-US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 of cytotoxic anticancer drugs produces high rates of cure of a few cancers, which, without chemotherapy, result in extremely high mortality rates (eg, acute lymphocytic leukemia in children, testicular cancer, and hodgkin lymphoma).</a:t>
            </a:r>
          </a:p>
          <a:p>
            <a:endParaRPr lang="en-US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516" y="2640496"/>
            <a:ext cx="11411428" cy="3063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155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1965" y="764586"/>
            <a:ext cx="10101291" cy="5261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3804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3774" y="705394"/>
            <a:ext cx="10363826" cy="5085805"/>
          </a:xfrm>
        </p:spPr>
        <p:txBody>
          <a:bodyPr>
            <a:normAutofit/>
          </a:bodyPr>
          <a:lstStyle/>
          <a:p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some anticancer drugs exert their actions selectively on cycling cells (cell cycle-specific [CCS] drugs), and others (cell cycle-nonspecific [CCNS] drugs) kill tumor cells in both cycling and resting phases of the cell cycle (although cycling cells are more sensitive).</a:t>
            </a:r>
          </a:p>
          <a:p>
            <a:endParaRPr lang="en-US" sz="2400" cap="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Both types </a:t>
            </a:r>
            <a:r>
              <a:rPr lang="en-US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drugs are most effective when a large proportion of the tumor cells 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 proliferating </a:t>
            </a:r>
            <a:r>
              <a:rPr lang="en-US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(ie, when the growth fraction is high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endParaRPr lang="en-US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268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3235" y="244228"/>
            <a:ext cx="6788059" cy="6317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959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buClr>
                <a:prstClr val="black"/>
              </a:buClr>
            </a:pPr>
            <a:r>
              <a:rPr lang="en-US" sz="2400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given dose kills a constant proportion of a </a:t>
            </a:r>
            <a:r>
              <a:rPr lang="en-US" sz="2400" cap="none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cell </a:t>
            </a:r>
            <a:r>
              <a:rPr lang="en-US" sz="2400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population rather than a constant number of cells.</a:t>
            </a:r>
          </a:p>
          <a:p>
            <a:endParaRPr lang="en-US" sz="2400" cap="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log-kill hypothesis proposes that the magnitude of tumor cell</a:t>
            </a:r>
            <a:r>
              <a:rPr lang="en-US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kill by anticancer drugs is a logarithmic function.</a:t>
            </a:r>
            <a:endParaRPr lang="en-US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715504" y="1162985"/>
            <a:ext cx="449353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Log-Kill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Hypothesis</a:t>
            </a:r>
          </a:p>
        </p:txBody>
      </p:sp>
    </p:spTree>
    <p:extLst>
      <p:ext uri="{BB962C8B-B14F-4D97-AF65-F5344CB8AC3E}">
        <p14:creationId xmlns:p14="http://schemas.microsoft.com/office/powerpoint/2010/main" val="1941267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Resistance to anticancer drugs</a:t>
            </a:r>
            <a:endParaRPr lang="en-US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indent="-457200">
              <a:buFont typeface="+mj-lt"/>
              <a:buAutoNum type="arabicParenR"/>
            </a:pP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increased DNA repair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formation of trapping agents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changes in target enzymes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decreased activation of prodrugs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inactivation of anticancer drugs</a:t>
            </a:r>
          </a:p>
          <a:p>
            <a:pPr marL="457200" indent="-457200">
              <a:buFont typeface="+mj-lt"/>
              <a:buAutoNum type="arabicParenR"/>
            </a:pP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decreased drug accumulation</a:t>
            </a:r>
          </a:p>
          <a:p>
            <a:pPr marL="457200" indent="-457200">
              <a:buFont typeface="+mj-lt"/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3105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nticancer drugs 2 alkylating agents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9439" y="386505"/>
            <a:ext cx="8093122" cy="6069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6215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platinum analogs </a:t>
            </a:r>
            <a:br>
              <a:rPr lang="en-US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(cisplatin, carboplatin, oxaliplatin)</a:t>
            </a:r>
            <a:endParaRPr lang="en-US" sz="28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platinum agents are used intravenously; the drugs distribute to most tissues and are cleared in unchanged form by the kidney.</a:t>
            </a:r>
          </a:p>
          <a:p>
            <a:r>
              <a:rPr lang="en-US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Clinical 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use: Cisplatin </a:t>
            </a:r>
            <a:r>
              <a:rPr lang="en-US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commonly used as a component 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regimens </a:t>
            </a:r>
            <a:r>
              <a:rPr lang="en-US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testicular carcinoma and for cancers of the 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bladder, lung</a:t>
            </a:r>
            <a:r>
              <a:rPr lang="en-US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and 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ovary</a:t>
            </a:r>
            <a:r>
              <a:rPr lang="en-US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Carboplatin has similar uses. Oxaliplatin is 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used in </a:t>
            </a:r>
            <a:r>
              <a:rPr lang="en-US" sz="2400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advanced colon cancer.</a:t>
            </a:r>
          </a:p>
        </p:txBody>
      </p:sp>
    </p:spTree>
    <p:extLst>
      <p:ext uri="{BB962C8B-B14F-4D97-AF65-F5344CB8AC3E}">
        <p14:creationId xmlns:p14="http://schemas.microsoft.com/office/powerpoint/2010/main" val="3044547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latinum Complexes | SpringerLink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6431" y="1005019"/>
            <a:ext cx="9854608" cy="505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1042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7421" y="961372"/>
            <a:ext cx="10363826" cy="4948109"/>
          </a:xfrm>
        </p:spPr>
        <p:txBody>
          <a:bodyPr>
            <a:normAutofit/>
          </a:bodyPr>
          <a:lstStyle/>
          <a:p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Toxicity of platinum-based compounds:</a:t>
            </a:r>
          </a:p>
          <a:p>
            <a:pPr marL="0" indent="0">
              <a:buNone/>
            </a:pP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cisplatin causes </a:t>
            </a:r>
            <a:r>
              <a:rPr lang="en-US" sz="2400" b="1" u="sng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gastrointestinal distress 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</a:t>
            </a:r>
            <a:r>
              <a:rPr lang="en-US" sz="2400" b="1" u="sng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mild hematotoxicity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is </a:t>
            </a:r>
            <a:r>
              <a:rPr lang="en-US" sz="2400" b="1" u="sng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neurotoxic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4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peripheral neuritis and acoustic nerve damage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and </a:t>
            </a:r>
            <a:r>
              <a:rPr lang="en-US" sz="24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nephrotoxic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0" indent="0">
              <a:buNone/>
            </a:pP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renal damage may be reduced by the use of mannitol with forced hydration. </a:t>
            </a:r>
          </a:p>
          <a:p>
            <a:pPr marL="0" indent="0">
              <a:buNone/>
            </a:pPr>
            <a:r>
              <a:rPr lang="en-US" sz="2400" u="sng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carboplatin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is less nephrotoxic than cisplatin and is </a:t>
            </a:r>
            <a:r>
              <a:rPr lang="en-US" sz="2400" u="sng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less likely to cause tinnitus and hearing loss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but it has greater myelosuppressant actions. </a:t>
            </a:r>
          </a:p>
          <a:p>
            <a:pPr marL="0" indent="0">
              <a:buNone/>
            </a:pP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Oxaliplatin causes dose-limiting neurotoxicity.</a:t>
            </a:r>
            <a:endParaRPr lang="en-US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4518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8609" y="1182726"/>
            <a:ext cx="10363826" cy="4852314"/>
          </a:xfrm>
        </p:spPr>
        <p:txBody>
          <a:bodyPr>
            <a:normAutofit/>
          </a:bodyPr>
          <a:lstStyle/>
          <a:p>
            <a:pPr algn="just"/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ototoxicity is the second most common cisplatin-related neurotoxic effect; it is characterized by a </a:t>
            </a:r>
            <a:r>
              <a:rPr lang="en-US" sz="24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dose-dependent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high-frequency sensorineural hearing loss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which is almost always </a:t>
            </a:r>
            <a:r>
              <a:rPr lang="en-US" sz="24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bilateral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4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irreversible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and often accompanied by </a:t>
            </a:r>
            <a:r>
              <a:rPr lang="en-US" sz="24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tinnitus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sz="24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vertigo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however, the exact incidence of tinnitus is unclear.</a:t>
            </a:r>
          </a:p>
          <a:p>
            <a:endParaRPr lang="en-US" sz="2400" cap="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45451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0585" y="892628"/>
            <a:ext cx="9720073" cy="4023360"/>
          </a:xfrm>
        </p:spPr>
        <p:txBody>
          <a:bodyPr/>
          <a:lstStyle/>
          <a:p>
            <a:pPr lvl="0" algn="just">
              <a:buClr>
                <a:prstClr val="black"/>
              </a:buClr>
            </a:pPr>
            <a:r>
              <a:rPr lang="en-US" sz="2400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main risk factors are </a:t>
            </a:r>
            <a:r>
              <a:rPr lang="en-US" sz="2400" b="1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cumulative dose</a:t>
            </a:r>
            <a:r>
              <a:rPr lang="en-US" sz="2400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400" b="1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 at treatment</a:t>
            </a:r>
            <a:r>
              <a:rPr lang="en-US" sz="2400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and the </a:t>
            </a:r>
            <a:r>
              <a:rPr lang="en-US" sz="2400" b="1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use of concomitant ototoxic treatments</a:t>
            </a:r>
            <a:r>
              <a:rPr lang="en-US" sz="2400" cap="none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400" cap="none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buClr>
                <a:prstClr val="black"/>
              </a:buClr>
            </a:pPr>
            <a:endParaRPr lang="en-US" sz="2400" cap="none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young children are at more risk of developing moderate to severe hearing loss from cisplatin than adults (sodium thiosulfate)</a:t>
            </a:r>
          </a:p>
          <a:p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Vestibulotixicty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0551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22482" y="808257"/>
            <a:ext cx="10363826" cy="4834897"/>
          </a:xfrm>
        </p:spPr>
        <p:txBody>
          <a:bodyPr>
            <a:noAutofit/>
          </a:bodyPr>
          <a:lstStyle/>
          <a:p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cisplatin-induced ototoxicity lesions usually appear in </a:t>
            </a:r>
            <a:r>
              <a:rPr lang="en-US" sz="24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early stages 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(from </a:t>
            </a:r>
            <a:r>
              <a:rPr lang="en-US" sz="24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hours to days after exposure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leading to symmetrical, progressive, irreversible, cumulative and dose-dependent bilateral sensorineural hearing loss. </a:t>
            </a:r>
          </a:p>
          <a:p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effect starts at doses from 60 mg/m2 per cycle. in high dose administration schedules, in the </a:t>
            </a:r>
            <a:r>
              <a:rPr lang="en-US" sz="24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150–225 mg/m2/dose range, up to 100% of patients have been found to be affected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hearing loss is associated with </a:t>
            </a:r>
            <a:r>
              <a:rPr lang="en-US" sz="24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tinnitus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which affects the majority of patients exposed. some studies have demonstrated an </a:t>
            </a:r>
            <a:r>
              <a:rPr lang="en-US" sz="24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elevated auditory threshold in 75%–100% of cisplatin-treated patients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among them, pediatric patients were found to be especially susceptible to cisplatin ototoxicity.</a:t>
            </a:r>
          </a:p>
          <a:p>
            <a:endParaRPr lang="en-US" cap="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7845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853" y="494749"/>
            <a:ext cx="10262833" cy="5496618"/>
          </a:xfrm>
        </p:spPr>
        <p:txBody>
          <a:bodyPr>
            <a:normAutofit/>
          </a:bodyPr>
          <a:lstStyle/>
          <a:p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mechanism — the main targets of cisplatin- and carboplatin-related ototoxicity are the </a:t>
            </a:r>
            <a:r>
              <a:rPr lang="en-US" sz="24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outer hair cells (OHCs) in the organ of corti 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the </a:t>
            </a:r>
            <a:r>
              <a:rPr lang="en-US" sz="24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vascularized epithelium in the lateral wall of the cochlea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2400" b="1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Oxidative stress</a:t>
            </a:r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en-US" sz="2400" cap="none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cap="none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difference in risk of ototoxicity with oxaliplatin has been attributed to lower cochlear uptake as compared with cisplatin</a:t>
            </a:r>
            <a:endParaRPr lang="en-US" sz="2400" cap="non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284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9223" y="746415"/>
            <a:ext cx="8113554" cy="5393128"/>
          </a:xfrm>
        </p:spPr>
      </p:pic>
    </p:spTree>
    <p:extLst>
      <p:ext uri="{BB962C8B-B14F-4D97-AF65-F5344CB8AC3E}">
        <p14:creationId xmlns:p14="http://schemas.microsoft.com/office/powerpoint/2010/main" val="324390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7709" y="167201"/>
            <a:ext cx="6394530" cy="6412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77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egral">
  <a:themeElements>
    <a:clrScheme name="Inte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e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e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1263</TotalTime>
  <Words>587</Words>
  <Application>Microsoft Office PowerPoint</Application>
  <PresentationFormat>Widescreen</PresentationFormat>
  <Paragraphs>37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Times New Roman</vt:lpstr>
      <vt:lpstr>Tw Cen MT</vt:lpstr>
      <vt:lpstr>Tw Cen MT Condensed</vt:lpstr>
      <vt:lpstr>Wingdings 3</vt:lpstr>
      <vt:lpstr>Integral</vt:lpstr>
      <vt:lpstr>Cancer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Resistance to anticancer drugs</vt:lpstr>
      <vt:lpstr>PowerPoint Presentation</vt:lpstr>
      <vt:lpstr>platinum analogs  (cisplatin, carboplatin, oxaliplatin)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84</cp:revision>
  <dcterms:created xsi:type="dcterms:W3CDTF">2023-04-25T07:54:54Z</dcterms:created>
  <dcterms:modified xsi:type="dcterms:W3CDTF">2026-04-25T19:13:16Z</dcterms:modified>
</cp:coreProperties>
</file>