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302" r:id="rId3"/>
    <p:sldId id="279" r:id="rId4"/>
    <p:sldId id="297" r:id="rId5"/>
    <p:sldId id="298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3" r:id="rId18"/>
    <p:sldId id="295" r:id="rId19"/>
    <p:sldId id="296" r:id="rId20"/>
    <p:sldId id="292" r:id="rId21"/>
    <p:sldId id="299" r:id="rId22"/>
    <p:sldId id="300" r:id="rId23"/>
    <p:sldId id="301" r:id="rId24"/>
    <p:sldId id="294" r:id="rId25"/>
    <p:sldId id="303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39D3AC8-C3D1-4890-AD5F-27AC782BC52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65CD8FD-2D10-4B60-9F88-B328ECB880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0429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3AC8-C3D1-4890-AD5F-27AC782BC52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D8FD-2D10-4B60-9F88-B328ECB8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7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3AC8-C3D1-4890-AD5F-27AC782BC52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D8FD-2D10-4B60-9F88-B328ECB8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8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3AC8-C3D1-4890-AD5F-27AC782BC52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D8FD-2D10-4B60-9F88-B328ECB8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2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3AC8-C3D1-4890-AD5F-27AC782BC52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D8FD-2D10-4B60-9F88-B328ECB880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54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3AC8-C3D1-4890-AD5F-27AC782BC52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D8FD-2D10-4B60-9F88-B328ECB8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6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3AC8-C3D1-4890-AD5F-27AC782BC52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D8FD-2D10-4B60-9F88-B328ECB8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9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3AC8-C3D1-4890-AD5F-27AC782BC52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D8FD-2D10-4B60-9F88-B328ECB8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5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3AC8-C3D1-4890-AD5F-27AC782BC52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D8FD-2D10-4B60-9F88-B328ECB8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3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3AC8-C3D1-4890-AD5F-27AC782BC52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D8FD-2D10-4B60-9F88-B328ECB8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3AC8-C3D1-4890-AD5F-27AC782BC52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D8FD-2D10-4B60-9F88-B328ECB8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8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39D3AC8-C3D1-4890-AD5F-27AC782BC52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65CD8FD-2D10-4B60-9F88-B328ECB8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7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077" y="1567543"/>
            <a:ext cx="10268277" cy="1584960"/>
          </a:xfrm>
        </p:spPr>
        <p:txBody>
          <a:bodyPr>
            <a:normAutofit/>
          </a:bodyPr>
          <a:lstStyle/>
          <a:p>
            <a:r>
              <a:rPr lang="en-US" dirty="0" smtClean="0"/>
              <a:t>NSAIDs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077" y="5244737"/>
            <a:ext cx="9418320" cy="1086394"/>
          </a:xfrm>
        </p:spPr>
        <p:txBody>
          <a:bodyPr/>
          <a:lstStyle/>
          <a:p>
            <a:r>
              <a:rPr lang="en-US" dirty="0" smtClean="0"/>
              <a:t>Dr Armin Pourhosseini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29" y="243840"/>
            <a:ext cx="10667129" cy="837882"/>
          </a:xfrm>
        </p:spPr>
        <p:txBody>
          <a:bodyPr>
            <a:normAutofit/>
          </a:bodyPr>
          <a:lstStyle/>
          <a:p>
            <a:r>
              <a:rPr lang="en-US" sz="4000" dirty="0"/>
              <a:t>Role of Eicosanoids in Health and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929" y="1497874"/>
            <a:ext cx="9597717" cy="4351337"/>
          </a:xfrm>
        </p:spPr>
        <p:txBody>
          <a:bodyPr/>
          <a:lstStyle/>
          <a:p>
            <a:r>
              <a:rPr lang="en-US" dirty="0"/>
              <a:t>these compounds can influence </a:t>
            </a:r>
            <a:r>
              <a:rPr lang="en-US" b="1" dirty="0" smtClean="0"/>
              <a:t>cardiovascular</a:t>
            </a:r>
            <a:r>
              <a:rPr lang="en-US" dirty="0" smtClean="0"/>
              <a:t>, respiratory</a:t>
            </a:r>
            <a:r>
              <a:rPr lang="en-US" dirty="0"/>
              <a:t>, </a:t>
            </a:r>
            <a:r>
              <a:rPr lang="en-US" b="1" dirty="0"/>
              <a:t>renal</a:t>
            </a:r>
            <a:r>
              <a:rPr lang="en-US" dirty="0"/>
              <a:t>, </a:t>
            </a:r>
            <a:r>
              <a:rPr lang="en-US" b="1" dirty="0"/>
              <a:t>gastrointestinal (GI)</a:t>
            </a:r>
            <a:r>
              <a:rPr lang="en-US" dirty="0"/>
              <a:t>, nervous, </a:t>
            </a:r>
            <a:r>
              <a:rPr lang="en-US" dirty="0" smtClean="0"/>
              <a:t>and reproductive function.</a:t>
            </a:r>
          </a:p>
          <a:p>
            <a:r>
              <a:rPr lang="en-US" dirty="0"/>
              <a:t>can exert various effects on </a:t>
            </a:r>
            <a:r>
              <a:rPr lang="en-US" dirty="0" smtClean="0"/>
              <a:t>the same system: </a:t>
            </a:r>
            <a:r>
              <a:rPr lang="en-US" dirty="0"/>
              <a:t>For instance, certain prostaglandins </a:t>
            </a:r>
            <a:r>
              <a:rPr lang="en-US" dirty="0" smtClean="0"/>
              <a:t>such </a:t>
            </a:r>
            <a:r>
              <a:rPr lang="en-US" dirty="0"/>
              <a:t>as the </a:t>
            </a:r>
            <a:r>
              <a:rPr lang="en-US" b="1" dirty="0"/>
              <a:t>PGI</a:t>
            </a:r>
            <a:r>
              <a:rPr lang="en-US" dirty="0"/>
              <a:t>s and </a:t>
            </a:r>
            <a:r>
              <a:rPr lang="en-US" b="1" dirty="0"/>
              <a:t>PGE</a:t>
            </a:r>
            <a:r>
              <a:rPr lang="en-US" dirty="0"/>
              <a:t>s tend to produce vasodilation </a:t>
            </a:r>
            <a:r>
              <a:rPr lang="en-US" dirty="0" smtClean="0"/>
              <a:t>inmost </a:t>
            </a:r>
            <a:r>
              <a:rPr lang="en-US" dirty="0"/>
              <a:t>vascular beds, whereas other prostaglandins (e.g</a:t>
            </a:r>
            <a:r>
              <a:rPr lang="en-US" dirty="0" smtClean="0"/>
              <a:t>., </a:t>
            </a:r>
            <a:r>
              <a:rPr lang="en-US" b="1" dirty="0" smtClean="0"/>
              <a:t>PGF</a:t>
            </a:r>
            <a:r>
              <a:rPr lang="en-US" dirty="0" smtClean="0"/>
              <a:t>2α</a:t>
            </a:r>
            <a:r>
              <a:rPr lang="en-US" dirty="0"/>
              <a:t>) and the </a:t>
            </a:r>
            <a:r>
              <a:rPr lang="en-US" b="1" dirty="0"/>
              <a:t>thromboxanes</a:t>
            </a:r>
            <a:r>
              <a:rPr lang="en-US" dirty="0"/>
              <a:t> are often vasoconstrictors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In general, cells that are </a:t>
            </a:r>
            <a:r>
              <a:rPr lang="en-US" dirty="0" smtClean="0"/>
              <a:t>subjected to </a:t>
            </a:r>
            <a:r>
              <a:rPr lang="en-US" b="1" dirty="0"/>
              <a:t>various types of trauma or disturbances </a:t>
            </a:r>
            <a:r>
              <a:rPr lang="en-US" b="1" dirty="0" smtClean="0"/>
              <a:t>in homeostasis</a:t>
            </a:r>
            <a:r>
              <a:rPr lang="en-US" dirty="0" smtClean="0"/>
              <a:t> </a:t>
            </a:r>
            <a:r>
              <a:rPr lang="en-US" dirty="0"/>
              <a:t>tend to </a:t>
            </a:r>
            <a:r>
              <a:rPr lang="en-US" b="1" dirty="0"/>
              <a:t>increase</a:t>
            </a:r>
            <a:r>
              <a:rPr lang="en-US" dirty="0"/>
              <a:t> the production of </a:t>
            </a:r>
            <a:r>
              <a:rPr lang="en-US" dirty="0" smtClean="0"/>
              <a:t>prostaglandins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b="1" dirty="0"/>
              <a:t>painful effects </a:t>
            </a:r>
            <a:r>
              <a:rPr lang="en-US" dirty="0"/>
              <a:t>of injury </a:t>
            </a:r>
            <a:r>
              <a:rPr lang="en-US" dirty="0" smtClean="0"/>
              <a:t>and inflammation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343" y="1559108"/>
            <a:ext cx="10700672" cy="333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29" y="209005"/>
            <a:ext cx="9692640" cy="924968"/>
          </a:xfrm>
        </p:spPr>
        <p:txBody>
          <a:bodyPr/>
          <a:lstStyle/>
          <a:p>
            <a:r>
              <a:rPr lang="en-US" dirty="0" smtClean="0"/>
              <a:t>Excessive prostaglandin synthesis: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97" y="1271452"/>
            <a:ext cx="8587523" cy="3257005"/>
          </a:xfrm>
        </p:spPr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en-US" dirty="0" smtClean="0"/>
              <a:t>Inflammation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Pain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Fever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Dysmenorrhea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Thrombus formation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Other…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95" y="261257"/>
            <a:ext cx="9692640" cy="776922"/>
          </a:xfrm>
        </p:spPr>
        <p:txBody>
          <a:bodyPr/>
          <a:lstStyle/>
          <a:p>
            <a:r>
              <a:rPr lang="en-US" dirty="0" smtClean="0"/>
              <a:t>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095" y="1245326"/>
            <a:ext cx="10302240" cy="2063932"/>
          </a:xfrm>
        </p:spPr>
        <p:txBody>
          <a:bodyPr/>
          <a:lstStyle/>
          <a:p>
            <a:r>
              <a:rPr lang="en-US" dirty="0"/>
              <a:t>Certain prostaglandins, such as </a:t>
            </a:r>
            <a:r>
              <a:rPr lang="en-US" dirty="0" smtClean="0"/>
              <a:t>PGE2, are </a:t>
            </a:r>
            <a:r>
              <a:rPr lang="en-US" dirty="0"/>
              <a:t>thought to help mediate the </a:t>
            </a:r>
            <a:r>
              <a:rPr lang="en-US" b="1" dirty="0"/>
              <a:t>local </a:t>
            </a:r>
            <a:r>
              <a:rPr lang="en-US" b="1" dirty="0" smtClean="0"/>
              <a:t>erythema </a:t>
            </a:r>
            <a:r>
              <a:rPr lang="en-US" dirty="0" smtClean="0"/>
              <a:t>and </a:t>
            </a:r>
            <a:r>
              <a:rPr lang="en-US" b="1" dirty="0"/>
              <a:t>edema</a:t>
            </a:r>
            <a:r>
              <a:rPr lang="en-US" dirty="0"/>
              <a:t> associated with </a:t>
            </a:r>
            <a:r>
              <a:rPr lang="en-US" dirty="0" smtClean="0"/>
              <a:t>inflammation </a:t>
            </a:r>
            <a:r>
              <a:rPr lang="en-US" dirty="0"/>
              <a:t>in </a:t>
            </a:r>
            <a:r>
              <a:rPr lang="en-US" dirty="0" smtClean="0"/>
              <a:t>certain tissues </a:t>
            </a:r>
            <a:r>
              <a:rPr lang="en-US" dirty="0"/>
              <a:t>by </a:t>
            </a:r>
            <a:r>
              <a:rPr lang="en-US" b="1" dirty="0"/>
              <a:t>increasing local blood </a:t>
            </a:r>
            <a:r>
              <a:rPr lang="en-US" b="1" dirty="0" smtClean="0"/>
              <a:t>flow </a:t>
            </a:r>
            <a:r>
              <a:rPr lang="en-US" dirty="0" smtClean="0"/>
              <a:t>and </a:t>
            </a:r>
            <a:r>
              <a:rPr lang="en-US" b="1" dirty="0" smtClean="0"/>
              <a:t>capillary </a:t>
            </a:r>
            <a:r>
              <a:rPr lang="en-US" b="1" dirty="0"/>
              <a:t>permeability </a:t>
            </a:r>
            <a:r>
              <a:rPr lang="en-US" dirty="0"/>
              <a:t>and potentiating the </a:t>
            </a:r>
            <a:r>
              <a:rPr lang="en-US" b="1" dirty="0" smtClean="0"/>
              <a:t>permeability effects </a:t>
            </a:r>
            <a:r>
              <a:rPr lang="en-US" b="1" dirty="0"/>
              <a:t>of histamine and </a:t>
            </a:r>
            <a:r>
              <a:rPr lang="en-US" b="1" dirty="0" smtClean="0"/>
              <a:t>bradykinin</a:t>
            </a:r>
          </a:p>
          <a:p>
            <a:r>
              <a:rPr lang="en-US" dirty="0"/>
              <a:t>Leukotrienes, particularly LTB4, also </a:t>
            </a:r>
            <a:r>
              <a:rPr lang="en-US" dirty="0" smtClean="0"/>
              <a:t>contribute to </a:t>
            </a:r>
            <a:r>
              <a:rPr lang="en-US" dirty="0"/>
              <a:t>the </a:t>
            </a:r>
            <a:r>
              <a:rPr lang="en-US" dirty="0" smtClean="0"/>
              <a:t>inflammatory </a:t>
            </a:r>
            <a:r>
              <a:rPr lang="en-US" dirty="0"/>
              <a:t>response by </a:t>
            </a:r>
            <a:r>
              <a:rPr lang="en-US" b="1" dirty="0" smtClean="0"/>
              <a:t>increasing vascular </a:t>
            </a:r>
            <a:r>
              <a:rPr lang="en-US" b="1" dirty="0"/>
              <a:t>permeability</a:t>
            </a:r>
            <a:r>
              <a:rPr lang="en-US" dirty="0"/>
              <a:t>, and LTB4 has a </a:t>
            </a:r>
            <a:r>
              <a:rPr lang="en-US" b="1" dirty="0" smtClean="0"/>
              <a:t>potent chemotactic </a:t>
            </a:r>
            <a:r>
              <a:rPr lang="en-US" b="1" dirty="0"/>
              <a:t>effect</a:t>
            </a:r>
            <a:r>
              <a:rPr lang="en-US" dirty="0"/>
              <a:t> on polymorphonuclear leukocytes</a:t>
            </a:r>
            <a:r>
              <a:rPr lang="en-US" dirty="0" smtClean="0"/>
              <a:t>.</a:t>
            </a:r>
          </a:p>
          <a:p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9095" y="3872208"/>
            <a:ext cx="9692640" cy="7769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Pain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9427" y="4724400"/>
            <a:ext cx="10302240" cy="150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PGs do </a:t>
            </a:r>
            <a:r>
              <a:rPr lang="en-US" dirty="0"/>
              <a:t>not </a:t>
            </a:r>
            <a:r>
              <a:rPr lang="en-US" dirty="0" smtClean="0"/>
              <a:t>usually produce </a:t>
            </a:r>
            <a:r>
              <a:rPr lang="en-US" dirty="0"/>
              <a:t>pain directly but are believed to </a:t>
            </a:r>
            <a:r>
              <a:rPr lang="en-US" b="1" dirty="0" smtClean="0"/>
              <a:t>increase the </a:t>
            </a:r>
            <a:r>
              <a:rPr lang="en-US" b="1" dirty="0"/>
              <a:t>sensitivity of pain receptors</a:t>
            </a:r>
            <a:r>
              <a:rPr lang="en-US" dirty="0"/>
              <a:t> to </a:t>
            </a:r>
            <a:r>
              <a:rPr lang="en-US" dirty="0" smtClean="0"/>
              <a:t>mechanical pressure </a:t>
            </a:r>
            <a:r>
              <a:rPr lang="en-US" dirty="0"/>
              <a:t>and the effects of other </a:t>
            </a:r>
            <a:r>
              <a:rPr lang="en-US" dirty="0" smtClean="0"/>
              <a:t>pain-producing substances </a:t>
            </a:r>
            <a:r>
              <a:rPr lang="en-US" dirty="0"/>
              <a:t>such as bradykinin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38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29" y="330925"/>
            <a:ext cx="9692640" cy="733379"/>
          </a:xfrm>
        </p:spPr>
        <p:txBody>
          <a:bodyPr/>
          <a:lstStyle/>
          <a:p>
            <a:r>
              <a:rPr lang="en-US" dirty="0" smtClean="0"/>
              <a:t>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929" y="3640182"/>
            <a:ext cx="10346654" cy="1297577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TXA2, cause platelet aggregations </a:t>
            </a:r>
            <a:r>
              <a:rPr lang="en-US" dirty="0" smtClean="0"/>
              <a:t>that result </a:t>
            </a:r>
            <a:r>
              <a:rPr lang="en-US" dirty="0"/>
              <a:t>in </a:t>
            </a:r>
            <a:r>
              <a:rPr lang="en-US" b="1" dirty="0"/>
              <a:t>blood clot formation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1015" y="2730774"/>
            <a:ext cx="9692640" cy="7333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Thrombus formation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9243" y="1389017"/>
            <a:ext cx="10346654" cy="1297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It seems that prostaglandins produced locally by </a:t>
            </a:r>
            <a:r>
              <a:rPr lang="en-US" b="1" smtClean="0"/>
              <a:t>brain endothelial cells </a:t>
            </a:r>
            <a:r>
              <a:rPr lang="en-US" smtClean="0"/>
              <a:t>promote fever by altering the thermoregulatory set-point within the </a:t>
            </a:r>
            <a:r>
              <a:rPr lang="en-US" b="1" smtClean="0"/>
              <a:t>hypothalamus</a:t>
            </a:r>
            <a:r>
              <a:rPr lang="en-US" smtClean="0"/>
              <a:t> so that body temperature is maintained at a higher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38" y="296091"/>
            <a:ext cx="9692640" cy="855299"/>
          </a:xfrm>
        </p:spPr>
        <p:txBody>
          <a:bodyPr/>
          <a:lstStyle/>
          <a:p>
            <a:r>
              <a:rPr lang="en-US" dirty="0" smtClean="0"/>
              <a:t>Mechanism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638" y="1532709"/>
            <a:ext cx="10416322" cy="4351337"/>
          </a:xfrm>
        </p:spPr>
        <p:txBody>
          <a:bodyPr/>
          <a:lstStyle/>
          <a:p>
            <a:r>
              <a:rPr lang="en-US" dirty="0"/>
              <a:t>Aspirin and the other NSAIDs are all potent </a:t>
            </a:r>
            <a:r>
              <a:rPr lang="en-US" dirty="0" smtClean="0"/>
              <a:t>inhibitors of </a:t>
            </a:r>
            <a:r>
              <a:rPr lang="en-US" dirty="0"/>
              <a:t>the </a:t>
            </a:r>
            <a:r>
              <a:rPr lang="en-US" b="1" dirty="0"/>
              <a:t>cyclooxygenase </a:t>
            </a:r>
            <a:r>
              <a:rPr lang="en-US" b="1" dirty="0" smtClean="0"/>
              <a:t>enzyme (COX)</a:t>
            </a:r>
            <a:r>
              <a:rPr lang="en-US" dirty="0" smtClean="0"/>
              <a:t>.</a:t>
            </a:r>
          </a:p>
          <a:p>
            <a:r>
              <a:rPr lang="en-US" dirty="0" smtClean="0"/>
              <a:t>cyclooxygenase represents </a:t>
            </a:r>
            <a:r>
              <a:rPr lang="en-US" dirty="0"/>
              <a:t>the </a:t>
            </a:r>
            <a:r>
              <a:rPr lang="en-US" b="1" dirty="0"/>
              <a:t>first step in the synthesis </a:t>
            </a:r>
            <a:r>
              <a:rPr lang="en-US" b="1" dirty="0" smtClean="0"/>
              <a:t>of prostaglandins </a:t>
            </a:r>
            <a:r>
              <a:rPr lang="en-US" b="1" dirty="0"/>
              <a:t>and </a:t>
            </a:r>
            <a:r>
              <a:rPr lang="en-US" b="1" dirty="0" smtClean="0"/>
              <a:t>thromboxanes</a:t>
            </a:r>
          </a:p>
          <a:p>
            <a:endParaRPr lang="en-US" dirty="0"/>
          </a:p>
          <a:p>
            <a:r>
              <a:rPr lang="en-US" dirty="0"/>
              <a:t>there are at least two </a:t>
            </a:r>
            <a:r>
              <a:rPr lang="en-US" dirty="0" smtClean="0"/>
              <a:t>primary subtypes </a:t>
            </a:r>
            <a:r>
              <a:rPr lang="en-US" dirty="0"/>
              <a:t>(isozymes) of the COX enzyme: </a:t>
            </a:r>
            <a:r>
              <a:rPr lang="en-US" b="1" dirty="0"/>
              <a:t>COX-1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COX-2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COX-3</a:t>
            </a:r>
            <a:r>
              <a:rPr lang="en-US" dirty="0" smtClean="0"/>
              <a:t> 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77" y="461554"/>
            <a:ext cx="9692640" cy="837882"/>
          </a:xfrm>
        </p:spPr>
        <p:txBody>
          <a:bodyPr/>
          <a:lstStyle/>
          <a:p>
            <a:r>
              <a:rPr lang="en-US" dirty="0" smtClean="0"/>
              <a:t>COX-1 vs COX-2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77" y="1828800"/>
            <a:ext cx="10319657" cy="4351337"/>
          </a:xfrm>
        </p:spPr>
        <p:txBody>
          <a:bodyPr>
            <a:normAutofit/>
          </a:bodyPr>
          <a:lstStyle/>
          <a:p>
            <a:r>
              <a:rPr lang="en-US" b="1" dirty="0"/>
              <a:t>COX-1</a:t>
            </a:r>
            <a:r>
              <a:rPr lang="en-US" dirty="0"/>
              <a:t> help regulate </a:t>
            </a:r>
            <a:r>
              <a:rPr lang="en-US" b="1" dirty="0"/>
              <a:t>normal cell activity </a:t>
            </a:r>
            <a:r>
              <a:rPr lang="en-US" dirty="0"/>
              <a:t>and </a:t>
            </a:r>
            <a:r>
              <a:rPr lang="en-US" dirty="0" smtClean="0"/>
              <a:t>maintain cellular homeostasis (housekeeping functions): stomach mucosa, renal function</a:t>
            </a:r>
          </a:p>
          <a:p>
            <a:r>
              <a:rPr lang="en-US" dirty="0"/>
              <a:t>The </a:t>
            </a:r>
            <a:r>
              <a:rPr lang="en-US" b="1" dirty="0"/>
              <a:t>COX-2</a:t>
            </a:r>
            <a:r>
              <a:rPr lang="en-US" dirty="0"/>
              <a:t> enzyme, however, seems to be </a:t>
            </a:r>
            <a:r>
              <a:rPr lang="en-US" dirty="0" smtClean="0"/>
              <a:t>produced primarily </a:t>
            </a:r>
            <a:r>
              <a:rPr lang="en-US" dirty="0"/>
              <a:t>in </a:t>
            </a:r>
            <a:r>
              <a:rPr lang="en-US" b="1" dirty="0"/>
              <a:t>injured </a:t>
            </a:r>
            <a:r>
              <a:rPr lang="en-US" b="1" dirty="0" smtClean="0"/>
              <a:t>cells. </a:t>
            </a:r>
            <a:r>
              <a:rPr lang="en-US" dirty="0"/>
              <a:t>produces prostaglandins that mediate pain </a:t>
            </a:r>
            <a:r>
              <a:rPr lang="en-US" dirty="0" smtClean="0"/>
              <a:t>and other </a:t>
            </a:r>
            <a:r>
              <a:rPr lang="en-US" dirty="0"/>
              <a:t>aspects of the </a:t>
            </a:r>
            <a:r>
              <a:rPr lang="en-US" dirty="0" smtClean="0"/>
              <a:t>inflammatory response. </a:t>
            </a:r>
            <a:r>
              <a:rPr lang="en-US" dirty="0"/>
              <a:t>COX-2 often represents an “</a:t>
            </a:r>
            <a:r>
              <a:rPr lang="en-US" b="1" dirty="0" smtClean="0"/>
              <a:t>emergency</a:t>
            </a:r>
            <a:r>
              <a:rPr lang="en-US" dirty="0" smtClean="0"/>
              <a:t>” enzyme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/>
              <a:t>However, </a:t>
            </a:r>
            <a:r>
              <a:rPr lang="en-US" dirty="0" smtClean="0"/>
              <a:t>recent evidence </a:t>
            </a:r>
            <a:r>
              <a:rPr lang="en-US" dirty="0"/>
              <a:t>suggests that prostaglandins </a:t>
            </a:r>
            <a:r>
              <a:rPr lang="en-US" dirty="0" smtClean="0"/>
              <a:t>produced by </a:t>
            </a:r>
            <a:r>
              <a:rPr lang="en-US" dirty="0"/>
              <a:t>COX-1 are not always </a:t>
            </a:r>
            <a:r>
              <a:rPr lang="en-US" dirty="0" smtClean="0"/>
              <a:t>beneficial</a:t>
            </a:r>
            <a:r>
              <a:rPr lang="en-US" dirty="0"/>
              <a:t>, and </a:t>
            </a:r>
            <a:r>
              <a:rPr lang="en-US" dirty="0" smtClean="0"/>
              <a:t>COX-2- induced </a:t>
            </a:r>
            <a:r>
              <a:rPr lang="en-US" dirty="0"/>
              <a:t>prostaglandins are not always </a:t>
            </a:r>
            <a:r>
              <a:rPr lang="en-US" dirty="0" smtClean="0"/>
              <a:t>harmful.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prostaglandins produced by the COX-2 </a:t>
            </a:r>
            <a:r>
              <a:rPr lang="en-US" dirty="0" smtClean="0"/>
              <a:t>enzyme, for </a:t>
            </a:r>
            <a:r>
              <a:rPr lang="en-US" dirty="0"/>
              <a:t>example, may help </a:t>
            </a:r>
            <a:r>
              <a:rPr lang="en-US" b="1" dirty="0"/>
              <a:t>lower blood pressure </a:t>
            </a:r>
            <a:r>
              <a:rPr lang="en-US" dirty="0"/>
              <a:t>and </a:t>
            </a:r>
            <a:r>
              <a:rPr lang="en-US" b="1" dirty="0" smtClean="0"/>
              <a:t>prevent arterial </a:t>
            </a:r>
            <a:r>
              <a:rPr lang="en-US" b="1" dirty="0"/>
              <a:t>thrombosis </a:t>
            </a:r>
            <a:r>
              <a:rPr lang="en-US" dirty="0"/>
              <a:t>that would otherwise </a:t>
            </a:r>
            <a:r>
              <a:rPr lang="en-US" dirty="0" smtClean="0"/>
              <a:t>cause heart </a:t>
            </a:r>
            <a:r>
              <a:rPr lang="en-US" dirty="0"/>
              <a:t>attack and stroke in susceptible individuals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u="sng" dirty="0" smtClean="0"/>
              <a:t> </a:t>
            </a:r>
            <a:r>
              <a:rPr lang="en-US" b="1" u="sng" dirty="0"/>
              <a:t>Aspirin and most of the traditional NSAIDs are nonselective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26" y="296092"/>
            <a:ext cx="969264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Aspirin: the prototypical NSAID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26" y="1384663"/>
            <a:ext cx="8595360" cy="4351337"/>
          </a:xfrm>
        </p:spPr>
        <p:txBody>
          <a:bodyPr/>
          <a:lstStyle/>
          <a:p>
            <a:r>
              <a:rPr lang="en-US" dirty="0"/>
              <a:t>Aspirin is the oldest </a:t>
            </a:r>
            <a:r>
              <a:rPr lang="en-US" dirty="0" smtClean="0"/>
              <a:t>NSAID, and </a:t>
            </a:r>
            <a:r>
              <a:rPr lang="en-US" dirty="0"/>
              <a:t>other NSAIDs are often compared with aspirin </a:t>
            </a:r>
            <a:r>
              <a:rPr lang="en-US" dirty="0" smtClean="0"/>
              <a:t>in terms </a:t>
            </a:r>
            <a:r>
              <a:rPr lang="en-US" dirty="0"/>
              <a:t>of efficacy and safety</a:t>
            </a:r>
            <a:r>
              <a:rPr lang="en-US" dirty="0" smtClean="0"/>
              <a:t>.</a:t>
            </a:r>
          </a:p>
          <a:p>
            <a:r>
              <a:rPr lang="en-US" dirty="0"/>
              <a:t>an important medication for </a:t>
            </a:r>
            <a:r>
              <a:rPr lang="en-US" b="1" dirty="0" smtClean="0"/>
              <a:t>preventing thromboembolic </a:t>
            </a:r>
            <a:r>
              <a:rPr lang="en-US" b="1" dirty="0"/>
              <a:t>conditions </a:t>
            </a:r>
            <a:r>
              <a:rPr lang="en-US" dirty="0"/>
              <a:t>(e.g., heart </a:t>
            </a:r>
            <a:r>
              <a:rPr lang="en-US" dirty="0" smtClean="0"/>
              <a:t>attack, stroke</a:t>
            </a:r>
            <a:r>
              <a:rPr lang="en-US" dirty="0"/>
              <a:t>) and possibly preventing certain forms </a:t>
            </a:r>
            <a:r>
              <a:rPr lang="en-US" dirty="0" smtClean="0"/>
              <a:t>of cancer.</a:t>
            </a:r>
          </a:p>
          <a:p>
            <a:r>
              <a:rPr lang="en-US" dirty="0" smtClean="0"/>
              <a:t>Clinical applications:</a:t>
            </a:r>
          </a:p>
          <a:p>
            <a:pPr marL="617220" lvl="1" indent="-342900">
              <a:buFont typeface="+mj-lt"/>
              <a:buAutoNum type="arabicParenR"/>
            </a:pPr>
            <a:r>
              <a:rPr lang="en-US" dirty="0" smtClean="0"/>
              <a:t>Pain and inflammation</a:t>
            </a:r>
          </a:p>
          <a:p>
            <a:pPr marL="617220" lvl="1" indent="-342900">
              <a:buFont typeface="+mj-lt"/>
              <a:buAutoNum type="arabicParenR"/>
            </a:pPr>
            <a:r>
              <a:rPr lang="en-US" dirty="0" smtClean="0"/>
              <a:t>Fever</a:t>
            </a:r>
          </a:p>
          <a:p>
            <a:pPr marL="617220" lvl="1" indent="-342900">
              <a:buFont typeface="+mj-lt"/>
              <a:buAutoNum type="arabicParenR"/>
            </a:pPr>
            <a:r>
              <a:rPr lang="en-US" dirty="0" smtClean="0"/>
              <a:t>Vascular disorders</a:t>
            </a:r>
          </a:p>
          <a:p>
            <a:pPr marL="617220" lvl="1" indent="-342900">
              <a:buFont typeface="+mj-lt"/>
              <a:buAutoNum type="arabicParenR"/>
            </a:pPr>
            <a:r>
              <a:rPr lang="en-US" dirty="0" smtClean="0"/>
              <a:t>Prevention of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49" y="139336"/>
            <a:ext cx="9692640" cy="768213"/>
          </a:xfrm>
        </p:spPr>
        <p:txBody>
          <a:bodyPr/>
          <a:lstStyle/>
          <a:p>
            <a:r>
              <a:rPr lang="en-US" dirty="0" smtClean="0"/>
              <a:t>Adverse effects: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49" y="1160098"/>
            <a:ext cx="10311820" cy="435133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smtClean="0"/>
              <a:t>Gastrointestinal problems:</a:t>
            </a:r>
          </a:p>
          <a:p>
            <a:r>
              <a:rPr lang="en-US" dirty="0" smtClean="0"/>
              <a:t>Minor stomach </a:t>
            </a:r>
            <a:r>
              <a:rPr lang="en-US" dirty="0"/>
              <a:t>discomfort to variable amounts of upper </a:t>
            </a:r>
            <a:r>
              <a:rPr lang="en-US" dirty="0" smtClean="0"/>
              <a:t>GI </a:t>
            </a:r>
            <a:r>
              <a:rPr lang="en-US" b="1" dirty="0" smtClean="0"/>
              <a:t>hemorrhage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ulceration</a:t>
            </a:r>
            <a:r>
              <a:rPr lang="en-US" dirty="0"/>
              <a:t> are fairly </a:t>
            </a:r>
            <a:r>
              <a:rPr lang="en-US" dirty="0" smtClean="0"/>
              <a:t>common. </a:t>
            </a:r>
            <a:r>
              <a:rPr lang="en-US" dirty="0"/>
              <a:t>loss </a:t>
            </a:r>
            <a:r>
              <a:rPr lang="en-US" dirty="0" smtClean="0"/>
              <a:t>of protective </a:t>
            </a:r>
            <a:r>
              <a:rPr lang="en-US" dirty="0"/>
              <a:t>prostaglandins </a:t>
            </a:r>
            <a:r>
              <a:rPr lang="en-US" dirty="0" smtClean="0"/>
              <a:t>(PGI2 </a:t>
            </a:r>
            <a:r>
              <a:rPr lang="en-US" dirty="0"/>
              <a:t>and </a:t>
            </a:r>
            <a:r>
              <a:rPr lang="en-US" dirty="0" smtClean="0"/>
              <a:t>PGE2) from </a:t>
            </a:r>
            <a:r>
              <a:rPr lang="en-US" dirty="0"/>
              <a:t>the mucosal </a:t>
            </a:r>
            <a:r>
              <a:rPr lang="en-US" dirty="0" smtClean="0"/>
              <a:t>lining. </a:t>
            </a:r>
          </a:p>
          <a:p>
            <a:r>
              <a:rPr lang="en-US" dirty="0" smtClean="0"/>
              <a:t>Protection by </a:t>
            </a:r>
            <a:r>
              <a:rPr lang="en-US" dirty="0"/>
              <a:t>inhibiting </a:t>
            </a:r>
            <a:r>
              <a:rPr lang="en-US" dirty="0" smtClean="0"/>
              <a:t>gastric acid </a:t>
            </a:r>
            <a:r>
              <a:rPr lang="en-US" dirty="0"/>
              <a:t>secretion, increasing the production of </a:t>
            </a:r>
            <a:r>
              <a:rPr lang="en-US" dirty="0" smtClean="0"/>
              <a:t>mucus in </a:t>
            </a:r>
            <a:r>
              <a:rPr lang="en-US" dirty="0"/>
              <a:t>the stomach lining, and maintaining blood flow </a:t>
            </a:r>
            <a:r>
              <a:rPr lang="en-US" dirty="0" smtClean="0"/>
              <a:t>to the </a:t>
            </a:r>
            <a:r>
              <a:rPr lang="en-US" dirty="0"/>
              <a:t>gastric mucosa</a:t>
            </a:r>
            <a:r>
              <a:rPr lang="en-US" dirty="0" smtClean="0"/>
              <a:t>.</a:t>
            </a:r>
          </a:p>
          <a:p>
            <a:r>
              <a:rPr lang="en-US" dirty="0"/>
              <a:t>Certain patients are more susceptible to GI </a:t>
            </a:r>
            <a:r>
              <a:rPr lang="en-US" dirty="0" smtClean="0"/>
              <a:t>injury from aspirin-like </a:t>
            </a:r>
            <a:r>
              <a:rPr lang="en-US" dirty="0"/>
              <a:t>drugs. </a:t>
            </a:r>
            <a:r>
              <a:rPr lang="en-US" dirty="0" smtClean="0"/>
              <a:t>as </a:t>
            </a:r>
            <a:r>
              <a:rPr lang="en-US" b="1" dirty="0"/>
              <a:t>advanced </a:t>
            </a:r>
            <a:r>
              <a:rPr lang="en-US" b="1" dirty="0" smtClean="0"/>
              <a:t>age, a </a:t>
            </a:r>
            <a:r>
              <a:rPr lang="en-US" b="1" dirty="0"/>
              <a:t>history of ulcers</a:t>
            </a:r>
            <a:r>
              <a:rPr lang="en-US" dirty="0"/>
              <a:t>, use of </a:t>
            </a:r>
            <a:r>
              <a:rPr lang="en-US" b="1" dirty="0"/>
              <a:t>multiple NSAIDs</a:t>
            </a:r>
            <a:r>
              <a:rPr lang="en-US" dirty="0"/>
              <a:t>, </a:t>
            </a:r>
            <a:r>
              <a:rPr lang="en-US" b="1" dirty="0"/>
              <a:t>use </a:t>
            </a:r>
            <a:r>
              <a:rPr lang="en-US" b="1" dirty="0" smtClean="0"/>
              <a:t>of high </a:t>
            </a:r>
            <a:r>
              <a:rPr lang="en-US" b="1" dirty="0"/>
              <a:t>doses of an NSAID</a:t>
            </a:r>
            <a:r>
              <a:rPr lang="en-US" dirty="0"/>
              <a:t>, and use of other agents (e.g</a:t>
            </a:r>
            <a:r>
              <a:rPr lang="en-US" dirty="0" smtClean="0"/>
              <a:t>., anti-inflammatory </a:t>
            </a:r>
            <a:r>
              <a:rPr lang="en-US" b="1" dirty="0"/>
              <a:t>steroids</a:t>
            </a:r>
            <a:r>
              <a:rPr lang="en-US" dirty="0"/>
              <a:t>, </a:t>
            </a:r>
            <a:r>
              <a:rPr lang="en-US" b="1" dirty="0"/>
              <a:t>anticoagulants</a:t>
            </a:r>
            <a:r>
              <a:rPr lang="en-US" dirty="0" smtClean="0"/>
              <a:t>), </a:t>
            </a:r>
            <a:r>
              <a:rPr lang="en-US" b="1" i="1" dirty="0" smtClean="0"/>
              <a:t>Helicobacter pylori</a:t>
            </a:r>
            <a:r>
              <a:rPr lang="en-US" b="1" dirty="0"/>
              <a:t> </a:t>
            </a:r>
            <a:r>
              <a:rPr lang="en-US" dirty="0" smtClean="0"/>
              <a:t>infection</a:t>
            </a:r>
          </a:p>
          <a:p>
            <a:r>
              <a:rPr lang="en-US" dirty="0"/>
              <a:t>Enteric-coated aspirin ???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9" y="4822687"/>
            <a:ext cx="922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84" y="197222"/>
            <a:ext cx="9692640" cy="687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Adverse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236" y="1443318"/>
            <a:ext cx="9641004" cy="470493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en-US" dirty="0"/>
              <a:t>Cardiovascular </a:t>
            </a:r>
            <a:r>
              <a:rPr lang="en-US" dirty="0" smtClean="0"/>
              <a:t>problems:</a:t>
            </a:r>
          </a:p>
          <a:p>
            <a:pPr marL="0" indent="0">
              <a:buNone/>
            </a:pPr>
            <a:r>
              <a:rPr lang="en-US" dirty="0" smtClean="0"/>
              <a:t>Loss </a:t>
            </a:r>
            <a:r>
              <a:rPr lang="en-US" dirty="0"/>
              <a:t>of </a:t>
            </a:r>
            <a:r>
              <a:rPr lang="en-US" dirty="0" smtClean="0"/>
              <a:t>PGI2 and PGE2 </a:t>
            </a:r>
            <a:r>
              <a:rPr lang="en-US" dirty="0"/>
              <a:t>can </a:t>
            </a:r>
            <a:r>
              <a:rPr lang="en-US" dirty="0" smtClean="0"/>
              <a:t>result </a:t>
            </a:r>
            <a:r>
              <a:rPr lang="en-US" dirty="0"/>
              <a:t>in </a:t>
            </a:r>
            <a:r>
              <a:rPr lang="en-US" b="1" dirty="0" smtClean="0"/>
              <a:t>increased blood </a:t>
            </a:r>
            <a:r>
              <a:rPr lang="en-US" b="1" dirty="0"/>
              <a:t>pressure </a:t>
            </a:r>
            <a:r>
              <a:rPr lang="en-US" dirty="0"/>
              <a:t>and </a:t>
            </a:r>
            <a:r>
              <a:rPr lang="en-US" b="1" dirty="0"/>
              <a:t>increased clotting activity </a:t>
            </a:r>
            <a:r>
              <a:rPr lang="en-US" dirty="0"/>
              <a:t>that </a:t>
            </a:r>
            <a:r>
              <a:rPr lang="en-US" dirty="0" smtClean="0"/>
              <a:t>can lead </a:t>
            </a:r>
            <a:r>
              <a:rPr lang="en-US" dirty="0"/>
              <a:t>to myocardial infarction and stroke in </a:t>
            </a:r>
            <a:r>
              <a:rPr lang="en-US" dirty="0" smtClean="0"/>
              <a:t>susceptible individuals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Rofecoxib, Valdecoxib</a:t>
            </a:r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risk of cardiovascular </a:t>
            </a:r>
            <a:r>
              <a:rPr lang="en-US" b="1" dirty="0" smtClean="0"/>
              <a:t>problems increases </a:t>
            </a:r>
            <a:r>
              <a:rPr lang="en-US" b="1" dirty="0"/>
              <a:t>if the drug is more selective for the </a:t>
            </a:r>
            <a:r>
              <a:rPr lang="en-US" b="1" dirty="0" smtClean="0"/>
              <a:t>COX-2 isoenzyme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arenR" startAt="3"/>
            </a:pPr>
            <a:r>
              <a:rPr lang="en-US" dirty="0"/>
              <a:t>Other side effects: hepatitis, </a:t>
            </a:r>
            <a:r>
              <a:rPr lang="en-US" b="1" dirty="0"/>
              <a:t>Reye’s </a:t>
            </a:r>
            <a:r>
              <a:rPr lang="en-US" b="1" dirty="0" smtClean="0"/>
              <a:t>syndrome ???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t might </a:t>
            </a:r>
            <a:r>
              <a:rPr lang="en-US" dirty="0"/>
              <a:t>be prudent to avoid the use of NSAIDs </a:t>
            </a:r>
            <a:r>
              <a:rPr lang="en-US" dirty="0" smtClean="0"/>
              <a:t>immediately following </a:t>
            </a:r>
            <a:r>
              <a:rPr lang="en-US" u="sng" dirty="0"/>
              <a:t>fracture or bone surgery</a:t>
            </a:r>
            <a:endParaRPr 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60" y="156754"/>
            <a:ext cx="9692640" cy="733379"/>
          </a:xfrm>
        </p:spPr>
        <p:txBody>
          <a:bodyPr/>
          <a:lstStyle/>
          <a:p>
            <a:r>
              <a:rPr lang="en-US" dirty="0" smtClean="0"/>
              <a:t>Quiz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19" y="1349829"/>
            <a:ext cx="10242151" cy="435133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800" b="1" dirty="0" smtClean="0"/>
              <a:t>Name at least four anti-spasm drugs.</a:t>
            </a:r>
          </a:p>
          <a:p>
            <a:pPr marL="342900" indent="-342900">
              <a:buFont typeface="+mj-lt"/>
              <a:buAutoNum type="arabicParenR"/>
            </a:pPr>
            <a:endParaRPr lang="en-US" sz="2800" b="1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2800" b="1" dirty="0" smtClean="0"/>
              <a:t>Name at least four antispasticity drugs.</a:t>
            </a:r>
          </a:p>
          <a:p>
            <a:pPr marL="342900" indent="-342900">
              <a:buFont typeface="+mj-lt"/>
              <a:buAutoNum type="arabicParenR"/>
            </a:pPr>
            <a:endParaRPr lang="en-US" sz="2800" b="1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2800" b="1" dirty="0" smtClean="0"/>
              <a:t>Why oral baclofen is not favorable in supraspinal spasticity? In what disease is baclofen a choice drug?</a:t>
            </a:r>
          </a:p>
          <a:p>
            <a:pPr marL="342900" indent="-342900">
              <a:buFont typeface="+mj-lt"/>
              <a:buAutoNum type="arabicParenR"/>
            </a:pPr>
            <a:endParaRPr lang="en-US" sz="2800" b="1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2800" b="1" dirty="0" smtClean="0"/>
              <a:t>Compare IT and oral baclofen.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587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737" y="191589"/>
            <a:ext cx="9515218" cy="640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41" y="391884"/>
            <a:ext cx="9692640" cy="820465"/>
          </a:xfrm>
        </p:spPr>
        <p:txBody>
          <a:bodyPr/>
          <a:lstStyle/>
          <a:p>
            <a:r>
              <a:rPr lang="en-US" dirty="0" smtClean="0"/>
              <a:t>Aspirin vs other NSAIDs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41" y="1506583"/>
            <a:ext cx="10259568" cy="4351337"/>
          </a:xfrm>
        </p:spPr>
        <p:txBody>
          <a:bodyPr/>
          <a:lstStyle/>
          <a:p>
            <a:r>
              <a:rPr lang="en-US" b="1" dirty="0" smtClean="0"/>
              <a:t>Selection of medication? Now what?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Patient risk factors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Prior experiences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Use of concurrent drugs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Desired effect (anti-inflammatory</a:t>
            </a:r>
            <a:r>
              <a:rPr lang="en-US" dirty="0"/>
              <a:t> </a:t>
            </a:r>
            <a:r>
              <a:rPr lang="en-US" dirty="0" smtClean="0"/>
              <a:t>or analgesic)/ </a:t>
            </a:r>
            <a:r>
              <a:rPr lang="en-US" b="1" dirty="0" smtClean="0"/>
              <a:t>different effectiveness of drugs</a:t>
            </a:r>
          </a:p>
          <a:p>
            <a:pPr marL="342900" indent="-342900">
              <a:buFont typeface="+mj-lt"/>
              <a:buAutoNum type="arabicParenR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0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0" y="585099"/>
            <a:ext cx="11061040" cy="538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08" y="556028"/>
            <a:ext cx="10909935" cy="32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89" y="252547"/>
            <a:ext cx="9692640" cy="759505"/>
          </a:xfrm>
        </p:spPr>
        <p:txBody>
          <a:bodyPr/>
          <a:lstStyle/>
          <a:p>
            <a:r>
              <a:rPr lang="en-US" dirty="0" smtClean="0"/>
              <a:t>Acetaminophen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21" y="1254035"/>
            <a:ext cx="9693510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Paracetamol</a:t>
            </a:r>
          </a:p>
          <a:p>
            <a:r>
              <a:rPr lang="en-US" dirty="0"/>
              <a:t>Acetaminophen is often equal to </a:t>
            </a:r>
            <a:r>
              <a:rPr lang="en-US" dirty="0" smtClean="0"/>
              <a:t>aspirin and </a:t>
            </a:r>
            <a:r>
              <a:rPr lang="en-US" dirty="0"/>
              <a:t>NSAIDs in terms of </a:t>
            </a:r>
            <a:r>
              <a:rPr lang="en-US" b="1" dirty="0"/>
              <a:t>analgesic</a:t>
            </a:r>
            <a:r>
              <a:rPr lang="en-US" dirty="0"/>
              <a:t> and </a:t>
            </a:r>
            <a:r>
              <a:rPr lang="en-US" b="1" dirty="0" smtClean="0"/>
              <a:t>antipyretic effects</a:t>
            </a:r>
            <a:r>
              <a:rPr lang="en-US" dirty="0"/>
              <a:t>, but </a:t>
            </a:r>
            <a:r>
              <a:rPr lang="en-US" b="1" u="sng" dirty="0"/>
              <a:t>it does not have any appreciable </a:t>
            </a:r>
            <a:r>
              <a:rPr lang="en-US" b="1" u="sng" dirty="0" smtClean="0"/>
              <a:t>anti-inflammatory or </a:t>
            </a:r>
            <a:r>
              <a:rPr lang="en-US" b="1" u="sng" dirty="0"/>
              <a:t>anticoagulant </a:t>
            </a:r>
            <a:r>
              <a:rPr lang="en-US" b="1" u="sng" dirty="0" smtClean="0"/>
              <a:t>effects.</a:t>
            </a:r>
          </a:p>
          <a:p>
            <a:r>
              <a:rPr lang="en-US" dirty="0"/>
              <a:t>it is not </a:t>
            </a:r>
            <a:r>
              <a:rPr lang="en-US" dirty="0" smtClean="0"/>
              <a:t>associated with </a:t>
            </a:r>
            <a:r>
              <a:rPr lang="en-US" dirty="0"/>
              <a:t>upper GI tract irritation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Why </a:t>
            </a:r>
            <a:r>
              <a:rPr lang="en-US" dirty="0"/>
              <a:t>acetaminophen fails to exert </a:t>
            </a:r>
            <a:r>
              <a:rPr lang="en-US" dirty="0" smtClean="0"/>
              <a:t>anti-inflammatory and </a:t>
            </a:r>
            <a:r>
              <a:rPr lang="en-US" dirty="0"/>
              <a:t>anticoagulant effects is unclear. One </a:t>
            </a:r>
            <a:r>
              <a:rPr lang="en-US" dirty="0" smtClean="0"/>
              <a:t>explanation is </a:t>
            </a:r>
            <a:r>
              <a:rPr lang="en-US" dirty="0"/>
              <a:t>that this drug </a:t>
            </a:r>
            <a:r>
              <a:rPr lang="en-US" b="1" dirty="0"/>
              <a:t>preferentially inhibits central </a:t>
            </a:r>
            <a:r>
              <a:rPr lang="en-US" b="1" dirty="0" smtClean="0"/>
              <a:t>nervous system </a:t>
            </a:r>
            <a:r>
              <a:rPr lang="en-US" b="1" dirty="0"/>
              <a:t>(CNS) prostaglandin production </a:t>
            </a:r>
            <a:r>
              <a:rPr lang="en-US" dirty="0"/>
              <a:t>but has </a:t>
            </a:r>
            <a:r>
              <a:rPr lang="en-US" dirty="0" smtClean="0"/>
              <a:t>little effect </a:t>
            </a:r>
            <a:r>
              <a:rPr lang="en-US" dirty="0"/>
              <a:t>on peripheral cyclooxygenase </a:t>
            </a:r>
            <a:r>
              <a:rPr lang="en-US" dirty="0" smtClean="0"/>
              <a:t>activity + </a:t>
            </a:r>
            <a:r>
              <a:rPr lang="en-US" b="1" dirty="0" smtClean="0"/>
              <a:t>COX-3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43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1"/>
            <a:ext cx="11295017" cy="6858000"/>
          </a:xfrm>
        </p:spPr>
      </p:pic>
    </p:spTree>
    <p:extLst>
      <p:ext uri="{BB962C8B-B14F-4D97-AF65-F5344CB8AC3E}">
        <p14:creationId xmlns:p14="http://schemas.microsoft.com/office/powerpoint/2010/main" val="7550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THANKS 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FOR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 YOUR ATTENTION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75" y="182879"/>
            <a:ext cx="9692640" cy="942385"/>
          </a:xfrm>
        </p:spPr>
        <p:txBody>
          <a:bodyPr/>
          <a:lstStyle/>
          <a:p>
            <a:r>
              <a:rPr lang="en-US" dirty="0" smtClean="0"/>
              <a:t>NSAIDs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638" y="1550126"/>
            <a:ext cx="8595360" cy="4351337"/>
          </a:xfrm>
        </p:spPr>
        <p:txBody>
          <a:bodyPr/>
          <a:lstStyle/>
          <a:p>
            <a:r>
              <a:rPr lang="en-US" dirty="0" smtClean="0"/>
              <a:t>Nonsteroidal anti-inflammatory drugs (vs glucocorticoids)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ability to decrease </a:t>
            </a:r>
            <a:r>
              <a:rPr lang="en-US" b="1" dirty="0"/>
              <a:t>inflammation</a:t>
            </a:r>
            <a:r>
              <a:rPr lang="en-US" dirty="0"/>
              <a:t>,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ability to relieve </a:t>
            </a:r>
            <a:r>
              <a:rPr lang="en-US" i="1" dirty="0" smtClean="0"/>
              <a:t>mild-to-moderate</a:t>
            </a:r>
            <a:r>
              <a:rPr lang="en-US" dirty="0" smtClean="0"/>
              <a:t> pain </a:t>
            </a:r>
            <a:r>
              <a:rPr lang="en-US" dirty="0"/>
              <a:t>(</a:t>
            </a:r>
            <a:r>
              <a:rPr lang="en-US" b="1" dirty="0"/>
              <a:t>analgesia</a:t>
            </a:r>
            <a:r>
              <a:rPr lang="en-US" dirty="0"/>
              <a:t>), </a:t>
            </a: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ability to decrease </a:t>
            </a:r>
            <a:r>
              <a:rPr lang="en-US" dirty="0" smtClean="0"/>
              <a:t>elevated body </a:t>
            </a:r>
            <a:r>
              <a:rPr lang="en-US" dirty="0"/>
              <a:t>temperature associated with fever (</a:t>
            </a:r>
            <a:r>
              <a:rPr lang="en-US" b="1" dirty="0"/>
              <a:t>antipyresis</a:t>
            </a:r>
            <a:r>
              <a:rPr lang="en-US" dirty="0"/>
              <a:t>),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ability to decrease blood </a:t>
            </a:r>
            <a:r>
              <a:rPr lang="en-US" dirty="0" smtClean="0"/>
              <a:t>clotting by </a:t>
            </a:r>
            <a:r>
              <a:rPr lang="en-US" dirty="0"/>
              <a:t>inhibiting platelet aggregation (</a:t>
            </a:r>
            <a:r>
              <a:rPr lang="en-US" b="1" dirty="0"/>
              <a:t>anticoagulation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4" y="1102801"/>
            <a:ext cx="10412530" cy="409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78" y="158358"/>
            <a:ext cx="10225878" cy="632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35" y="113211"/>
            <a:ext cx="9692640" cy="820465"/>
          </a:xfrm>
        </p:spPr>
        <p:txBody>
          <a:bodyPr/>
          <a:lstStyle/>
          <a:p>
            <a:r>
              <a:rPr lang="en-US" dirty="0" smtClean="0"/>
              <a:t>Aspirin &amp; other NSAIDs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7" y="1149529"/>
            <a:ext cx="10024436" cy="4351337"/>
          </a:xfrm>
        </p:spPr>
        <p:txBody>
          <a:bodyPr/>
          <a:lstStyle/>
          <a:p>
            <a:r>
              <a:rPr lang="en-US" dirty="0" smtClean="0"/>
              <a:t>Aspirin = acetylsalicylic acid</a:t>
            </a:r>
          </a:p>
          <a:p>
            <a:r>
              <a:rPr lang="en-US" b="1" dirty="0" smtClean="0"/>
              <a:t>Acetaminophen</a:t>
            </a:r>
            <a:r>
              <a:rPr lang="en-US" dirty="0" smtClean="0"/>
              <a:t> </a:t>
            </a:r>
            <a:r>
              <a:rPr lang="en-US" dirty="0"/>
              <a:t>is similar to aspirin and </a:t>
            </a:r>
            <a:r>
              <a:rPr lang="en-US" dirty="0" smtClean="0"/>
              <a:t>other NSAIDs </a:t>
            </a:r>
            <a:r>
              <a:rPr lang="en-US" dirty="0"/>
              <a:t>in its ability to decrease pain and </a:t>
            </a:r>
            <a:r>
              <a:rPr lang="en-US" dirty="0" smtClean="0"/>
              <a:t>fever, but </a:t>
            </a:r>
            <a:r>
              <a:rPr lang="en-US" dirty="0"/>
              <a:t>it is not considered an NSAID because it </a:t>
            </a:r>
            <a:r>
              <a:rPr lang="en-US" b="1" dirty="0" smtClean="0"/>
              <a:t>lacks anti-inflammatory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anticoagulant properties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Mechanism of action of NSAIDs: inhibition of biosynthesis </a:t>
            </a:r>
            <a:r>
              <a:rPr lang="en-US" dirty="0"/>
              <a:t>of a group of endogenous </a:t>
            </a:r>
            <a:r>
              <a:rPr lang="en-US" dirty="0" smtClean="0"/>
              <a:t>compounds known </a:t>
            </a:r>
            <a:r>
              <a:rPr lang="en-US" dirty="0"/>
              <a:t>collectively as the </a:t>
            </a:r>
            <a:r>
              <a:rPr lang="en-US" i="1" dirty="0"/>
              <a:t>prostaglandins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394" y="3811361"/>
            <a:ext cx="6042115" cy="277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29" y="235131"/>
            <a:ext cx="9692640" cy="768213"/>
          </a:xfrm>
        </p:spPr>
        <p:txBody>
          <a:bodyPr/>
          <a:lstStyle/>
          <a:p>
            <a:r>
              <a:rPr lang="en-US" dirty="0" smtClean="0"/>
              <a:t>PGs, TxA2 &amp; 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929" y="1245325"/>
            <a:ext cx="9893808" cy="4351337"/>
          </a:xfrm>
        </p:spPr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exception of the </a:t>
            </a:r>
            <a:r>
              <a:rPr lang="en-US" b="1" dirty="0"/>
              <a:t>red blood cell</a:t>
            </a:r>
            <a:r>
              <a:rPr lang="en-US" dirty="0"/>
              <a:t>, </a:t>
            </a:r>
            <a:r>
              <a:rPr lang="en-US" dirty="0" smtClean="0"/>
              <a:t>virtually every </a:t>
            </a:r>
            <a:r>
              <a:rPr lang="en-US" dirty="0"/>
              <a:t>type of living cell in the human body is </a:t>
            </a:r>
            <a:r>
              <a:rPr lang="en-US" dirty="0" smtClean="0"/>
              <a:t>able to </a:t>
            </a:r>
            <a:r>
              <a:rPr lang="en-US" dirty="0"/>
              <a:t>produce prostaglandins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Regulate cell </a:t>
            </a:r>
            <a:r>
              <a:rPr lang="en-US" dirty="0"/>
              <a:t>function under </a:t>
            </a:r>
            <a:r>
              <a:rPr lang="en-US" b="1" dirty="0"/>
              <a:t>normal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/>
              <a:t>pathological conditions</a:t>
            </a:r>
            <a:r>
              <a:rPr lang="en-US" dirty="0" smtClean="0"/>
              <a:t>.</a:t>
            </a:r>
          </a:p>
          <a:p>
            <a:r>
              <a:rPr lang="en-US" dirty="0"/>
              <a:t>often referred to as </a:t>
            </a:r>
            <a:r>
              <a:rPr lang="en-US" i="1" dirty="0"/>
              <a:t>eicosanoids </a:t>
            </a:r>
            <a:r>
              <a:rPr lang="en-US" dirty="0"/>
              <a:t>because they all </a:t>
            </a:r>
            <a:r>
              <a:rPr lang="en-US" dirty="0" smtClean="0"/>
              <a:t>are derived </a:t>
            </a:r>
            <a:r>
              <a:rPr lang="en-US" dirty="0"/>
              <a:t>from 20-carbon fatty </a:t>
            </a:r>
            <a:r>
              <a:rPr lang="en-US" dirty="0" smtClean="0"/>
              <a:t>acids. </a:t>
            </a:r>
            <a:r>
              <a:rPr lang="en-US" dirty="0"/>
              <a:t>The term </a:t>
            </a:r>
            <a:r>
              <a:rPr lang="en-US" i="1" dirty="0"/>
              <a:t>eicosanoid </a:t>
            </a:r>
            <a:r>
              <a:rPr lang="en-US" dirty="0"/>
              <a:t>is derived from </a:t>
            </a:r>
            <a:r>
              <a:rPr lang="en-US" i="1" dirty="0" smtClean="0"/>
              <a:t>eicosa, </a:t>
            </a:r>
            <a:r>
              <a:rPr lang="en-US" dirty="0" smtClean="0"/>
              <a:t>meaning </a:t>
            </a:r>
            <a:r>
              <a:rPr lang="en-US" dirty="0"/>
              <a:t>“20-carbon,” and </a:t>
            </a:r>
            <a:r>
              <a:rPr lang="en-US" i="1" dirty="0"/>
              <a:t>enoic</a:t>
            </a:r>
            <a:r>
              <a:rPr lang="en-US" dirty="0"/>
              <a:t>, meaning “</a:t>
            </a:r>
            <a:r>
              <a:rPr lang="en-US" dirty="0" smtClean="0"/>
              <a:t>containing double </a:t>
            </a:r>
            <a:r>
              <a:rPr lang="en-US" dirty="0"/>
              <a:t>bonds</a:t>
            </a:r>
            <a:r>
              <a:rPr lang="en-US" dirty="0" smtClean="0"/>
              <a:t>.”)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29" y="3558461"/>
            <a:ext cx="4468449" cy="26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715" y="505098"/>
            <a:ext cx="8042603" cy="57587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-1676836" y="3009248"/>
            <a:ext cx="5256554" cy="875270"/>
          </a:xfrm>
        </p:spPr>
        <p:txBody>
          <a:bodyPr/>
          <a:lstStyle/>
          <a:p>
            <a:pPr algn="ctr"/>
            <a:r>
              <a:rPr lang="en-US" dirty="0" smtClean="0"/>
              <a:t>Biosynthesis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19" y="1314994"/>
            <a:ext cx="9632551" cy="4351337"/>
          </a:xfrm>
        </p:spPr>
        <p:txBody>
          <a:bodyPr/>
          <a:lstStyle/>
          <a:p>
            <a:r>
              <a:rPr lang="en-US" dirty="0"/>
              <a:t>Exactly which pathway is used in any </a:t>
            </a:r>
            <a:r>
              <a:rPr lang="en-US" dirty="0" smtClean="0"/>
              <a:t>particular cell </a:t>
            </a:r>
            <a:r>
              <a:rPr lang="en-US" dirty="0"/>
              <a:t>depends on the </a:t>
            </a:r>
            <a:r>
              <a:rPr lang="en-US" b="1" dirty="0"/>
              <a:t>type</a:t>
            </a:r>
            <a:r>
              <a:rPr lang="en-US" dirty="0"/>
              <a:t> and </a:t>
            </a:r>
            <a:r>
              <a:rPr lang="en-US" b="1" dirty="0"/>
              <a:t>quantity of enzymes</a:t>
            </a:r>
            <a:r>
              <a:rPr lang="en-US" dirty="0"/>
              <a:t> </a:t>
            </a:r>
            <a:r>
              <a:rPr lang="en-US" dirty="0" smtClean="0"/>
              <a:t>in that </a:t>
            </a:r>
            <a:r>
              <a:rPr lang="en-US" dirty="0"/>
              <a:t>cell and its </a:t>
            </a:r>
            <a:r>
              <a:rPr lang="en-US" b="1" dirty="0"/>
              <a:t>physiological status</a:t>
            </a:r>
            <a:r>
              <a:rPr lang="en-US" dirty="0" smtClean="0"/>
              <a:t>.</a:t>
            </a:r>
          </a:p>
          <a:p>
            <a:r>
              <a:rPr lang="en-US" dirty="0"/>
              <a:t>Any drug inhibiting COX or LOX will </a:t>
            </a:r>
            <a:r>
              <a:rPr lang="en-US" dirty="0" smtClean="0"/>
              <a:t>also inhibit </a:t>
            </a:r>
            <a:r>
              <a:rPr lang="en-US" dirty="0"/>
              <a:t>the formation of all of the subsequent </a:t>
            </a:r>
            <a:r>
              <a:rPr lang="en-US" dirty="0" smtClean="0"/>
              <a:t>products of </a:t>
            </a:r>
            <a:r>
              <a:rPr lang="en-US" dirty="0"/>
              <a:t>that particular pathway</a:t>
            </a:r>
            <a:r>
              <a:rPr lang="en-US" dirty="0" smtClean="0"/>
              <a:t>.</a:t>
            </a:r>
          </a:p>
          <a:p>
            <a:r>
              <a:rPr lang="en-US" dirty="0"/>
              <a:t>Aspirin and other NSAIDs do not inhibit </a:t>
            </a:r>
            <a:r>
              <a:rPr lang="en-US" dirty="0" smtClean="0"/>
              <a:t>the lipoxygenase </a:t>
            </a:r>
            <a:r>
              <a:rPr lang="en-US" dirty="0"/>
              <a:t>enzyme and thus </a:t>
            </a:r>
            <a:r>
              <a:rPr lang="en-US" b="1" dirty="0"/>
              <a:t>do not </a:t>
            </a:r>
            <a:r>
              <a:rPr lang="en-US" b="1" dirty="0" smtClean="0"/>
              <a:t>appreciably decrease </a:t>
            </a:r>
            <a:r>
              <a:rPr lang="en-US" b="1" dirty="0"/>
              <a:t>leukotriene synthesis</a:t>
            </a:r>
            <a:r>
              <a:rPr lang="en-US" dirty="0" smtClean="0"/>
              <a:t>.</a:t>
            </a:r>
          </a:p>
          <a:p>
            <a:r>
              <a:rPr lang="en-US" dirty="0"/>
              <a:t>Like the </a:t>
            </a:r>
            <a:r>
              <a:rPr lang="en-US" dirty="0" smtClean="0"/>
              <a:t>prostaglandins, </a:t>
            </a:r>
            <a:r>
              <a:rPr lang="en-US" b="1" dirty="0" smtClean="0"/>
              <a:t>leukotrienes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pro-inflammatory </a:t>
            </a:r>
            <a:r>
              <a:rPr lang="en-US" dirty="0"/>
              <a:t>but seem </a:t>
            </a:r>
            <a:r>
              <a:rPr lang="en-US" dirty="0" smtClean="0"/>
              <a:t>to be </a:t>
            </a:r>
            <a:r>
              <a:rPr lang="en-US" dirty="0"/>
              <a:t>more important in mediating airway </a:t>
            </a:r>
            <a:r>
              <a:rPr lang="en-US" dirty="0" smtClean="0"/>
              <a:t>inflammation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conditions such as </a:t>
            </a:r>
            <a:r>
              <a:rPr lang="en-US" b="1" dirty="0"/>
              <a:t>asthma</a:t>
            </a:r>
            <a:r>
              <a:rPr lang="en-US" dirty="0"/>
              <a:t> and </a:t>
            </a:r>
            <a:r>
              <a:rPr lang="en-US" b="1" dirty="0"/>
              <a:t>allergic </a:t>
            </a:r>
            <a:r>
              <a:rPr lang="en-US" b="1" dirty="0" smtClean="0"/>
              <a:t>rhinitis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410</TotalTime>
  <Words>1121</Words>
  <Application>Microsoft Office PowerPoint</Application>
  <PresentationFormat>Widescreen</PresentationFormat>
  <Paragraphs>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Century Schoolbook</vt:lpstr>
      <vt:lpstr>Wingdings 2</vt:lpstr>
      <vt:lpstr>View</vt:lpstr>
      <vt:lpstr>NSAIDs</vt:lpstr>
      <vt:lpstr>Quiz 1</vt:lpstr>
      <vt:lpstr>NSAIDs</vt:lpstr>
      <vt:lpstr>PowerPoint Presentation</vt:lpstr>
      <vt:lpstr>PowerPoint Presentation</vt:lpstr>
      <vt:lpstr>Aspirin &amp; other NSAIDs</vt:lpstr>
      <vt:lpstr>PGs, TxA2 &amp; LTs</vt:lpstr>
      <vt:lpstr>Biosynthesis</vt:lpstr>
      <vt:lpstr>PowerPoint Presentation</vt:lpstr>
      <vt:lpstr>Role of Eicosanoids in Health and Disease</vt:lpstr>
      <vt:lpstr>PowerPoint Presentation</vt:lpstr>
      <vt:lpstr>Excessive prostaglandin synthesis:</vt:lpstr>
      <vt:lpstr>Inflammation</vt:lpstr>
      <vt:lpstr>Fever</vt:lpstr>
      <vt:lpstr>Mechanism of action</vt:lpstr>
      <vt:lpstr>COX-1 vs COX-2</vt:lpstr>
      <vt:lpstr>Aspirin: the prototypical NSAID</vt:lpstr>
      <vt:lpstr>Adverse effects:</vt:lpstr>
      <vt:lpstr>Adverse effects</vt:lpstr>
      <vt:lpstr>PowerPoint Presentation</vt:lpstr>
      <vt:lpstr>Aspirin vs other NSAIDs</vt:lpstr>
      <vt:lpstr>PowerPoint Presentation</vt:lpstr>
      <vt:lpstr>PowerPoint Presentation</vt:lpstr>
      <vt:lpstr>Acetaminophen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relaxants &amp; local anesthetics</dc:title>
  <dc:creator>User</dc:creator>
  <cp:lastModifiedBy>User</cp:lastModifiedBy>
  <cp:revision>272</cp:revision>
  <dcterms:created xsi:type="dcterms:W3CDTF">2024-02-25T13:44:24Z</dcterms:created>
  <dcterms:modified xsi:type="dcterms:W3CDTF">2024-03-04T07:24:15Z</dcterms:modified>
</cp:coreProperties>
</file>