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7"/>
  </p:notesMasterIdLst>
  <p:sldIdLst>
    <p:sldId id="286" r:id="rId4"/>
    <p:sldId id="287" r:id="rId5"/>
    <p:sldId id="309" r:id="rId6"/>
    <p:sldId id="259" r:id="rId7"/>
    <p:sldId id="260" r:id="rId8"/>
    <p:sldId id="310" r:id="rId9"/>
    <p:sldId id="288" r:id="rId10"/>
    <p:sldId id="289" r:id="rId11"/>
    <p:sldId id="265" r:id="rId12"/>
    <p:sldId id="308" r:id="rId13"/>
    <p:sldId id="312" r:id="rId14"/>
    <p:sldId id="266" r:id="rId15"/>
    <p:sldId id="306" r:id="rId16"/>
    <p:sldId id="267" r:id="rId17"/>
    <p:sldId id="264" r:id="rId18"/>
    <p:sldId id="270" r:id="rId19"/>
    <p:sldId id="305" r:id="rId20"/>
    <p:sldId id="280" r:id="rId21"/>
    <p:sldId id="304" r:id="rId22"/>
    <p:sldId id="303" r:id="rId23"/>
    <p:sldId id="313" r:id="rId24"/>
    <p:sldId id="315" r:id="rId25"/>
    <p:sldId id="31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103" autoAdjust="0"/>
    <p:restoredTop sz="85125" autoAdjust="0"/>
  </p:normalViewPr>
  <p:slideViewPr>
    <p:cSldViewPr>
      <p:cViewPr varScale="1">
        <p:scale>
          <a:sx n="97" d="100"/>
          <a:sy n="97" d="100"/>
        </p:scale>
        <p:origin x="-11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9C021-7110-4CD3-A7F1-CC074E6778D8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93CC5A-2136-4687-BBB8-1C8F34D65B0C}">
      <dgm:prSet phldrT="[Text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b="1" dirty="0" smtClean="0">
              <a:solidFill>
                <a:schemeClr val="bg1"/>
              </a:solidFill>
              <a:cs typeface="B Mitra" pitchFamily="2" charset="-78"/>
            </a:rPr>
            <a:t>ساکول و اوتریکول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b="1" dirty="0">
            <a:solidFill>
              <a:schemeClr val="bg1"/>
            </a:solidFill>
          </a:endParaRPr>
        </a:p>
      </dgm:t>
    </dgm:pt>
    <dgm:pt modelId="{3A3D33E5-B4BE-4973-A1F0-9F43974E1CC7}" type="parTrans" cxnId="{1A0ECCFC-E639-45E0-B939-5F64353E876C}">
      <dgm:prSet/>
      <dgm:spPr/>
      <dgm:t>
        <a:bodyPr/>
        <a:lstStyle/>
        <a:p>
          <a:endParaRPr lang="en-US"/>
        </a:p>
      </dgm:t>
    </dgm:pt>
    <dgm:pt modelId="{8F69A566-0811-4434-8FFB-05BAE2DEC126}" type="sibTrans" cxnId="{1A0ECCFC-E639-45E0-B939-5F64353E876C}">
      <dgm:prSet/>
      <dgm:spPr/>
      <dgm:t>
        <a:bodyPr/>
        <a:lstStyle/>
        <a:p>
          <a:endParaRPr lang="en-US"/>
        </a:p>
      </dgm:t>
    </dgm:pt>
    <dgm:pt modelId="{9600DE6B-A036-4921-ABEE-C562B91E0B3A}">
      <dgm:prSet phldrT="[Text]"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3200" b="1" dirty="0" smtClean="0">
              <a:solidFill>
                <a:schemeClr val="bg1"/>
              </a:solidFill>
              <a:cs typeface="B Mitra" pitchFamily="2" charset="-78"/>
            </a:rPr>
            <a:t>حرکت دورانى</a:t>
          </a:r>
          <a:endParaRPr lang="en-US" sz="3200" b="1" dirty="0" smtClean="0">
            <a:solidFill>
              <a:schemeClr val="bg1"/>
            </a:solidFill>
          </a:endParaRPr>
        </a:p>
        <a:p>
          <a:pPr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dirty="0"/>
        </a:p>
      </dgm:t>
    </dgm:pt>
    <dgm:pt modelId="{7C2B7D99-6238-4091-B771-DA713C985B98}" type="parTrans" cxnId="{F4C21FF4-8215-4AFC-A790-983B8A8888A7}">
      <dgm:prSet/>
      <dgm:spPr/>
      <dgm:t>
        <a:bodyPr/>
        <a:lstStyle/>
        <a:p>
          <a:endParaRPr lang="en-US"/>
        </a:p>
      </dgm:t>
    </dgm:pt>
    <dgm:pt modelId="{DE6619D9-E0A4-4A96-B233-F80E7504B32C}" type="sibTrans" cxnId="{F4C21FF4-8215-4AFC-A790-983B8A8888A7}">
      <dgm:prSet/>
      <dgm:spPr/>
      <dgm:t>
        <a:bodyPr/>
        <a:lstStyle/>
        <a:p>
          <a:endParaRPr lang="en-US"/>
        </a:p>
      </dgm:t>
    </dgm:pt>
    <dgm:pt modelId="{41FCD556-C950-4F0A-B063-A95210DA09DA}">
      <dgm:prSet phldrT="[Text]" custT="1"/>
      <dgm:spPr/>
      <dgm:t>
        <a:bodyPr/>
        <a:lstStyle/>
        <a:p>
          <a:pPr marL="514350" indent="-514350" algn="ctr" rtl="1">
            <a:buNone/>
          </a:pPr>
          <a:r>
            <a:rPr lang="fa-IR" sz="2800" b="1" dirty="0" smtClean="0">
              <a:solidFill>
                <a:schemeClr val="bg1"/>
              </a:solidFill>
              <a:cs typeface="B Mitra" pitchFamily="2" charset="-78"/>
            </a:rPr>
            <a:t>جاذبه</a:t>
          </a:r>
        </a:p>
        <a:p>
          <a:pPr marL="514350" indent="-514350" algn="ctr" rtl="1">
            <a:buNone/>
          </a:pPr>
          <a:r>
            <a:rPr lang="fa-IR" sz="2800" b="1" dirty="0" smtClean="0">
              <a:solidFill>
                <a:schemeClr val="bg1"/>
              </a:solidFill>
              <a:cs typeface="B Mitra" pitchFamily="2" charset="-78"/>
            </a:rPr>
            <a:t>حرکت خطی  </a:t>
          </a:r>
        </a:p>
        <a:p>
          <a:endParaRPr lang="en-US" sz="2400" dirty="0"/>
        </a:p>
      </dgm:t>
    </dgm:pt>
    <dgm:pt modelId="{23F3CF4A-82A8-4281-AE2C-54A7568E67B2}" type="parTrans" cxnId="{4A4D490B-1B92-46BC-8885-64026A5B9267}">
      <dgm:prSet/>
      <dgm:spPr/>
      <dgm:t>
        <a:bodyPr/>
        <a:lstStyle/>
        <a:p>
          <a:endParaRPr lang="en-US"/>
        </a:p>
      </dgm:t>
    </dgm:pt>
    <dgm:pt modelId="{5FA372B9-CBDD-4BE5-82FD-01D4D4609115}" type="sibTrans" cxnId="{4A4D490B-1B92-46BC-8885-64026A5B9267}">
      <dgm:prSet/>
      <dgm:spPr/>
      <dgm:t>
        <a:bodyPr/>
        <a:lstStyle/>
        <a:p>
          <a:endParaRPr lang="en-US"/>
        </a:p>
      </dgm:t>
    </dgm:pt>
    <dgm:pt modelId="{E8A2626D-4D67-409E-94EC-DE54AE727720}">
      <dgm:prSet/>
      <dgm:spPr/>
      <dgm:t>
        <a:bodyPr/>
        <a:lstStyle/>
        <a:p>
          <a:r>
            <a:rPr lang="fa-IR" b="1" dirty="0" smtClean="0">
              <a:solidFill>
                <a:schemeClr val="bg1"/>
              </a:solidFill>
              <a:cs typeface="B Mitra" pitchFamily="2" charset="-78"/>
            </a:rPr>
            <a:t>مجاری نیمدایره ای</a:t>
          </a:r>
        </a:p>
      </dgm:t>
    </dgm:pt>
    <dgm:pt modelId="{22EC0951-3757-4A99-A5D3-E80BF79551F1}" type="parTrans" cxnId="{3E2DE45C-CAAD-4B33-AB0D-E5CCECA17418}">
      <dgm:prSet/>
      <dgm:spPr/>
      <dgm:t>
        <a:bodyPr/>
        <a:lstStyle/>
        <a:p>
          <a:endParaRPr lang="en-US"/>
        </a:p>
      </dgm:t>
    </dgm:pt>
    <dgm:pt modelId="{08A3EB46-A3B2-4787-81BC-E57E72981B37}" type="sibTrans" cxnId="{3E2DE45C-CAAD-4B33-AB0D-E5CCECA17418}">
      <dgm:prSet/>
      <dgm:spPr/>
      <dgm:t>
        <a:bodyPr/>
        <a:lstStyle/>
        <a:p>
          <a:endParaRPr lang="en-US"/>
        </a:p>
      </dgm:t>
    </dgm:pt>
    <dgm:pt modelId="{CCCF949F-BC42-4199-ACE6-9D3F72495EFE}" type="pres">
      <dgm:prSet presAssocID="{B339C021-7110-4CD3-A7F1-CC074E6778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E8AEA8-283A-41D8-B991-44A83A2E9AC4}" type="pres">
      <dgm:prSet presAssocID="{E8A2626D-4D67-409E-94EC-DE54AE727720}" presName="node" presStyleLbl="node1" presStyleIdx="0" presStyleCnt="4" custScaleX="121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7E2C4-77DD-4A95-B3A4-55C14B24BE99}" type="pres">
      <dgm:prSet presAssocID="{08A3EB46-A3B2-4787-81BC-E57E72981B37}" presName="sibTrans" presStyleCnt="0"/>
      <dgm:spPr/>
    </dgm:pt>
    <dgm:pt modelId="{47185BDC-1A43-4FC9-81EF-451F2AEC7CE6}" type="pres">
      <dgm:prSet presAssocID="{4193CC5A-2136-4687-BBB8-1C8F34D65B0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89759-0077-4379-A64F-70FDD42FF581}" type="pres">
      <dgm:prSet presAssocID="{8F69A566-0811-4434-8FFB-05BAE2DEC126}" presName="sibTrans" presStyleCnt="0"/>
      <dgm:spPr/>
    </dgm:pt>
    <dgm:pt modelId="{E73BB60C-162F-47E1-8E69-96C13822B29B}" type="pres">
      <dgm:prSet presAssocID="{9600DE6B-A036-4921-ABEE-C562B91E0B3A}" presName="node" presStyleLbl="node1" presStyleIdx="2" presStyleCnt="4" custScaleX="121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78620-0B30-4CE6-9956-75CDA6EC2170}" type="pres">
      <dgm:prSet presAssocID="{DE6619D9-E0A4-4A96-B233-F80E7504B32C}" presName="sibTrans" presStyleCnt="0"/>
      <dgm:spPr/>
    </dgm:pt>
    <dgm:pt modelId="{FF9F3E17-82B5-4B7A-BF2F-1D9F6B3B9362}" type="pres">
      <dgm:prSet presAssocID="{41FCD556-C950-4F0A-B063-A95210DA09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B1581B-43AB-4A7C-BE47-8E827ECA39AD}" type="presOf" srcId="{4193CC5A-2136-4687-BBB8-1C8F34D65B0C}" destId="{47185BDC-1A43-4FC9-81EF-451F2AEC7CE6}" srcOrd="0" destOrd="0" presId="urn:microsoft.com/office/officeart/2005/8/layout/default#1"/>
    <dgm:cxn modelId="{4A4D490B-1B92-46BC-8885-64026A5B9267}" srcId="{B339C021-7110-4CD3-A7F1-CC074E6778D8}" destId="{41FCD556-C950-4F0A-B063-A95210DA09DA}" srcOrd="3" destOrd="0" parTransId="{23F3CF4A-82A8-4281-AE2C-54A7568E67B2}" sibTransId="{5FA372B9-CBDD-4BE5-82FD-01D4D4609115}"/>
    <dgm:cxn modelId="{3E2DE45C-CAAD-4B33-AB0D-E5CCECA17418}" srcId="{B339C021-7110-4CD3-A7F1-CC074E6778D8}" destId="{E8A2626D-4D67-409E-94EC-DE54AE727720}" srcOrd="0" destOrd="0" parTransId="{22EC0951-3757-4A99-A5D3-E80BF79551F1}" sibTransId="{08A3EB46-A3B2-4787-81BC-E57E72981B37}"/>
    <dgm:cxn modelId="{1A0ECCFC-E639-45E0-B939-5F64353E876C}" srcId="{B339C021-7110-4CD3-A7F1-CC074E6778D8}" destId="{4193CC5A-2136-4687-BBB8-1C8F34D65B0C}" srcOrd="1" destOrd="0" parTransId="{3A3D33E5-B4BE-4973-A1F0-9F43974E1CC7}" sibTransId="{8F69A566-0811-4434-8FFB-05BAE2DEC126}"/>
    <dgm:cxn modelId="{D1D19602-23D6-469D-937A-F6515DF0B131}" type="presOf" srcId="{E8A2626D-4D67-409E-94EC-DE54AE727720}" destId="{C5E8AEA8-283A-41D8-B991-44A83A2E9AC4}" srcOrd="0" destOrd="0" presId="urn:microsoft.com/office/officeart/2005/8/layout/default#1"/>
    <dgm:cxn modelId="{EA5E328B-13A2-4430-AAD9-19601F7BCB62}" type="presOf" srcId="{B339C021-7110-4CD3-A7F1-CC074E6778D8}" destId="{CCCF949F-BC42-4199-ACE6-9D3F72495EFE}" srcOrd="0" destOrd="0" presId="urn:microsoft.com/office/officeart/2005/8/layout/default#1"/>
    <dgm:cxn modelId="{F4C21FF4-8215-4AFC-A790-983B8A8888A7}" srcId="{B339C021-7110-4CD3-A7F1-CC074E6778D8}" destId="{9600DE6B-A036-4921-ABEE-C562B91E0B3A}" srcOrd="2" destOrd="0" parTransId="{7C2B7D99-6238-4091-B771-DA713C985B98}" sibTransId="{DE6619D9-E0A4-4A96-B233-F80E7504B32C}"/>
    <dgm:cxn modelId="{0B0D11E8-270D-4CB0-ADD0-AB0C122DA2C5}" type="presOf" srcId="{9600DE6B-A036-4921-ABEE-C562B91E0B3A}" destId="{E73BB60C-162F-47E1-8E69-96C13822B29B}" srcOrd="0" destOrd="0" presId="urn:microsoft.com/office/officeart/2005/8/layout/default#1"/>
    <dgm:cxn modelId="{028F019F-A3DD-4005-931C-FDA237B41EA9}" type="presOf" srcId="{41FCD556-C950-4F0A-B063-A95210DA09DA}" destId="{FF9F3E17-82B5-4B7A-BF2F-1D9F6B3B9362}" srcOrd="0" destOrd="0" presId="urn:microsoft.com/office/officeart/2005/8/layout/default#1"/>
    <dgm:cxn modelId="{4128FCB8-21EE-4E0E-BB65-728A1198FA54}" type="presParOf" srcId="{CCCF949F-BC42-4199-ACE6-9D3F72495EFE}" destId="{C5E8AEA8-283A-41D8-B991-44A83A2E9AC4}" srcOrd="0" destOrd="0" presId="urn:microsoft.com/office/officeart/2005/8/layout/default#1"/>
    <dgm:cxn modelId="{812F91E4-A986-4379-8763-97109A87B394}" type="presParOf" srcId="{CCCF949F-BC42-4199-ACE6-9D3F72495EFE}" destId="{B557E2C4-77DD-4A95-B3A4-55C14B24BE99}" srcOrd="1" destOrd="0" presId="urn:microsoft.com/office/officeart/2005/8/layout/default#1"/>
    <dgm:cxn modelId="{5A77C48A-F148-4EDC-8D38-0100E3006DE3}" type="presParOf" srcId="{CCCF949F-BC42-4199-ACE6-9D3F72495EFE}" destId="{47185BDC-1A43-4FC9-81EF-451F2AEC7CE6}" srcOrd="2" destOrd="0" presId="urn:microsoft.com/office/officeart/2005/8/layout/default#1"/>
    <dgm:cxn modelId="{234C0158-D27A-4431-B182-E59064B89376}" type="presParOf" srcId="{CCCF949F-BC42-4199-ACE6-9D3F72495EFE}" destId="{C1E89759-0077-4379-A64F-70FDD42FF581}" srcOrd="3" destOrd="0" presId="urn:microsoft.com/office/officeart/2005/8/layout/default#1"/>
    <dgm:cxn modelId="{C940760F-1664-46F2-A973-4E6056B198D5}" type="presParOf" srcId="{CCCF949F-BC42-4199-ACE6-9D3F72495EFE}" destId="{E73BB60C-162F-47E1-8E69-96C13822B29B}" srcOrd="4" destOrd="0" presId="urn:microsoft.com/office/officeart/2005/8/layout/default#1"/>
    <dgm:cxn modelId="{DDE28E39-0F6F-4CB4-AD5B-449D078A8FF8}" type="presParOf" srcId="{CCCF949F-BC42-4199-ACE6-9D3F72495EFE}" destId="{AE978620-0B30-4CE6-9956-75CDA6EC2170}" srcOrd="5" destOrd="0" presId="urn:microsoft.com/office/officeart/2005/8/layout/default#1"/>
    <dgm:cxn modelId="{F319794A-A056-485E-A574-91EF1EB9D458}" type="presParOf" srcId="{CCCF949F-BC42-4199-ACE6-9D3F72495EFE}" destId="{FF9F3E17-82B5-4B7A-BF2F-1D9F6B3B9362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8AEA8-283A-41D8-B991-44A83A2E9AC4}">
      <dsp:nvSpPr>
        <dsp:cNvPr id="0" name=""/>
        <dsp:cNvSpPr/>
      </dsp:nvSpPr>
      <dsp:spPr>
        <a:xfrm>
          <a:off x="584" y="232087"/>
          <a:ext cx="3353624" cy="166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b="1" kern="1200" dirty="0" smtClean="0">
              <a:solidFill>
                <a:schemeClr val="bg1"/>
              </a:solidFill>
              <a:cs typeface="B Mitra" pitchFamily="2" charset="-78"/>
            </a:rPr>
            <a:t>مجاری نیمدایره ای</a:t>
          </a:r>
        </a:p>
      </dsp:txBody>
      <dsp:txXfrm>
        <a:off x="584" y="232087"/>
        <a:ext cx="3353624" cy="1661457"/>
      </dsp:txXfrm>
    </dsp:sp>
    <dsp:sp modelId="{47185BDC-1A43-4FC9-81EF-451F2AEC7CE6}">
      <dsp:nvSpPr>
        <dsp:cNvPr id="0" name=""/>
        <dsp:cNvSpPr/>
      </dsp:nvSpPr>
      <dsp:spPr>
        <a:xfrm>
          <a:off x="3631119" y="232087"/>
          <a:ext cx="2769096" cy="166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3200" b="1" kern="1200" dirty="0" smtClean="0">
              <a:solidFill>
                <a:schemeClr val="bg1"/>
              </a:solidFill>
              <a:cs typeface="B Mitra" pitchFamily="2" charset="-78"/>
            </a:rPr>
            <a:t>ساکول و اوتریکول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solidFill>
              <a:schemeClr val="bg1"/>
            </a:solidFill>
          </a:endParaRPr>
        </a:p>
      </dsp:txBody>
      <dsp:txXfrm>
        <a:off x="3631119" y="232087"/>
        <a:ext cx="2769096" cy="1661457"/>
      </dsp:txXfrm>
    </dsp:sp>
    <dsp:sp modelId="{E73BB60C-162F-47E1-8E69-96C13822B29B}">
      <dsp:nvSpPr>
        <dsp:cNvPr id="0" name=""/>
        <dsp:cNvSpPr/>
      </dsp:nvSpPr>
      <dsp:spPr>
        <a:xfrm>
          <a:off x="3" y="2170454"/>
          <a:ext cx="3354787" cy="166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3200" b="1" kern="1200" dirty="0" smtClean="0">
              <a:solidFill>
                <a:schemeClr val="bg1"/>
              </a:solidFill>
              <a:cs typeface="B Mitra" pitchFamily="2" charset="-78"/>
            </a:rPr>
            <a:t>حرکت دورانى</a:t>
          </a:r>
          <a:endParaRPr lang="en-US" sz="3200" b="1" kern="1200" dirty="0" smtClean="0">
            <a:solidFill>
              <a:schemeClr val="bg1"/>
            </a:solidFill>
          </a:endParaRPr>
        </a:p>
        <a:p>
          <a:pPr lvl="0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" y="2170454"/>
        <a:ext cx="3354787" cy="1661457"/>
      </dsp:txXfrm>
    </dsp:sp>
    <dsp:sp modelId="{FF9F3E17-82B5-4B7A-BF2F-1D9F6B3B9362}">
      <dsp:nvSpPr>
        <dsp:cNvPr id="0" name=""/>
        <dsp:cNvSpPr/>
      </dsp:nvSpPr>
      <dsp:spPr>
        <a:xfrm>
          <a:off x="3631700" y="2170454"/>
          <a:ext cx="2769096" cy="16614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514350" lvl="0" indent="-51435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 smtClean="0">
              <a:solidFill>
                <a:schemeClr val="bg1"/>
              </a:solidFill>
              <a:cs typeface="B Mitra" pitchFamily="2" charset="-78"/>
            </a:rPr>
            <a:t>جاذبه</a:t>
          </a:r>
        </a:p>
        <a:p>
          <a:pPr marL="514350" lvl="0" indent="-51435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kern="1200" dirty="0" smtClean="0">
              <a:solidFill>
                <a:schemeClr val="bg1"/>
              </a:solidFill>
              <a:cs typeface="B Mitra" pitchFamily="2" charset="-78"/>
            </a:rPr>
            <a:t>حرکت خطی  </a:t>
          </a:r>
        </a:p>
        <a:p>
          <a:pPr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631700" y="2170454"/>
        <a:ext cx="2769096" cy="1661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BB7C6-4D85-4DAD-9576-B4F8A1124A29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620DC-B27C-403F-9766-4FC583522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4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 The utricle and </a:t>
            </a:r>
            <a:r>
              <a:rPr lang="en-US" dirty="0" err="1" smtClean="0"/>
              <a:t>saccule</a:t>
            </a:r>
            <a:r>
              <a:rPr lang="en-US" dirty="0" smtClean="0"/>
              <a:t> detect gravity (information in a vertical orientation) and linear movement.</a:t>
            </a:r>
            <a:endParaRPr lang="fa-IR" dirty="0" smtClean="0"/>
          </a:p>
          <a:p>
            <a:r>
              <a:rPr lang="en-US" dirty="0" smtClean="0"/>
              <a:t> The semicircular canals, which detect rotational movement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a-IR" sz="1200" b="1" dirty="0" smtClean="0">
              <a:solidFill>
                <a:srgbClr val="002060"/>
              </a:solidFill>
              <a:cs typeface="B Mitra" pitchFamily="2" charset="-78"/>
            </a:endParaRP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b="1" dirty="0" smtClean="0">
                <a:solidFill>
                  <a:srgbClr val="002060"/>
                </a:solidFill>
                <a:cs typeface="B Mitra" pitchFamily="2" charset="-78"/>
              </a:rPr>
              <a:t>سلول گیرنده  بخش دهلیزی: موسوم به ماکولا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620DC-B27C-403F-9766-4FC583522FE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 smtClean="0">
                <a:solidFill>
                  <a:srgbClr val="002060"/>
                </a:solidFill>
                <a:cs typeface="B Mitra" pitchFamily="2" charset="-78"/>
              </a:rPr>
              <a:t>سلول گیرنده مجرای نیمدایره ای غشایی:</a:t>
            </a:r>
            <a:r>
              <a:rPr lang="fa-IR" sz="1200" b="1" dirty="0" smtClean="0">
                <a:solidFill>
                  <a:srgbClr val="002060"/>
                </a:solidFill>
                <a:cs typeface="B Mitra" pitchFamily="2" charset="-78"/>
              </a:rPr>
              <a:t>موسوم به آمپولا </a:t>
            </a:r>
            <a:endParaRPr lang="fa-IR" sz="1200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620DC-B27C-403F-9766-4FC583522FE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69CD2C-77A8-4125-950F-F02BC5939BB2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solidFill>
            <a:srgbClr val="FFFFFF"/>
          </a:solidFill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  <a:ln/>
        </p:spPr>
        <p:txBody>
          <a:bodyPr wrap="none" anchor="ctr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3E71F-C19C-46A0-B63D-7776D895F87C}" type="slidenum">
              <a:rPr lang="fa-IR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209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20992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1813"/>
            <a:ext cx="5029200" cy="4117975"/>
          </a:xfrm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992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2D01BA33-A3A6-47DE-AD2E-03C50C9ED914}" type="slidenum">
              <a:rPr lang="en-US" altLang="en-US" sz="1200">
                <a:latin typeface="Times New Roman" pitchFamily="18" charset="0"/>
              </a:rPr>
              <a:pPr/>
              <a:t>16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Moving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 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posturography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also called computerized dynamic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posturography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(CDP), or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posturography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for short, is a method of quantifying balance (although the </a:t>
            </a:r>
            <a:r>
              <a:rPr lang="en-US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of balance can be tricky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620DC-B27C-403F-9766-4FC583522FE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7012-5FED-48C6-A8AF-1E5533F9CAC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0AA2A-03A0-4807-B14E-1A2D2C35A8F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3528E-8B2D-4467-B0C4-1865B510E29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F499-E355-499B-A06B-89C47EA24CB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F83F6-7AF5-4BA3-85A4-F04459AD0AE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0C3BC-42DB-41B1-A5BE-63631430D46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DBA0-AC79-4425-BF93-8E81AD0DA23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CF55D-67A7-44CD-99A5-BE37AEBB508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6516C-D589-4E2A-8486-0ACEC91E69C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5E72A-5014-4E63-8929-6405D2D056F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FDD1F-43AF-4A45-B8BC-C8F3BF4C725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fa-IR" sz="2400" smtClean="0">
                  <a:solidFill>
                    <a:srgbClr val="333399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fa-IR" sz="2400" smtClean="0">
                  <a:solidFill>
                    <a:srgbClr val="333399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fa-IR" sz="2400" smtClean="0">
                  <a:solidFill>
                    <a:srgbClr val="333399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1pPr>
                <a:lvl2pPr marL="742950" indent="-28575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2pPr>
                <a:lvl3pPr marL="1143000" indent="-22860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3pPr>
                <a:lvl4pPr marL="1600200" indent="-22860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4pPr>
                <a:lvl5pPr marL="2057400" indent="-228600"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5pPr>
                <a:lvl6pPr marL="25146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6pPr>
                <a:lvl7pPr marL="29718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7pPr>
                <a:lvl8pPr marL="34290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8pPr>
                <a:lvl9pPr marL="3886200" indent="-228600" algn="l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2"/>
                    </a:solidFill>
                    <a:latin typeface="Tahoma" pitchFamily="34" charset="0"/>
                    <a:cs typeface="Arial" pitchFamily="34" charset="0"/>
                  </a:defRPr>
                </a:lvl9pPr>
              </a:lstStyle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altLang="fa-IR" sz="2400" smtClean="0">
                  <a:solidFill>
                    <a:srgbClr val="333399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l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l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l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l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a-IR" sz="2400" smtClean="0">
                <a:solidFill>
                  <a:srgbClr val="333399"/>
                </a:solidFill>
                <a:cs typeface="Times New Roman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l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l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l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l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a-IR" sz="2400" smtClean="0">
                <a:solidFill>
                  <a:srgbClr val="333399"/>
                </a:solidFill>
                <a:cs typeface="Times New Roman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>
              <a:lvl1pPr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1pPr>
              <a:lvl2pPr marL="742950" indent="-285750"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2pPr>
              <a:lvl3pPr marL="1143000" indent="-228600"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3pPr>
              <a:lvl4pPr marL="1600200" indent="-228600"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4pPr>
              <a:lvl5pPr marL="2057400" indent="-228600"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5pPr>
              <a:lvl6pPr marL="2514600" indent="-228600" algn="l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6pPr>
              <a:lvl7pPr marL="2971800" indent="-228600" algn="l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7pPr>
              <a:lvl8pPr marL="3429000" indent="-228600" algn="l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8pPr>
              <a:lvl9pPr marL="3886200" indent="-228600" algn="l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ahoma" pitchFamily="34" charset="0"/>
                  <a:cs typeface="Arial" pitchFamily="34" charset="0"/>
                </a:defRPr>
              </a:lvl9pPr>
            </a:lstStyle>
            <a:p>
              <a:pPr algn="ctr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fa-IR" sz="2400" smtClean="0">
                <a:solidFill>
                  <a:srgbClr val="333399"/>
                </a:solidFill>
                <a:cs typeface="Times New Roman" pitchFamily="18" charset="0"/>
              </a:endParaRPr>
            </a:p>
          </p:txBody>
        </p:sp>
      </p:grpSp>
      <p:sp>
        <p:nvSpPr>
          <p:cNvPr id="165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59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fld id="{8FF1A8A2-2B88-4445-BFB4-ADF559D36F0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30889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60646B-0AFF-4023-B829-885B543129C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106269"/>
      </p:ext>
    </p:extLst>
  </p:cSld>
  <p:clrMapOvr>
    <a:masterClrMapping/>
  </p:clrMapOvr>
  <p:transition spd="slow"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D2CEA7-A5B1-47ED-B20C-A855AD25A99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251403"/>
      </p:ext>
    </p:extLst>
  </p:cSld>
  <p:clrMapOvr>
    <a:masterClrMapping/>
  </p:clrMapOvr>
  <p:transition spd="slow"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BF5EFD-6457-426F-B249-54BCB942954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426414"/>
      </p:ext>
    </p:extLst>
  </p:cSld>
  <p:clrMapOvr>
    <a:masterClrMapping/>
  </p:clrMapOvr>
  <p:transition spd="slow"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70D6FE-3E25-4E27-B173-DEB5E7AA151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484992"/>
      </p:ext>
    </p:extLst>
  </p:cSld>
  <p:clrMapOvr>
    <a:masterClrMapping/>
  </p:clrMapOvr>
  <p:transition spd="slow"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628858-4BF2-46B5-B710-71099ED97F7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049356"/>
      </p:ext>
    </p:extLst>
  </p:cSld>
  <p:clrMapOvr>
    <a:masterClrMapping/>
  </p:clrMapOvr>
  <p:transition spd="slow"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DAC40B-BFED-4DD6-8CFF-F9D0B68EDDD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576941"/>
      </p:ext>
    </p:extLst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F881C8-8D7E-4594-9276-AF45F249ABF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322970"/>
      </p:ext>
    </p:extLst>
  </p:cSld>
  <p:clrMapOvr>
    <a:masterClrMapping/>
  </p:clrMapOvr>
  <p:transition spd="slow"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F087A6-2B19-458C-9A15-D904A76D20B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195602"/>
      </p:ext>
    </p:extLst>
  </p:cSld>
  <p:clrMapOvr>
    <a:masterClrMapping/>
  </p:clrMapOvr>
  <p:transition spd="slow"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CA6410-4BC9-4B07-92EF-338914CEC7F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794458"/>
      </p:ext>
    </p:extLst>
  </p:cSld>
  <p:clrMapOvr>
    <a:masterClrMapping/>
  </p:clrMapOvr>
  <p:transition spd="slow">
    <p:cover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9E66D2-863C-4711-A376-5E7A19F602A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588775"/>
      </p:ext>
    </p:extLst>
  </p:cSld>
  <p:clrMapOvr>
    <a:masterClrMapping/>
  </p:clrMapOvr>
  <p:transition spd="slow">
    <p:cover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917AAC-AAF3-4AEF-974B-063F017DA6C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013241"/>
      </p:ext>
    </p:extLst>
  </p:cSld>
  <p:clrMapOvr>
    <a:masterClrMapping/>
  </p:clrMapOvr>
  <p:transition spd="slow">
    <p:cover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EE4C7E-C5FA-4052-969E-463B019FD95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916540"/>
      </p:ext>
    </p:extLst>
  </p:cSld>
  <p:clrMapOvr>
    <a:masterClrMapping/>
  </p:clrMapOvr>
  <p:transition spd="slow">
    <p:cover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19A13-6995-4C09-A6B3-FB1A0BBF8AC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709180"/>
      </p:ext>
    </p:extLst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6486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6487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16487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2400">
              <a:solidFill>
                <a:srgbClr val="000000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8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4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4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F1A33-2C7B-408E-97F6-42C8F78B4257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8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8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8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8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8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24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24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24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24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fa-IR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fa-IR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/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fa-IR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fa-IR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fa-IR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fa-IR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algn="l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fa-IR" sz="2400" smtClean="0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title style</a:t>
            </a:r>
          </a:p>
        </p:txBody>
      </p:sp>
      <p:sp>
        <p:nvSpPr>
          <p:cNvPr id="1648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64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>
                <a:solidFill>
                  <a:srgbClr val="000000"/>
                </a:solidFill>
                <a:latin typeface="Tahoma" pitchFamily="34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64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CD3F6-4E0E-4BFD-BF55-5084FB906A95}" type="slidenum">
              <a:rPr lang="ar-SA" altLang="en-US">
                <a:ea typeface="PMingLiU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678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4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4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4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48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4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4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48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4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48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4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8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8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8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8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8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487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48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B Nazanin" pitchFamily="2" charset="-78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B Nazanin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B Nazanin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B Nazanin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B Nazanin" pitchFamily="2" charset="-78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b="1">
          <a:solidFill>
            <a:schemeClr val="tx1"/>
          </a:solidFill>
          <a:latin typeface="+mn-lt"/>
          <a:cs typeface="B Nazanin" pitchFamily="2" charset="-78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b="1">
          <a:solidFill>
            <a:schemeClr val="tx1"/>
          </a:solidFill>
          <a:latin typeface="+mn-lt"/>
          <a:cs typeface="B Nazanin" pitchFamily="2" charset="-78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b="1">
          <a:solidFill>
            <a:schemeClr val="tx1"/>
          </a:solidFill>
          <a:latin typeface="+mn-lt"/>
          <a:cs typeface="B Nazanin" pitchFamily="2" charset="-78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b="1">
          <a:solidFill>
            <a:schemeClr val="tx1"/>
          </a:solidFill>
          <a:latin typeface="+mn-lt"/>
          <a:cs typeface="B Nazanin" pitchFamily="2" charset="-78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Jose\Desktop\Videos\Nystagmus.mpg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ages.google.co.uk/imgres?imgurl=http://www.ninjapowers.com/tutes/eye/eye03.jpg&amp;imgrefurl=http://www.ninjapowers.com/tutorials.php?id=1&amp;h=300&amp;w=300&amp;sz=13&amp;tbnid=gsAPqA37TggJ:&amp;tbnh=111&amp;tbnw=111&amp;hl=en&amp;start=6&amp;prev=/images?q=eye&amp;svnum=10&amp;hl=en&amp;lr=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.uk/imgres?imgurl=http://www.fitter1.com/media/wb20.jpg&amp;imgrefurl=http://www.fitter1.com/wooble-board-20.html&amp;h=204&amp;w=260&amp;sz=17&amp;tbnid=62acj03nwDMJ:&amp;tbnh=83&amp;tbnw=107&amp;hl=en&amp;start=1&amp;prev=/images?q=wobble+board&amp;svnum=10&amp;hl=en&amp;lr=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google.co.uk/imgres?imgurl=http://www.phil.vt.edu/Valerie/GIFs/brain.gif&amp;imgrefurl=http://www.phil.vt.edu/Valerie/GIFs/&amp;h=336&amp;w=440&amp;sz=91&amp;tbnid=kmMjdfqxduMJ:&amp;tbnh=93&amp;tbnw=123&amp;hl=en&amp;start=35&amp;prev=/images?q=brain&amp;start=20&amp;svnum=10&amp;hl=en&amp;lr=&amp;sa=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6030A6-2535-4F47-A8EC-7741D844541A}" type="slidenum">
              <a:rPr lang="ar-SA"/>
              <a:pPr>
                <a:defRPr/>
              </a:pPr>
              <a:t>1</a:t>
            </a:fld>
            <a:endParaRPr lang="en-US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fa-IR" smtClean="0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fa-IR" smtClean="0"/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4663"/>
            <a:ext cx="7993062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7030A0"/>
                </a:solidFill>
                <a:cs typeface="B Mitra" pitchFamily="2" charset="-78"/>
              </a:rPr>
              <a:t>انواع حرکت</a:t>
            </a:r>
            <a:endParaRPr lang="en-US" b="1" dirty="0">
              <a:solidFill>
                <a:srgbClr val="7030A0"/>
              </a:solidFill>
              <a:cs typeface="B Mitra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endParaRPr lang="fa-IR" dirty="0" smtClean="0">
              <a:cs typeface="B Mitra" pitchFamily="2" charset="-78"/>
            </a:endParaRPr>
          </a:p>
          <a:p>
            <a:pPr algn="r" rtl="1"/>
            <a:r>
              <a:rPr lang="fa-IR" b="1" dirty="0" smtClean="0">
                <a:solidFill>
                  <a:srgbClr val="7030A0"/>
                </a:solidFill>
                <a:cs typeface="B Mitra" pitchFamily="2" charset="-78"/>
              </a:rPr>
              <a:t>حرکت خطی:</a:t>
            </a: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 یک حرکت در طول یک خط مستقیم است، این نوع حرکت دو نوع است:</a:t>
            </a:r>
          </a:p>
          <a:p>
            <a:pPr algn="r" rtl="1"/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۱. حرکت خطی یکنواخت که در آن سرعت ثابت یا شتاب صفر است.</a:t>
            </a:r>
          </a:p>
          <a:p>
            <a:pPr algn="r" rtl="1"/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۲. حرکت خطی غیر یکنواخت که در آن شتاب غیر صفر است.</a:t>
            </a:r>
          </a:p>
          <a:p>
            <a:pPr algn="r" rtl="1"/>
            <a:endParaRPr lang="fa-IR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r" rtl="1"/>
            <a:r>
              <a:rPr lang="fa-IR" b="1" dirty="0" smtClean="0">
                <a:solidFill>
                  <a:srgbClr val="7030A0"/>
                </a:solidFill>
                <a:cs typeface="B Mitra" pitchFamily="2" charset="-78"/>
              </a:rPr>
              <a:t>حرکت دورانى </a:t>
            </a: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(زاويه‌اى): موقعى صورت مى‌گيرد که جسم در يک مسير دايره‌اى و در حول محورى در فضا به حرکت درآيد.</a:t>
            </a:r>
            <a:endParaRPr lang="en-US" dirty="0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rgbClr val="0070C0"/>
                </a:solidFill>
                <a:cs typeface="B Mitra" pitchFamily="2" charset="-78"/>
              </a:rPr>
              <a:t>لابيرنت</a:t>
            </a:r>
            <a:r>
              <a:rPr lang="fa-IR" altLang="en-US" b="1" dirty="0" smtClean="0">
                <a:solidFill>
                  <a:srgbClr val="0070C0"/>
                </a:solidFill>
                <a:latin typeface="Times New Roman" pitchFamily="18" charset="0"/>
                <a:cs typeface="B Mitra" pitchFamily="2" charset="-78"/>
              </a:rPr>
              <a:t> غشایی:</a:t>
            </a:r>
            <a:br>
              <a:rPr lang="fa-IR" altLang="en-US" b="1" dirty="0" smtClean="0">
                <a:solidFill>
                  <a:srgbClr val="0070C0"/>
                </a:solidFill>
                <a:latin typeface="Times New Roman" pitchFamily="18" charset="0"/>
                <a:cs typeface="B Mitra" pitchFamily="2" charset="-78"/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a-IR" dirty="0" smtClean="0">
              <a:solidFill>
                <a:srgbClr val="0070C0"/>
              </a:solidFill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3951288"/>
          </a:xfrm>
        </p:spPr>
        <p:txBody>
          <a:bodyPr/>
          <a:lstStyle/>
          <a:p>
            <a:pPr marL="514350" indent="-514350" algn="r" rtl="1">
              <a:buNone/>
            </a:pPr>
            <a:endParaRPr lang="fa-IR" dirty="0" smtClean="0">
              <a:solidFill>
                <a:srgbClr val="0070C0"/>
              </a:solidFill>
              <a:cs typeface="B Mitra" pitchFamily="2" charset="-78"/>
            </a:endParaRPr>
          </a:p>
          <a:p>
            <a:pPr marL="514350" indent="-514350" algn="r" rtl="1">
              <a:buNone/>
            </a:pPr>
            <a:endParaRPr lang="fa-IR" dirty="0" smtClean="0">
              <a:solidFill>
                <a:srgbClr val="0070C0"/>
              </a:solidFill>
              <a:cs typeface="B Mitra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fa-IR" dirty="0" smtClean="0">
              <a:solidFill>
                <a:srgbClr val="0070C0"/>
              </a:solidFill>
              <a:cs typeface="B Mitra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 rtl="1"/>
            <a:endParaRPr lang="fa-IR" b="1" dirty="0" smtClean="0">
              <a:solidFill>
                <a:srgbClr val="002060"/>
              </a:solidFill>
              <a:cs typeface="B Mitra" pitchFamily="2" charset="-7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990600" y="1905000"/>
          <a:ext cx="64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5" descr="utricleandsaccu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42862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03" name="Text Box 6"/>
          <p:cNvSpPr txBox="1">
            <a:spLocks noChangeArrowheads="1"/>
          </p:cNvSpPr>
          <p:nvPr/>
        </p:nvSpPr>
        <p:spPr bwMode="auto">
          <a:xfrm>
            <a:off x="152400" y="3886200"/>
            <a:ext cx="831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GB" altLang="en-US" dirty="0"/>
              <a:t>Utricle</a:t>
            </a:r>
          </a:p>
        </p:txBody>
      </p:sp>
      <p:sp>
        <p:nvSpPr>
          <p:cNvPr id="179204" name="Text Box 7"/>
          <p:cNvSpPr txBox="1">
            <a:spLocks noChangeArrowheads="1"/>
          </p:cNvSpPr>
          <p:nvPr/>
        </p:nvSpPr>
        <p:spPr bwMode="auto">
          <a:xfrm>
            <a:off x="5867400" y="91440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GB" altLang="en-US" dirty="0" err="1"/>
              <a:t>Saccule</a:t>
            </a:r>
            <a:endParaRPr lang="en-GB" altLang="en-US" dirty="0"/>
          </a:p>
        </p:txBody>
      </p:sp>
      <p:sp>
        <p:nvSpPr>
          <p:cNvPr id="179205" name="Line 8"/>
          <p:cNvSpPr>
            <a:spLocks noChangeShapeType="1"/>
          </p:cNvSpPr>
          <p:nvPr/>
        </p:nvSpPr>
        <p:spPr bwMode="auto">
          <a:xfrm>
            <a:off x="990600" y="4191000"/>
            <a:ext cx="5032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206" name="Line 9"/>
          <p:cNvSpPr>
            <a:spLocks noChangeShapeType="1"/>
          </p:cNvSpPr>
          <p:nvPr/>
        </p:nvSpPr>
        <p:spPr bwMode="auto">
          <a:xfrm flipH="1">
            <a:off x="5029200" y="1295400"/>
            <a:ext cx="1008062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9207" name="Text Box 10"/>
          <p:cNvSpPr txBox="1">
            <a:spLocks noChangeArrowheads="1"/>
          </p:cNvSpPr>
          <p:nvPr/>
        </p:nvSpPr>
        <p:spPr bwMode="auto">
          <a:xfrm>
            <a:off x="1671638" y="5681663"/>
            <a:ext cx="523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GB" altLang="en-US" sz="1600"/>
              <a:t>The otolith organs sense gravity and linear acceleration</a:t>
            </a:r>
            <a:r>
              <a:rPr lang="en-GB" altLang="en-US" sz="1400"/>
              <a:t>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70C0"/>
                </a:solidFill>
                <a:cs typeface="B Mitra" pitchFamily="2" charset="-78"/>
              </a:rPr>
              <a:t>ساکول و اوتریکول</a:t>
            </a:r>
            <a:endParaRPr lang="en-US" dirty="0">
              <a:solidFill>
                <a:srgbClr val="0070C0"/>
              </a:solidFill>
              <a:cs typeface="B Mitra" pitchFamily="2" charset="-78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5943600" y="2174875"/>
            <a:ext cx="2743200" cy="3951288"/>
          </a:xfrm>
        </p:spPr>
        <p:txBody>
          <a:bodyPr/>
          <a:lstStyle/>
          <a:p>
            <a:pPr algn="r" rtl="1">
              <a:buNone/>
            </a:pPr>
            <a:endParaRPr lang="fa-IR" sz="2000" b="1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r" rtl="1">
              <a:buNone/>
            </a:pPr>
            <a:r>
              <a:rPr lang="fa-IR" sz="2800" b="1" dirty="0" smtClean="0">
                <a:solidFill>
                  <a:srgbClr val="0070C0"/>
                </a:solidFill>
                <a:cs typeface="B Mitra" pitchFamily="2" charset="-78"/>
              </a:rPr>
              <a:t>ساکول و اوتریکول</a:t>
            </a:r>
          </a:p>
          <a:p>
            <a:pPr algn="r" rtl="1">
              <a:buNone/>
            </a:pPr>
            <a:r>
              <a:rPr lang="fa-IR" sz="2000" b="1" dirty="0" smtClean="0">
                <a:solidFill>
                  <a:srgbClr val="002060"/>
                </a:solidFill>
                <a:cs typeface="B Mitra" pitchFamily="2" charset="-78"/>
              </a:rPr>
              <a:t>اندام اتولیتی: سلول های گیرنده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در محور عمودی......ساکول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sz="2000" dirty="0" smtClean="0">
                <a:solidFill>
                  <a:srgbClr val="002060"/>
                </a:solidFill>
                <a:cs typeface="B Mitra" pitchFamily="2" charset="-78"/>
              </a:rPr>
              <a:t>در محور افقی.....اوتریکول</a:t>
            </a:r>
          </a:p>
          <a:p>
            <a:pPr lvl="0" algn="r" rtl="1">
              <a:buNone/>
            </a:pPr>
            <a:r>
              <a:rPr lang="fa-IR" b="1" dirty="0" smtClean="0">
                <a:solidFill>
                  <a:srgbClr val="002060"/>
                </a:solidFill>
                <a:cs typeface="B Mitra" pitchFamily="2" charset="-78"/>
              </a:rPr>
              <a:t>جاذبه</a:t>
            </a:r>
          </a:p>
          <a:p>
            <a:pPr algn="r" rtl="1">
              <a:buNone/>
            </a:pPr>
            <a:r>
              <a:rPr lang="fa-IR" b="1" dirty="0" smtClean="0">
                <a:solidFill>
                  <a:srgbClr val="002060"/>
                </a:solidFill>
                <a:cs typeface="B Mitra" pitchFamily="2" charset="-78"/>
              </a:rPr>
              <a:t>گیرنده شتاب خطی</a:t>
            </a:r>
          </a:p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1034" descr="AAGDKTG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633730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 smtClean="0">
                <a:solidFill>
                  <a:srgbClr val="0070C0"/>
                </a:solidFill>
                <a:cs typeface="B Mitra" pitchFamily="2" charset="-78"/>
              </a:rPr>
              <a:t>مجرای نیمدایره ای غشایی: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 rtl="1">
              <a:lnSpc>
                <a:spcPct val="90000"/>
              </a:lnSpc>
            </a:pPr>
            <a:r>
              <a:rPr lang="fa-IR" sz="3200" b="1" dirty="0" smtClean="0">
                <a:solidFill>
                  <a:srgbClr val="002060"/>
                </a:solidFill>
                <a:cs typeface="B Mitra" pitchFamily="2" charset="-78"/>
              </a:rPr>
              <a:t>مجرای نیمدایره ای غشایی:</a:t>
            </a:r>
          </a:p>
          <a:p>
            <a:pPr algn="ctr" rtl="1">
              <a:lnSpc>
                <a:spcPct val="90000"/>
              </a:lnSpc>
              <a:buNone/>
            </a:pPr>
            <a:r>
              <a:rPr lang="fa-IR" sz="3200" b="1" dirty="0" smtClean="0">
                <a:solidFill>
                  <a:srgbClr val="002060"/>
                </a:solidFill>
                <a:cs typeface="B Mitra" pitchFamily="2" charset="-78"/>
              </a:rPr>
              <a:t>بخش حاوی سلول گیرنده موسوم به آمپولا</a:t>
            </a:r>
          </a:p>
          <a:p>
            <a:pPr algn="ctr">
              <a:lnSpc>
                <a:spcPct val="90000"/>
              </a:lnSpc>
            </a:pPr>
            <a:endParaRPr lang="en-US" altLang="en-US" dirty="0" smtClean="0"/>
          </a:p>
          <a:p>
            <a:pPr marL="514350" indent="-514350" algn="r" rtl="1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2" descr="Picture 0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572000"/>
            <a:ext cx="2209799" cy="198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90600"/>
            <a:ext cx="4398963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0227" name="Text Box 1027"/>
          <p:cNvSpPr txBox="1">
            <a:spLocks noChangeArrowheads="1"/>
          </p:cNvSpPr>
          <p:nvPr/>
        </p:nvSpPr>
        <p:spPr bwMode="auto">
          <a:xfrm>
            <a:off x="971550" y="287338"/>
            <a:ext cx="7416800" cy="4143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rtl="1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800"/>
              <a:t>Spatial orientation of the semicircular canals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B Mitra" pitchFamily="2" charset="-78"/>
              </a:rPr>
              <a:t/>
            </a:r>
            <a:br>
              <a:rPr lang="en-US" dirty="0" smtClean="0">
                <a:cs typeface="B Mitra" pitchFamily="2" charset="-78"/>
              </a:rPr>
            </a:br>
            <a:r>
              <a:rPr lang="en-US" dirty="0" smtClean="0">
                <a:cs typeface="B Mitra" pitchFamily="2" charset="-78"/>
              </a:rPr>
              <a:t/>
            </a:r>
            <a:br>
              <a:rPr lang="en-US" dirty="0" smtClean="0">
                <a:cs typeface="B Mitra" pitchFamily="2" charset="-78"/>
              </a:rPr>
            </a:br>
            <a:endParaRPr lang="en-US" dirty="0">
              <a:cs typeface="B Mitra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90000"/>
              </a:lnSpc>
            </a:pP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مجاری نیمدایره ای:</a:t>
            </a:r>
            <a:endParaRPr lang="en-US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 گیرنده شتاب زاویه ای سر </a:t>
            </a:r>
          </a:p>
          <a:p>
            <a:pPr marL="457200" indent="-457200" algn="r" rtl="1">
              <a:lnSpc>
                <a:spcPct val="90000"/>
              </a:lnSpc>
              <a:buFont typeface="+mj-lt"/>
              <a:buAutoNum type="arabicPeriod"/>
            </a:pPr>
            <a:r>
              <a:rPr lang="fa-IR" sz="2800" dirty="0" smtClean="0">
                <a:solidFill>
                  <a:srgbClr val="002060"/>
                </a:solidFill>
                <a:cs typeface="B Mitra" pitchFamily="2" charset="-78"/>
              </a:rPr>
              <a:t>محور </a:t>
            </a:r>
            <a:r>
              <a:rPr lang="en-US" sz="2800" dirty="0" smtClean="0">
                <a:solidFill>
                  <a:srgbClr val="002060"/>
                </a:solidFill>
                <a:cs typeface="B Mitra" pitchFamily="2" charset="-78"/>
              </a:rPr>
              <a:t>x</a:t>
            </a:r>
          </a:p>
          <a:p>
            <a:pPr marL="457200" indent="-457200" algn="r" rtl="1">
              <a:lnSpc>
                <a:spcPct val="90000"/>
              </a:lnSpc>
              <a:buFont typeface="+mj-lt"/>
              <a:buAutoNum type="arabicPeriod"/>
            </a:pPr>
            <a:r>
              <a:rPr lang="fa-IR" sz="2800" dirty="0" smtClean="0">
                <a:solidFill>
                  <a:srgbClr val="002060"/>
                </a:solidFill>
                <a:cs typeface="B Mitra" pitchFamily="2" charset="-78"/>
              </a:rPr>
              <a:t>محور</a:t>
            </a:r>
            <a:r>
              <a:rPr lang="en-US" sz="2800" dirty="0" smtClean="0">
                <a:solidFill>
                  <a:srgbClr val="002060"/>
                </a:solidFill>
                <a:cs typeface="B Mitra" pitchFamily="2" charset="-78"/>
              </a:rPr>
              <a:t>Y</a:t>
            </a:r>
          </a:p>
          <a:p>
            <a:pPr marL="457200" indent="-457200" algn="r" rtl="1">
              <a:lnSpc>
                <a:spcPct val="90000"/>
              </a:lnSpc>
              <a:buFont typeface="+mj-lt"/>
              <a:buAutoNum type="arabicPeriod"/>
            </a:pPr>
            <a:r>
              <a:rPr lang="fa-IR" sz="2800" dirty="0" smtClean="0">
                <a:solidFill>
                  <a:srgbClr val="002060"/>
                </a:solidFill>
                <a:cs typeface="B Mitra" pitchFamily="2" charset="-78"/>
              </a:rPr>
              <a:t>محور </a:t>
            </a:r>
            <a:r>
              <a:rPr lang="en-US" sz="2800" dirty="0" smtClean="0">
                <a:solidFill>
                  <a:srgbClr val="002060"/>
                </a:solidFill>
                <a:cs typeface="B Mitra" pitchFamily="2" charset="-78"/>
              </a:rPr>
              <a:t>z</a:t>
            </a:r>
            <a:r>
              <a:rPr lang="fa-IR" sz="2800" dirty="0" smtClean="0">
                <a:solidFill>
                  <a:srgbClr val="002060"/>
                </a:solidFill>
                <a:cs typeface="B Mitra" pitchFamily="2" charset="-78"/>
              </a:rPr>
              <a:t> </a:t>
            </a:r>
          </a:p>
          <a:p>
            <a:pPr algn="r" rtl="1">
              <a:lnSpc>
                <a:spcPct val="90000"/>
              </a:lnSpc>
              <a:buNone/>
            </a:pPr>
            <a:endParaRPr lang="fa-IR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ctr">
              <a:lnSpc>
                <a:spcPct val="90000"/>
              </a:lnSpc>
              <a:buNone/>
            </a:pPr>
            <a:endParaRPr lang="en-US" altLang="en-US" dirty="0" smtClean="0"/>
          </a:p>
        </p:txBody>
      </p:sp>
      <p:pic>
        <p:nvPicPr>
          <p:cNvPr id="6" name="Picture 2" descr="Picture 0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419600"/>
            <a:ext cx="229388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لابیرنت غشایی:</a:t>
            </a:r>
            <a:br>
              <a:rPr lang="fa-IR" dirty="0" smtClean="0">
                <a:solidFill>
                  <a:srgbClr val="002060"/>
                </a:solidFill>
                <a:cs typeface="B Mitra" pitchFamily="2" charset="-78"/>
              </a:rPr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  <a:cs typeface="B Mitra" pitchFamily="2" charset="-78"/>
              </a:rPr>
              <a:t>مجاری نیمدایره ای غشایی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715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endParaRPr lang="fa-IR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r" rtl="1">
              <a:lnSpc>
                <a:spcPct val="90000"/>
              </a:lnSpc>
            </a:pPr>
            <a:r>
              <a:rPr lang="fa-IR" b="1" dirty="0" smtClean="0">
                <a:solidFill>
                  <a:srgbClr val="002060"/>
                </a:solidFill>
                <a:cs typeface="B Mitra" pitchFamily="2" charset="-78"/>
              </a:rPr>
              <a:t>بخش گیرنده موسوم به آمپولا:</a:t>
            </a:r>
          </a:p>
          <a:p>
            <a:pPr algn="ctr" rtl="1">
              <a:lnSpc>
                <a:spcPct val="90000"/>
              </a:lnSpc>
            </a:pPr>
            <a:endParaRPr lang="fa-IR" b="1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ctr" rtl="1">
              <a:lnSpc>
                <a:spcPct val="90000"/>
              </a:lnSpc>
            </a:pPr>
            <a:r>
              <a:rPr lang="fa-IR" b="1" dirty="0" smtClean="0">
                <a:solidFill>
                  <a:srgbClr val="002060"/>
                </a:solidFill>
                <a:cs typeface="B Mitra" pitchFamily="2" charset="-78"/>
              </a:rPr>
              <a:t>گیرنده شتاب زاویه ای سر </a:t>
            </a:r>
          </a:p>
          <a:p>
            <a:pPr algn="ctr" rtl="1">
              <a:lnSpc>
                <a:spcPct val="90000"/>
              </a:lnSpc>
              <a:buNone/>
            </a:pPr>
            <a:r>
              <a:rPr lang="fa-IR" b="1" dirty="0" smtClean="0">
                <a:solidFill>
                  <a:srgbClr val="002060"/>
                </a:solidFill>
                <a:cs typeface="B Mitra" pitchFamily="2" charset="-78"/>
              </a:rPr>
              <a:t>(حرکت دورانی)</a:t>
            </a:r>
          </a:p>
          <a:p>
            <a:pPr marL="457200" indent="-457200" algn="ctr" rtl="1">
              <a:lnSpc>
                <a:spcPct val="90000"/>
              </a:lnSpc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محور </a:t>
            </a:r>
            <a:r>
              <a:rPr lang="en-US" dirty="0" smtClean="0">
                <a:solidFill>
                  <a:srgbClr val="002060"/>
                </a:solidFill>
                <a:cs typeface="B Mitra" pitchFamily="2" charset="-78"/>
              </a:rPr>
              <a:t>x</a:t>
            </a:r>
          </a:p>
          <a:p>
            <a:pPr marL="457200" indent="-457200" algn="ctr" rtl="1">
              <a:lnSpc>
                <a:spcPct val="90000"/>
              </a:lnSpc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محور</a:t>
            </a:r>
            <a:r>
              <a:rPr lang="en-US" dirty="0" smtClean="0">
                <a:solidFill>
                  <a:srgbClr val="002060"/>
                </a:solidFill>
                <a:cs typeface="B Mitra" pitchFamily="2" charset="-78"/>
              </a:rPr>
              <a:t>Y</a:t>
            </a:r>
          </a:p>
          <a:p>
            <a:pPr marL="457200" indent="-457200" algn="ctr" rtl="1">
              <a:lnSpc>
                <a:spcPct val="90000"/>
              </a:lnSpc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محور </a:t>
            </a:r>
            <a:r>
              <a:rPr lang="en-US" dirty="0" smtClean="0">
                <a:solidFill>
                  <a:srgbClr val="002060"/>
                </a:solidFill>
                <a:cs typeface="B Mitra" pitchFamily="2" charset="-78"/>
              </a:rPr>
              <a:t>z</a:t>
            </a: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 </a:t>
            </a:r>
          </a:p>
          <a:p>
            <a:pPr algn="ctr" rtl="0" eaLnBrk="1" hangingPunct="1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70C0"/>
                </a:solidFill>
                <a:cs typeface="B Mitra" pitchFamily="2" charset="-78"/>
              </a:rPr>
              <a:t>ساکول و اوتریکول</a:t>
            </a:r>
            <a:endParaRPr lang="en-US" dirty="0">
              <a:solidFill>
                <a:srgbClr val="0070C0"/>
              </a:solidFill>
              <a:cs typeface="B Mitra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r" rtl="1">
              <a:buNone/>
            </a:pPr>
            <a:endParaRPr lang="fa-IR" b="1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r" rtl="1">
              <a:buNone/>
            </a:pPr>
            <a:r>
              <a:rPr lang="fa-IR" b="1" dirty="0" smtClean="0">
                <a:solidFill>
                  <a:srgbClr val="002060"/>
                </a:solidFill>
                <a:cs typeface="B Mitra" pitchFamily="2" charset="-78"/>
              </a:rPr>
              <a:t>بخش گیرنده  موسوم به اندام اوتولیتی : </a:t>
            </a:r>
          </a:p>
          <a:p>
            <a:pPr algn="r" rtl="1"/>
            <a:r>
              <a:rPr lang="fa-IR" b="1" dirty="0" smtClean="0">
                <a:solidFill>
                  <a:srgbClr val="002060"/>
                </a:solidFill>
                <a:cs typeface="B Mitra" pitchFamily="2" charset="-78"/>
              </a:rPr>
              <a:t>کشف جاذبه</a:t>
            </a:r>
          </a:p>
          <a:p>
            <a:pPr algn="r" rtl="1"/>
            <a:r>
              <a:rPr lang="fa-IR" b="1" dirty="0" smtClean="0">
                <a:solidFill>
                  <a:srgbClr val="002060"/>
                </a:solidFill>
                <a:cs typeface="B Mitra" pitchFamily="2" charset="-78"/>
              </a:rPr>
              <a:t>گیرنده شتاب خطی سر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در محور عمودی......ساکول</a:t>
            </a:r>
          </a:p>
          <a:p>
            <a:pPr marL="457200" indent="-457200" algn="r" rtl="1">
              <a:buFont typeface="+mj-lt"/>
              <a:buAutoNum type="arabicPeriod"/>
            </a:pP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در محور افقی.....اوتریکول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Vestibular Tests</a:t>
            </a:r>
            <a:r>
              <a:rPr lang="fa-IR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B Mitra" pitchFamily="2" charset="-78"/>
              </a:rPr>
              <a:t>آزمونهای دهلیزی </a:t>
            </a:r>
            <a:endParaRPr lang="en-US" b="1" dirty="0" smtClean="0">
              <a:effectLst>
                <a:outerShdw blurRad="38100" dist="38100" dir="2700000" algn="tl">
                  <a:srgbClr val="C0C0C0"/>
                </a:outerShdw>
              </a:effectLst>
              <a:cs typeface="B Mitra" pitchFamily="2" charset="-78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Video/Electronystagmography</a:t>
            </a:r>
          </a:p>
          <a:p>
            <a:pPr lvl="1" algn="l" rtl="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Vestibular activity</a:t>
            </a:r>
          </a:p>
          <a:p>
            <a:pPr algn="l" rtl="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Platform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posturography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algn="l" rtl="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Localize source of balance disorders</a:t>
            </a:r>
          </a:p>
          <a:p>
            <a:pPr algn="l" rtl="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Rotary chair assessment</a:t>
            </a:r>
          </a:p>
          <a:p>
            <a:pPr lvl="1" algn="l" rtl="0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Information about vestibular dysfunction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Mitra" pitchFamily="2" charset="-78"/>
              </a:rPr>
              <a:t>ویدیونیستاگموگرافی</a:t>
            </a:r>
          </a:p>
          <a:p>
            <a:pPr algn="r" rtl="1"/>
            <a:r>
              <a:rPr lang="fa-IR" b="1" dirty="0" smtClean="0">
                <a:cs typeface="B Mitra" pitchFamily="2" charset="-78"/>
              </a:rPr>
              <a:t>الکترونیستاگموگرافی</a:t>
            </a:r>
          </a:p>
          <a:p>
            <a:pPr algn="r" rtl="1">
              <a:buNone/>
            </a:pPr>
            <a:r>
              <a:rPr lang="fa-IR" dirty="0" smtClean="0">
                <a:cs typeface="B Mitra" pitchFamily="2" charset="-78"/>
              </a:rPr>
              <a:t>-فعالیت وستیبول و چشمها</a:t>
            </a:r>
          </a:p>
          <a:p>
            <a:pPr algn="r" rtl="1"/>
            <a:r>
              <a:rPr lang="fa-IR" b="1" dirty="0" smtClean="0">
                <a:cs typeface="B Mitra" pitchFamily="2" charset="-78"/>
              </a:rPr>
              <a:t>پوسچروگرافی</a:t>
            </a:r>
          </a:p>
          <a:p>
            <a:pPr algn="r" rtl="1">
              <a:buNone/>
            </a:pPr>
            <a:r>
              <a:rPr lang="fa-IR" dirty="0" smtClean="0">
                <a:cs typeface="B Mitra" pitchFamily="2" charset="-78"/>
              </a:rPr>
              <a:t>-شناسایی منشا اختلال تعادل</a:t>
            </a:r>
          </a:p>
          <a:p>
            <a:pPr algn="r" rtl="1"/>
            <a:r>
              <a:rPr lang="fa-IR" b="1" dirty="0" smtClean="0">
                <a:cs typeface="B Mitra" pitchFamily="2" charset="-78"/>
              </a:rPr>
              <a:t>ارزیابی با صندلی گردان</a:t>
            </a:r>
          </a:p>
          <a:p>
            <a:pPr algn="r" rtl="1">
              <a:buNone/>
            </a:pPr>
            <a:r>
              <a:rPr lang="fa-IR" dirty="0" smtClean="0">
                <a:cs typeface="B Mitra" pitchFamily="2" charset="-78"/>
              </a:rPr>
              <a:t>اطلاعات درباره اختلال وستیبول</a:t>
            </a:r>
          </a:p>
          <a:p>
            <a:pPr algn="r" rtl="1">
              <a:buNone/>
            </a:pPr>
            <a:endParaRPr lang="fa-IR" dirty="0" smtClean="0"/>
          </a:p>
          <a:p>
            <a:pPr algn="r" rtl="1">
              <a:buNone/>
            </a:pPr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Mitra" pitchFamily="2" charset="-78"/>
              </a:rPr>
              <a:t>ویدیونیستاگموگرافی</a:t>
            </a:r>
          </a:p>
          <a:p>
            <a:pPr algn="r" rtl="1">
              <a:buNone/>
            </a:pPr>
            <a:r>
              <a:rPr lang="fa-IR" dirty="0" smtClean="0">
                <a:cs typeface="B Mitra" pitchFamily="2" charset="-78"/>
              </a:rPr>
              <a:t>-فعالیت وستیبول و چشمها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421906"/>
            <a:ext cx="4038600" cy="2882551"/>
          </a:xfrm>
        </p:spPr>
      </p:pic>
      <p:pic>
        <p:nvPicPr>
          <p:cNvPr id="6" name="Nystagmus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3657600"/>
            <a:ext cx="2590800" cy="1943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43400" y="5715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dirty="0" smtClean="0"/>
              <a:t>Right Beating </a:t>
            </a:r>
            <a:r>
              <a:rPr lang="en-US" altLang="en-US" b="1" dirty="0" err="1" smtClean="0"/>
              <a:t>Nystagmus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dirty="0" smtClean="0"/>
              <a:t>(Right Eye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r" eaLnBrk="1" hangingPunct="1"/>
            <a:r>
              <a:rPr lang="fa-IR" altLang="en-US" b="1" dirty="0" smtClean="0">
                <a:solidFill>
                  <a:srgbClr val="002060"/>
                </a:solidFill>
                <a:cs typeface="B Mitra" pitchFamily="2" charset="-78"/>
              </a:rPr>
              <a:t>پوسچروگرافی(وضعیت نگاری)</a:t>
            </a:r>
            <a:endParaRPr lang="en-US" altLang="en-US" b="1" dirty="0" smtClean="0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7853AA2B-06A1-4752-A613-97A01400B3D5}" type="slidenum">
              <a:rPr lang="ar-SA" altLang="en-US" sz="1400"/>
              <a:pPr/>
              <a:t>18</a:t>
            </a:fld>
            <a:endParaRPr lang="en-US" altLang="en-US" sz="1400"/>
          </a:p>
        </p:txBody>
      </p:sp>
      <p:pic>
        <p:nvPicPr>
          <p:cNvPr id="19354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422400"/>
            <a:ext cx="4254500" cy="5435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1600200"/>
            <a:ext cx="40575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 smtClean="0">
                <a:solidFill>
                  <a:srgbClr val="002060"/>
                </a:solidFill>
                <a:cs typeface="B Mitra" pitchFamily="2" charset="-78"/>
              </a:rPr>
              <a:t>شناسایی منشا اختلال تعادل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362200"/>
            <a:ext cx="2938639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cs typeface="B Mitra" pitchFamily="2" charset="-78"/>
              </a:rPr>
              <a:t>پوسچروگرافی</a:t>
            </a:r>
            <a:br>
              <a:rPr lang="fa-IR" b="1" dirty="0" smtClean="0">
                <a:cs typeface="B Mitra" pitchFamily="2" charset="-78"/>
              </a:rPr>
            </a:br>
            <a:endParaRPr lang="en-US" dirty="0"/>
          </a:p>
        </p:txBody>
      </p:sp>
      <p:pic>
        <p:nvPicPr>
          <p:cNvPr id="2050" name="Picture 2" descr="C:\Users\Admin\Downloads\download 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14400" y="1600200"/>
            <a:ext cx="2924175" cy="4078455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>
              <a:buNone/>
            </a:pPr>
            <a:r>
              <a:rPr lang="fa-IR" dirty="0" smtClean="0">
                <a:cs typeface="B Mitra" pitchFamily="2" charset="-78"/>
              </a:rPr>
              <a:t>-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114800" y="1066800"/>
            <a:ext cx="4524618" cy="3933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06395-DCE1-4EF7-B620-235D8D3E1465}" type="slidenum">
              <a:rPr lang="ar-SA"/>
              <a:pPr>
                <a:defRPr/>
              </a:pPr>
              <a:t>2</a:t>
            </a:fld>
            <a:endParaRPr lang="en-US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971800"/>
            <a:ext cx="7772400" cy="1462087"/>
          </a:xfrm>
        </p:spPr>
        <p:txBody>
          <a:bodyPr>
            <a:normAutofit fontScale="90000"/>
          </a:bodyPr>
          <a:lstStyle/>
          <a:p>
            <a:pPr rtl="1">
              <a:defRPr/>
            </a:pPr>
            <a:r>
              <a:rPr lang="fa-IR" altLang="en-US" dirty="0" smtClean="0">
                <a:solidFill>
                  <a:srgbClr val="002060"/>
                </a:solidFill>
                <a:cs typeface="B Mitra" pitchFamily="2" charset="-78"/>
              </a:rPr>
              <a:t/>
            </a:r>
            <a:br>
              <a:rPr lang="fa-IR" altLang="en-US" dirty="0" smtClean="0">
                <a:solidFill>
                  <a:srgbClr val="002060"/>
                </a:solidFill>
                <a:cs typeface="B Mitra" pitchFamily="2" charset="-78"/>
              </a:rPr>
            </a:br>
            <a:r>
              <a:rPr lang="fa-IR" altLang="en-US" b="1" dirty="0" smtClean="0">
                <a:solidFill>
                  <a:srgbClr val="002060"/>
                </a:solidFill>
                <a:cs typeface="B Mitra" pitchFamily="2" charset="-78"/>
              </a:rPr>
              <a:t>مبانی ت</a:t>
            </a:r>
            <a:r>
              <a:rPr lang="ar-SA" altLang="en-US" b="1" dirty="0" smtClean="0">
                <a:solidFill>
                  <a:srgbClr val="002060"/>
                </a:solidFill>
                <a:cs typeface="B Mitra" pitchFamily="2" charset="-78"/>
              </a:rPr>
              <a:t>وانبخش</a:t>
            </a:r>
            <a:r>
              <a:rPr lang="fa-IR" altLang="en-US" b="1" dirty="0" smtClean="0">
                <a:solidFill>
                  <a:srgbClr val="002060"/>
                </a:solidFill>
                <a:cs typeface="B Mitra" pitchFamily="2" charset="-78"/>
              </a:rPr>
              <a:t>ی </a:t>
            </a:r>
            <a:r>
              <a:rPr lang="fa-IR" altLang="fa-IR" b="1" dirty="0" smtClean="0">
                <a:solidFill>
                  <a:srgbClr val="002060"/>
                </a:solidFill>
                <a:cs typeface="B Mitra" pitchFamily="2" charset="-78"/>
              </a:rPr>
              <a:t>شنوایی</a:t>
            </a:r>
            <a:r>
              <a:rPr lang="fa-IR" altLang="en-US" b="1" dirty="0" smtClean="0">
                <a:solidFill>
                  <a:srgbClr val="002060"/>
                </a:solidFill>
                <a:cs typeface="B Mitra" pitchFamily="2" charset="-78"/>
              </a:rPr>
              <a:t/>
            </a:r>
            <a:br>
              <a:rPr lang="fa-IR" altLang="en-US" b="1" dirty="0" smtClean="0">
                <a:solidFill>
                  <a:srgbClr val="002060"/>
                </a:solidFill>
                <a:cs typeface="B Mitra" pitchFamily="2" charset="-78"/>
              </a:rPr>
            </a:br>
            <a:r>
              <a:rPr lang="fa-IR" altLang="fa-IR" b="1" dirty="0" smtClean="0">
                <a:solidFill>
                  <a:srgbClr val="002060"/>
                </a:solidFill>
                <a:cs typeface="B Mitra" pitchFamily="2" charset="-78"/>
              </a:rPr>
              <a:t/>
            </a:r>
            <a:br>
              <a:rPr lang="fa-IR" altLang="fa-IR" b="1" dirty="0" smtClean="0">
                <a:solidFill>
                  <a:srgbClr val="002060"/>
                </a:solidFill>
                <a:cs typeface="B Mitra" pitchFamily="2" charset="-78"/>
              </a:rPr>
            </a:br>
            <a:endParaRPr lang="en-US" altLang="en-US" sz="3100" b="1" dirty="0" smtClean="0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8006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endParaRPr lang="fa-IR" altLang="en-US" dirty="0" smtClean="0">
              <a:solidFill>
                <a:srgbClr val="002060"/>
              </a:solidFill>
              <a:cs typeface="B Mitra" pitchFamily="2" charset="-78"/>
            </a:endParaRPr>
          </a:p>
          <a:p>
            <a:pPr eaLnBrk="1" hangingPunct="1">
              <a:defRPr/>
            </a:pPr>
            <a:r>
              <a:rPr lang="fa-IR" altLang="en-US" dirty="0" smtClean="0">
                <a:solidFill>
                  <a:srgbClr val="002060"/>
                </a:solidFill>
                <a:cs typeface="B Mitra" pitchFamily="2" charset="-78"/>
              </a:rPr>
              <a:t>دکتر فتاحی</a:t>
            </a:r>
          </a:p>
          <a:p>
            <a:pPr eaLnBrk="1" hangingPunct="1">
              <a:defRPr/>
            </a:pPr>
            <a:r>
              <a:rPr lang="fa-IR" altLang="en-US" dirty="0" smtClean="0">
                <a:solidFill>
                  <a:srgbClr val="002060"/>
                </a:solidFill>
                <a:cs typeface="B Mitra" pitchFamily="2" charset="-78"/>
              </a:rPr>
              <a:t>استادیار گروه شنوایی شناسی</a:t>
            </a:r>
          </a:p>
          <a:p>
            <a:pPr eaLnBrk="1" hangingPunct="1">
              <a:defRPr/>
            </a:pPr>
            <a:r>
              <a:rPr lang="fa-IR" altLang="en-US" dirty="0" smtClean="0">
                <a:solidFill>
                  <a:srgbClr val="002060"/>
                </a:solidFill>
                <a:cs typeface="B Mitra" pitchFamily="2" charset="-78"/>
              </a:rPr>
              <a:t>دانشگاه ع پ تهران</a:t>
            </a:r>
            <a:endParaRPr lang="en-US" altLang="en-US" dirty="0" smtClean="0">
              <a:solidFill>
                <a:srgbClr val="002060"/>
              </a:solidFill>
              <a:cs typeface="B Mitra" pitchFamily="2" charset="-78"/>
            </a:endParaRPr>
          </a:p>
        </p:txBody>
      </p:sp>
      <p:pic>
        <p:nvPicPr>
          <p:cNvPr id="87045" name="Picture 6" descr="sign 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260350"/>
            <a:ext cx="10731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60350"/>
            <a:ext cx="2292350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Mitra" pitchFamily="2" charset="-78"/>
              </a:rPr>
              <a:t>ارزیابی با صندلی گردان</a:t>
            </a:r>
          </a:p>
          <a:p>
            <a:pPr algn="r" rtl="1">
              <a:buNone/>
            </a:pPr>
            <a:r>
              <a:rPr lang="fa-IR" dirty="0" smtClean="0">
                <a:cs typeface="B Mitra" pitchFamily="2" charset="-78"/>
              </a:rPr>
              <a:t>اطلاعات درباره اختلال وستیبول</a:t>
            </a:r>
          </a:p>
          <a:p>
            <a:pPr algn="r" rtl="1">
              <a:buNone/>
            </a:pPr>
            <a:endParaRPr lang="fa-IR" dirty="0" smtClean="0"/>
          </a:p>
        </p:txBody>
      </p:sp>
      <p:pic>
        <p:nvPicPr>
          <p:cNvPr id="1026" name="Picture 2" descr="C:\Users\Admin\Downloads\download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308" y="2209800"/>
            <a:ext cx="3895811" cy="3810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Mitra" panose="00000400000000000000" pitchFamily="2" charset="-78"/>
              </a:rPr>
              <a:t>توانبخشی تعادل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r" rtl="1">
              <a:lnSpc>
                <a:spcPct val="150000"/>
              </a:lnSpc>
              <a:spcBef>
                <a:spcPts val="0"/>
              </a:spcBef>
              <a:buFont typeface="Symbol"/>
              <a:buChar char=""/>
              <a:tabLst>
                <a:tab pos="4405630" algn="l"/>
              </a:tabLst>
            </a:pPr>
            <a:r>
              <a:rPr lang="ar-SA" dirty="0">
                <a:latin typeface="Times New Roman"/>
                <a:ea typeface="Times New Roman"/>
                <a:cs typeface="B Nazanin"/>
              </a:rPr>
              <a:t>مانوردرمانی سرگیجه وضعیتی خوش خیم</a:t>
            </a:r>
            <a:endParaRPr lang="en-US" sz="2800" dirty="0">
              <a:ea typeface="Calibri"/>
              <a:cs typeface="Arial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buFont typeface="Symbol"/>
              <a:buChar char=""/>
              <a:tabLst>
                <a:tab pos="4405630" algn="l"/>
              </a:tabLst>
            </a:pPr>
            <a:r>
              <a:rPr lang="ar-SA" dirty="0">
                <a:latin typeface="Times New Roman"/>
                <a:ea typeface="Times New Roman"/>
                <a:cs typeface="B Nazanin"/>
              </a:rPr>
              <a:t>تمرین تطبیق نگاه خیره</a:t>
            </a:r>
            <a:r>
              <a:rPr lang="ar-SA" sz="2000" dirty="0">
                <a:ea typeface="Times New Roman"/>
                <a:cs typeface="Times New Roman"/>
              </a:rPr>
              <a:t> </a:t>
            </a:r>
            <a:endParaRPr lang="en-US" sz="2800" dirty="0">
              <a:ea typeface="Calibri"/>
              <a:cs typeface="Arial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buFont typeface="Symbol"/>
              <a:buChar char=""/>
              <a:tabLst>
                <a:tab pos="4405630" algn="l"/>
              </a:tabLst>
            </a:pPr>
            <a:r>
              <a:rPr lang="ar-SA" dirty="0">
                <a:latin typeface="Times New Roman"/>
                <a:ea typeface="Times New Roman"/>
                <a:cs typeface="B Nazanin"/>
              </a:rPr>
              <a:t>مداخله دارویی یا جراحی</a:t>
            </a:r>
            <a:endParaRPr lang="en-US" sz="2800" dirty="0">
              <a:ea typeface="Calibri"/>
              <a:cs typeface="Arial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buFont typeface="Symbol"/>
              <a:buChar char=""/>
              <a:tabLst>
                <a:tab pos="4405630" algn="l"/>
              </a:tabLst>
            </a:pPr>
            <a:r>
              <a:rPr lang="ar-SA" dirty="0">
                <a:latin typeface="Times New Roman"/>
                <a:ea typeface="Times New Roman"/>
                <a:cs typeface="B Nazanin"/>
              </a:rPr>
              <a:t>آموزش تعادل</a:t>
            </a:r>
            <a:endParaRPr lang="en-US" sz="2800" dirty="0">
              <a:ea typeface="Calibri"/>
              <a:cs typeface="Arial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buFont typeface="Symbol"/>
              <a:buChar char=""/>
              <a:tabLst>
                <a:tab pos="4405630" algn="l"/>
              </a:tabLst>
            </a:pPr>
            <a:r>
              <a:rPr lang="ar-SA" dirty="0">
                <a:latin typeface="Times New Roman"/>
                <a:ea typeface="Times New Roman"/>
                <a:cs typeface="B Nazanin"/>
              </a:rPr>
              <a:t>تمرین  قدرت و انعطاف پذیری</a:t>
            </a:r>
            <a:r>
              <a:rPr lang="ar-SA" sz="2000" dirty="0">
                <a:ea typeface="Times New Roman"/>
                <a:cs typeface="Times New Roman"/>
              </a:rPr>
              <a:t> </a:t>
            </a:r>
            <a:endParaRPr lang="en-US" sz="2800" dirty="0">
              <a:ea typeface="Calibri"/>
              <a:cs typeface="Arial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buFont typeface="Symbol"/>
              <a:buChar char=""/>
              <a:tabLst>
                <a:tab pos="4405630" algn="l"/>
              </a:tabLst>
            </a:pPr>
            <a:r>
              <a:rPr lang="ar-SA" dirty="0">
                <a:latin typeface="Times New Roman"/>
                <a:ea typeface="Times New Roman"/>
                <a:cs typeface="B Nazanin"/>
              </a:rPr>
              <a:t>تمرین  بهبود پوسچر(وضعیت بدن)</a:t>
            </a:r>
            <a:endParaRPr lang="en-US" sz="2800" dirty="0">
              <a:ea typeface="Calibri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12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dirty="0" smtClean="0"/>
              <a:t>مانوردرمانی سرگیجه وضعیتی خوش خیم</a:t>
            </a:r>
          </a:p>
        </p:txBody>
      </p:sp>
      <p:sp>
        <p:nvSpPr>
          <p:cNvPr id="100355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017713"/>
            <a:ext cx="4383088" cy="4114800"/>
          </a:xfrm>
        </p:spPr>
        <p:txBody>
          <a:bodyPr/>
          <a:lstStyle/>
          <a:p>
            <a:r>
              <a:rPr lang="fa-IR" altLang="en-US" smtClean="0"/>
              <a:t>برخی آسیبهای دستگاه دهلیزی با توانبخشی رفع میشود.</a:t>
            </a:r>
          </a:p>
          <a:p>
            <a:r>
              <a:rPr lang="fa-IR" altLang="en-US" smtClean="0"/>
              <a:t>نظیر سرگیجه ناشی از اختلال در مجاری نیمدایره ای که خیلی شایع است.</a:t>
            </a:r>
          </a:p>
          <a:p>
            <a:r>
              <a:rPr lang="fa-IR" altLang="en-US" smtClean="0"/>
              <a:t>البته تشخیص آسیب مهمترین موضوع است و پس از آن اجرای مانور مناسب.</a:t>
            </a:r>
            <a:endParaRPr lang="en-US" altLang="en-US" smtClean="0"/>
          </a:p>
        </p:txBody>
      </p:sp>
      <p:sp>
        <p:nvSpPr>
          <p:cNvPr id="1003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 b="1">
                <a:solidFill>
                  <a:schemeClr val="tx1"/>
                </a:solidFill>
                <a:latin typeface="Tahoma" pitchFamily="34" charset="0"/>
                <a:cs typeface="B Nazanin" pitchFamily="2" charset="-78"/>
              </a:defRPr>
            </a:lvl1pPr>
            <a:lvl2pPr marL="742950" indent="-285750" algn="r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 b="1">
                <a:solidFill>
                  <a:schemeClr val="tx1"/>
                </a:solidFill>
                <a:latin typeface="Tahoma" pitchFamily="34" charset="0"/>
                <a:cs typeface="B Nazanin" pitchFamily="2" charset="-78"/>
              </a:defRPr>
            </a:lvl2pPr>
            <a:lvl3pPr marL="1143000" indent="-228600" algn="r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ahoma" pitchFamily="34" charset="0"/>
                <a:cs typeface="B Nazanin" pitchFamily="2" charset="-78"/>
              </a:defRPr>
            </a:lvl3pPr>
            <a:lvl4pPr marL="1600200" indent="-228600" algn="r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Tahoma" pitchFamily="34" charset="0"/>
                <a:cs typeface="B Nazanin" pitchFamily="2" charset="-78"/>
              </a:defRPr>
            </a:lvl4pPr>
            <a:lvl5pPr marL="2057400" indent="-228600" algn="r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Tahoma" pitchFamily="34" charset="0"/>
                <a:cs typeface="B Nazanin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Tahoma" pitchFamily="34" charset="0"/>
                <a:cs typeface="B Nazanin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Tahoma" pitchFamily="34" charset="0"/>
                <a:cs typeface="B Nazanin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Tahoma" pitchFamily="34" charset="0"/>
                <a:cs typeface="B Nazanin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Tahoma" pitchFamily="34" charset="0"/>
                <a:cs typeface="B Nazanin" pitchFamily="2" charset="-7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A4F73D-E19A-4E6D-82C1-13B694CB561A}" type="slidenum">
              <a:rPr lang="ar-SA" altLang="en-US" sz="1400" b="0">
                <a:solidFill>
                  <a:srgbClr val="000000"/>
                </a:solidFill>
                <a:cs typeface="Arial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b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0357" name="Content Placeholder 5" descr="Dix Hallpike Te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4200" y="2203450"/>
            <a:ext cx="2466975" cy="3743325"/>
          </a:xfrm>
          <a:noFill/>
        </p:spPr>
      </p:pic>
    </p:spTree>
    <p:extLst>
      <p:ext uri="{BB962C8B-B14F-4D97-AF65-F5344CB8AC3E}">
        <p14:creationId xmlns:p14="http://schemas.microsoft.com/office/powerpoint/2010/main" val="1323430436"/>
      </p:ext>
    </p:extLst>
  </p:cSld>
  <p:clrMapOvr>
    <a:masterClrMapping/>
  </p:clrMapOvr>
  <p:transition spd="slow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96200" cy="60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9" name="Picture 13" descr="eye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25538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5" name="Picture 15" descr="brai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2492375"/>
            <a:ext cx="187166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93" name="Picture 17" descr="wb2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981075"/>
            <a:ext cx="143986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037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8400" y="333375"/>
            <a:ext cx="16573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0" name="Line 24"/>
          <p:cNvSpPr>
            <a:spLocks noChangeShapeType="1"/>
          </p:cNvSpPr>
          <p:nvPr/>
        </p:nvSpPr>
        <p:spPr bwMode="auto">
          <a:xfrm>
            <a:off x="3132138" y="2276475"/>
            <a:ext cx="43180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72039" name="Line 26"/>
          <p:cNvSpPr>
            <a:spLocks noChangeShapeType="1"/>
          </p:cNvSpPr>
          <p:nvPr/>
        </p:nvSpPr>
        <p:spPr bwMode="auto">
          <a:xfrm>
            <a:off x="4427538" y="1700213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803" name="Line 27"/>
          <p:cNvSpPr>
            <a:spLocks noChangeShapeType="1"/>
          </p:cNvSpPr>
          <p:nvPr/>
        </p:nvSpPr>
        <p:spPr bwMode="auto">
          <a:xfrm flipH="1">
            <a:off x="5076825" y="2276475"/>
            <a:ext cx="360363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804" name="Line 28"/>
          <p:cNvSpPr>
            <a:spLocks noChangeShapeType="1"/>
          </p:cNvSpPr>
          <p:nvPr/>
        </p:nvSpPr>
        <p:spPr bwMode="auto">
          <a:xfrm>
            <a:off x="4427538" y="386080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75805" name="Text Box 29"/>
          <p:cNvSpPr txBox="1">
            <a:spLocks noChangeArrowheads="1"/>
          </p:cNvSpPr>
          <p:nvPr/>
        </p:nvSpPr>
        <p:spPr bwMode="auto">
          <a:xfrm>
            <a:off x="3708400" y="4437063"/>
            <a:ext cx="1471613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1"/>
            <a:r>
              <a:rPr lang="en-GB" altLang="en-US" sz="2800" dirty="0"/>
              <a:t>Balance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0" grpId="0" animBg="1"/>
      <p:bldP spid="75803" grpId="0" animBg="1"/>
      <p:bldP spid="75804" grpId="0" animBg="1"/>
      <p:bldP spid="758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Mitra" pitchFamily="2" charset="-78"/>
              </a:rPr>
              <a:t>تعادل</a:t>
            </a:r>
            <a:r>
              <a:rPr lang="fa-IR" dirty="0" smtClean="0"/>
              <a:t/>
            </a:r>
            <a:br>
              <a:rPr lang="fa-IR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791200" y="1219200"/>
            <a:ext cx="3352800" cy="4906963"/>
          </a:xfrm>
        </p:spPr>
        <p:txBody>
          <a:bodyPr/>
          <a:lstStyle/>
          <a:p>
            <a:pPr algn="r" rtl="1">
              <a:buNone/>
            </a:pPr>
            <a:r>
              <a:rPr lang="fa-IR" sz="2400" b="1" dirty="0" smtClean="0">
                <a:solidFill>
                  <a:srgbClr val="002060"/>
                </a:solidFill>
                <a:cs typeface="B Mitra" pitchFamily="2" charset="-78"/>
              </a:rPr>
              <a:t>1- چشمها</a:t>
            </a:r>
          </a:p>
          <a:p>
            <a:pPr algn="r" rtl="1">
              <a:buNone/>
            </a:pPr>
            <a:r>
              <a:rPr lang="fa-IR" sz="2400" b="1" dirty="0" smtClean="0">
                <a:solidFill>
                  <a:srgbClr val="002060"/>
                </a:solidFill>
                <a:cs typeface="B Mitra" pitchFamily="2" charset="-78"/>
              </a:rPr>
              <a:t>2- حس عمقی</a:t>
            </a:r>
          </a:p>
          <a:p>
            <a:pPr algn="r" rtl="1">
              <a:buNone/>
            </a:pPr>
            <a:r>
              <a:rPr lang="fa-IR" sz="2400" b="1" dirty="0" smtClean="0">
                <a:solidFill>
                  <a:srgbClr val="002060"/>
                </a:solidFill>
                <a:cs typeface="B Mitra" pitchFamily="2" charset="-78"/>
              </a:rPr>
              <a:t>3-دهلیز(وستیبول): مجرای نیمدایره ای غشایی</a:t>
            </a:r>
            <a:endParaRPr lang="fa-IR" sz="2400" dirty="0" smtClean="0">
              <a:cs typeface="B Mitra" pitchFamily="2" charset="-78"/>
            </a:endParaRPr>
          </a:p>
          <a:p>
            <a:pPr algn="r" rtl="1">
              <a:buNone/>
            </a:pPr>
            <a:endParaRPr lang="fa-IR" sz="2400" b="1" dirty="0" smtClean="0">
              <a:solidFill>
                <a:srgbClr val="002060"/>
              </a:solidFill>
              <a:cs typeface="B Mitra" pitchFamily="2" charset="-78"/>
            </a:endParaRPr>
          </a:p>
          <a:p>
            <a:pPr algn="ctr" rtl="1">
              <a:buNone/>
            </a:pPr>
            <a:r>
              <a:rPr lang="fa-IR" b="1" dirty="0" smtClean="0">
                <a:solidFill>
                  <a:srgbClr val="002060"/>
                </a:solidFill>
                <a:cs typeface="B Mitra" pitchFamily="2" charset="-78"/>
              </a:rPr>
              <a:t>هماهنگ کننده: </a:t>
            </a:r>
          </a:p>
          <a:p>
            <a:pPr algn="ctr" rtl="1">
              <a:buNone/>
            </a:pPr>
            <a:r>
              <a:rPr lang="fa-IR" b="1" dirty="0" smtClean="0">
                <a:solidFill>
                  <a:srgbClr val="002060"/>
                </a:solidFill>
                <a:cs typeface="B Mitra" pitchFamily="2" charset="-78"/>
              </a:rPr>
              <a:t>مخچه</a:t>
            </a:r>
          </a:p>
          <a:p>
            <a:pPr algn="ctr" rtl="1">
              <a:buNone/>
            </a:pP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ساقه مغز</a:t>
            </a:r>
          </a:p>
          <a:p>
            <a:pPr algn="ctr" rtl="1">
              <a:buNone/>
            </a:pPr>
            <a:r>
              <a:rPr lang="fa-IR" dirty="0" smtClean="0">
                <a:solidFill>
                  <a:srgbClr val="002060"/>
                </a:solidFill>
                <a:cs typeface="B Mitra" pitchFamily="2" charset="-78"/>
              </a:rPr>
              <a:t>قشر مخ</a:t>
            </a:r>
            <a:endParaRPr lang="en-US" dirty="0">
              <a:solidFill>
                <a:srgbClr val="002060"/>
              </a:solidFill>
              <a:cs typeface="B Mitra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633884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90" y="1219200"/>
            <a:ext cx="9057610" cy="431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5800" y="55626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https://vestibular.org/article/what-is-vestibular/the-human-balance-system/the-human-balance-system/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smtClean="0"/>
              <a:t>The Human Balance System: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18160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000" b="1" dirty="0" smtClean="0">
                <a:solidFill>
                  <a:srgbClr val="0070C0"/>
                </a:solidFill>
              </a:rPr>
              <a:t>A Complex Coordination of Central and Peripheral Systems 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7030A0"/>
                </a:solidFill>
                <a:cs typeface="B Mitra" pitchFamily="2" charset="-78"/>
              </a:rPr>
              <a:t>آناتومی دستگاه شنوایی</a:t>
            </a:r>
            <a:endParaRPr lang="en-US" b="1" dirty="0">
              <a:solidFill>
                <a:srgbClr val="7030A0"/>
              </a:solidFill>
              <a:cs typeface="B Mitra" pitchFamily="2" charset="-78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7030A0"/>
                </a:solidFill>
                <a:cs typeface="B Mitra" pitchFamily="2" charset="-78"/>
              </a:rPr>
              <a:t>گوش بیرونی</a:t>
            </a:r>
            <a:endParaRPr lang="en-US" dirty="0">
              <a:solidFill>
                <a:srgbClr val="7030A0"/>
              </a:solidFill>
              <a:cs typeface="B Mitra" pitchFamily="2" charset="-78"/>
            </a:endParaRPr>
          </a:p>
        </p:txBody>
      </p:sp>
      <p:pic>
        <p:nvPicPr>
          <p:cNvPr id="6" name="Picture 2" descr="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8000" contrast="30000"/>
          </a:blip>
          <a:stretch>
            <a:fillRect/>
          </a:stretch>
        </p:blipFill>
        <p:spPr bwMode="auto">
          <a:xfrm>
            <a:off x="609600" y="2615676"/>
            <a:ext cx="3429000" cy="337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7030A0"/>
                </a:solidFill>
                <a:cs typeface="B Mitra" pitchFamily="2" charset="-78"/>
              </a:rPr>
              <a:t>گوش میانی</a:t>
            </a:r>
            <a:endParaRPr lang="en-US" dirty="0">
              <a:solidFill>
                <a:srgbClr val="7030A0"/>
              </a:solidFill>
              <a:cs typeface="B Mitra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025" y="2669902"/>
            <a:ext cx="4041775" cy="296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ar-SA" altLang="en-US" dirty="0" smtClean="0">
                <a:solidFill>
                  <a:srgbClr val="000099"/>
                </a:solidFill>
                <a:latin typeface="Times New Roman" pitchFamily="18" charset="0"/>
                <a:cs typeface="Koodak" pitchFamily="2" charset="-78"/>
              </a:rPr>
              <a:t>گوش</a:t>
            </a:r>
            <a:r>
              <a:rPr lang="fa-IR" altLang="en-US" dirty="0" smtClean="0">
                <a:solidFill>
                  <a:srgbClr val="000099"/>
                </a:solidFill>
                <a:latin typeface="Times New Roman" pitchFamily="18" charset="0"/>
                <a:cs typeface="Koodak" pitchFamily="2" charset="-78"/>
              </a:rPr>
              <a:t> درونی</a:t>
            </a:r>
            <a:endParaRPr lang="en-US" altLang="en-US" dirty="0">
              <a:solidFill>
                <a:srgbClr val="000099"/>
              </a:solidFill>
              <a:latin typeface="Times New Roman" pitchFamily="18" charset="0"/>
              <a:cs typeface="Koodak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4040188" cy="38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2667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0" y="4648200"/>
            <a:ext cx="4038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ar-SA" altLang="en-US" sz="3200" b="1" dirty="0" smtClean="0">
                <a:solidFill>
                  <a:srgbClr val="0070C0"/>
                </a:solidFill>
                <a:latin typeface="Times New Roman" pitchFamily="18" charset="0"/>
                <a:cs typeface="B Mitra" pitchFamily="2" charset="-78"/>
              </a:rPr>
              <a:t>گوش</a:t>
            </a:r>
            <a:r>
              <a:rPr lang="fa-IR" altLang="en-US" sz="3200" b="1" dirty="0" smtClean="0">
                <a:solidFill>
                  <a:srgbClr val="0070C0"/>
                </a:solidFill>
                <a:latin typeface="Times New Roman" pitchFamily="18" charset="0"/>
                <a:cs typeface="B Mitra" pitchFamily="2" charset="-78"/>
              </a:rPr>
              <a:t> درونی یا </a:t>
            </a:r>
            <a:r>
              <a:rPr lang="fa-IR" sz="3200" b="1" dirty="0" smtClean="0">
                <a:solidFill>
                  <a:srgbClr val="0070C0"/>
                </a:solidFill>
                <a:cs typeface="B Mitra" pitchFamily="2" charset="-78"/>
              </a:rPr>
              <a:t>لابيرنت</a:t>
            </a:r>
            <a:r>
              <a:rPr lang="fa-IR" altLang="en-US" sz="3200" b="1" dirty="0" smtClean="0">
                <a:solidFill>
                  <a:srgbClr val="0070C0"/>
                </a:solidFill>
                <a:latin typeface="Times New Roman" pitchFamily="18" charset="0"/>
                <a:cs typeface="B Mitra" pitchFamily="2" charset="-78"/>
              </a:rPr>
              <a:t>:</a:t>
            </a:r>
            <a:endParaRPr lang="en-US" altLang="en-US" sz="3200" dirty="0" smtClean="0">
              <a:solidFill>
                <a:srgbClr val="0070C0"/>
              </a:solidFill>
              <a:latin typeface="Times New Roman" pitchFamily="18" charset="0"/>
              <a:cs typeface="B Mitra" pitchFamily="2" charset="-78"/>
            </a:endParaRPr>
          </a:p>
          <a:p>
            <a:pPr algn="ctr" rtl="1">
              <a:spcBef>
                <a:spcPct val="50000"/>
              </a:spcBef>
            </a:pPr>
            <a:r>
              <a:rPr lang="fa-IR" altLang="en-US" sz="3200" dirty="0" smtClean="0">
                <a:solidFill>
                  <a:srgbClr val="000099"/>
                </a:solidFill>
                <a:latin typeface="Times New Roman" pitchFamily="18" charset="0"/>
                <a:cs typeface="B Mitra" pitchFamily="2" charset="-78"/>
              </a:rPr>
              <a:t>حلزون ، دهلیز و  سه مجرای نیمدایره ای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1034" descr="AAGDKT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633730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 smtClean="0">
                <a:solidFill>
                  <a:srgbClr val="0070C0"/>
                </a:solidFill>
                <a:cs typeface="B Mitra" pitchFamily="2" charset="-78"/>
              </a:rPr>
              <a:t>گوش درونی یا لابيرنت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r" rtl="1">
              <a:buNone/>
            </a:pPr>
            <a:r>
              <a:rPr lang="fa-IR" b="1" dirty="0" smtClean="0">
                <a:solidFill>
                  <a:srgbClr val="0070C0"/>
                </a:solidFill>
                <a:cs typeface="B Mitra" pitchFamily="2" charset="-78"/>
              </a:rPr>
              <a:t>1. لابيرنت </a:t>
            </a:r>
            <a:r>
              <a:rPr lang="fa-IR" altLang="en-US" b="1" dirty="0" smtClean="0">
                <a:solidFill>
                  <a:srgbClr val="0070C0"/>
                </a:solidFill>
                <a:latin typeface="Times New Roman" pitchFamily="18" charset="0"/>
                <a:cs typeface="B Mitra" pitchFamily="2" charset="-78"/>
              </a:rPr>
              <a:t>استخوانی:</a:t>
            </a:r>
          </a:p>
          <a:p>
            <a:pPr marL="514350" indent="-514350" algn="r" rtl="1">
              <a:buNone/>
            </a:pPr>
            <a:r>
              <a:rPr lang="fa-IR" dirty="0" smtClean="0">
                <a:solidFill>
                  <a:srgbClr val="0070C0"/>
                </a:solidFill>
                <a:cs typeface="B Mitra" pitchFamily="2" charset="-78"/>
              </a:rPr>
              <a:t>حلزون استخوانی</a:t>
            </a:r>
            <a:endParaRPr lang="en-US" dirty="0" smtClean="0">
              <a:solidFill>
                <a:srgbClr val="0070C0"/>
              </a:solidFill>
              <a:cs typeface="B Mitra" pitchFamily="2" charset="-78"/>
            </a:endParaRPr>
          </a:p>
          <a:p>
            <a:pPr marL="514350" indent="-514350" algn="r" rtl="1">
              <a:buNone/>
            </a:pPr>
            <a:r>
              <a:rPr lang="fa-IR" dirty="0" smtClean="0">
                <a:solidFill>
                  <a:srgbClr val="0070C0"/>
                </a:solidFill>
                <a:cs typeface="B Mitra" pitchFamily="2" charset="-78"/>
              </a:rPr>
              <a:t>مجاری نیمدایره ای استخوانی</a:t>
            </a:r>
          </a:p>
          <a:p>
            <a:pPr marL="514350" indent="-514350" algn="r" rtl="1">
              <a:buNone/>
            </a:pPr>
            <a:r>
              <a:rPr lang="fa-IR" dirty="0" smtClean="0">
                <a:solidFill>
                  <a:srgbClr val="0070C0"/>
                </a:solidFill>
                <a:cs typeface="B Mitra" pitchFamily="2" charset="-78"/>
              </a:rPr>
              <a:t>دهلیز یا وستیبول</a:t>
            </a:r>
          </a:p>
          <a:p>
            <a:pPr marL="514350" indent="-514350" algn="r" rtl="1">
              <a:buNone/>
            </a:pPr>
            <a:endParaRPr lang="fa-IR" altLang="en-US" b="1" dirty="0" smtClean="0">
              <a:solidFill>
                <a:srgbClr val="0070C0"/>
              </a:solidFill>
              <a:latin typeface="Times New Roman" pitchFamily="18" charset="0"/>
              <a:cs typeface="B Mitra" pitchFamily="2" charset="-78"/>
            </a:endParaRPr>
          </a:p>
          <a:p>
            <a:pPr marL="514350" indent="-514350" algn="r" rtl="1">
              <a:buNone/>
            </a:pPr>
            <a:r>
              <a:rPr lang="fa-IR" b="1" dirty="0" smtClean="0">
                <a:solidFill>
                  <a:srgbClr val="0070C0"/>
                </a:solidFill>
                <a:cs typeface="B Mitra" pitchFamily="2" charset="-78"/>
              </a:rPr>
              <a:t>2. لابيرنت</a:t>
            </a:r>
            <a:r>
              <a:rPr lang="fa-IR" altLang="en-US" b="1" dirty="0" smtClean="0">
                <a:solidFill>
                  <a:srgbClr val="0070C0"/>
                </a:solidFill>
                <a:latin typeface="Times New Roman" pitchFamily="18" charset="0"/>
                <a:cs typeface="B Mitra" pitchFamily="2" charset="-78"/>
              </a:rPr>
              <a:t> غشایی:</a:t>
            </a:r>
          </a:p>
          <a:p>
            <a:pPr marL="514350" indent="-514350" algn="r" rtl="1">
              <a:buNone/>
            </a:pPr>
            <a:r>
              <a:rPr lang="fa-IR" dirty="0" smtClean="0">
                <a:solidFill>
                  <a:srgbClr val="0070C0"/>
                </a:solidFill>
                <a:cs typeface="B Mitra" pitchFamily="2" charset="-78"/>
              </a:rPr>
              <a:t>حلزون غشایی</a:t>
            </a:r>
            <a:endParaRPr lang="en-US" dirty="0" smtClean="0">
              <a:solidFill>
                <a:srgbClr val="0070C0"/>
              </a:solidFill>
              <a:cs typeface="B Mitra" pitchFamily="2" charset="-78"/>
            </a:endParaRPr>
          </a:p>
          <a:p>
            <a:pPr marL="514350" indent="-514350" algn="r" rtl="1">
              <a:buNone/>
            </a:pPr>
            <a:r>
              <a:rPr lang="fa-IR" dirty="0" smtClean="0">
                <a:solidFill>
                  <a:srgbClr val="0070C0"/>
                </a:solidFill>
                <a:cs typeface="B Mitra" pitchFamily="2" charset="-78"/>
              </a:rPr>
              <a:t>مجاری نیمدایره ای غشایی</a:t>
            </a:r>
          </a:p>
          <a:p>
            <a:pPr marL="514350" indent="-514350" algn="r" rtl="1">
              <a:buNone/>
            </a:pPr>
            <a:r>
              <a:rPr lang="fa-IR" dirty="0" smtClean="0">
                <a:solidFill>
                  <a:srgbClr val="0070C0"/>
                </a:solidFill>
                <a:cs typeface="B Mitra" pitchFamily="2" charset="-78"/>
              </a:rPr>
              <a:t>اوتریکول </a:t>
            </a:r>
          </a:p>
          <a:p>
            <a:pPr marL="514350" indent="-514350" algn="r" rtl="1">
              <a:buNone/>
            </a:pPr>
            <a:r>
              <a:rPr lang="fa-IR" dirty="0" smtClean="0">
                <a:solidFill>
                  <a:srgbClr val="0070C0"/>
                </a:solidFill>
                <a:cs typeface="B Mitra" pitchFamily="2" charset="-78"/>
              </a:rPr>
              <a:t>ساکول</a:t>
            </a:r>
          </a:p>
          <a:p>
            <a:pPr marL="514350" indent="-514350" algn="r" rtl="1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420</Words>
  <Application>Microsoft Office PowerPoint</Application>
  <PresentationFormat>On-screen Show (4:3)</PresentationFormat>
  <Paragraphs>157</Paragraphs>
  <Slides>23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Blends</vt:lpstr>
      <vt:lpstr>1_Blends</vt:lpstr>
      <vt:lpstr>PowerPoint Presentation</vt:lpstr>
      <vt:lpstr> مبانی توانبخشی شنوایی  </vt:lpstr>
      <vt:lpstr>PowerPoint Presentation</vt:lpstr>
      <vt:lpstr>PowerPoint Presentation</vt:lpstr>
      <vt:lpstr>تعادل </vt:lpstr>
      <vt:lpstr>  The Human Balance System:</vt:lpstr>
      <vt:lpstr>آناتومی دستگاه شنوایی</vt:lpstr>
      <vt:lpstr>گوش درونی</vt:lpstr>
      <vt:lpstr>گوش درونی یا لابيرنت</vt:lpstr>
      <vt:lpstr>انواع حرکت</vt:lpstr>
      <vt:lpstr>لابيرنت غشایی: </vt:lpstr>
      <vt:lpstr>ساکول و اوتریکول</vt:lpstr>
      <vt:lpstr>مجرای نیمدایره ای غشایی:</vt:lpstr>
      <vt:lpstr>  </vt:lpstr>
      <vt:lpstr>لابیرنت غشایی: </vt:lpstr>
      <vt:lpstr>Vestibular Testsآزمونهای دهلیزی </vt:lpstr>
      <vt:lpstr>PowerPoint Presentation</vt:lpstr>
      <vt:lpstr>پوسچروگرافی(وضعیت نگاری)</vt:lpstr>
      <vt:lpstr>پوسچروگرافی </vt:lpstr>
      <vt:lpstr>PowerPoint Presentation</vt:lpstr>
      <vt:lpstr>توانبخشی تعادل</vt:lpstr>
      <vt:lpstr>مانوردرمانی سرگیجه وضعیتی خوش خیم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jamileh fatahi</cp:lastModifiedBy>
  <cp:revision>118</cp:revision>
  <dcterms:created xsi:type="dcterms:W3CDTF">2006-08-16T00:00:00Z</dcterms:created>
  <dcterms:modified xsi:type="dcterms:W3CDTF">2021-05-31T13:01:23Z</dcterms:modified>
</cp:coreProperties>
</file>